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25"/>
  </p:notesMasterIdLst>
  <p:sldIdLst>
    <p:sldId id="256" r:id="rId2"/>
    <p:sldId id="495" r:id="rId3"/>
    <p:sldId id="547" r:id="rId4"/>
    <p:sldId id="548" r:id="rId5"/>
    <p:sldId id="575" r:id="rId6"/>
    <p:sldId id="576" r:id="rId7"/>
    <p:sldId id="577" r:id="rId8"/>
    <p:sldId id="578" r:id="rId9"/>
    <p:sldId id="544" r:id="rId10"/>
    <p:sldId id="565" r:id="rId11"/>
    <p:sldId id="549" r:id="rId12"/>
    <p:sldId id="552" r:id="rId13"/>
    <p:sldId id="551" r:id="rId14"/>
    <p:sldId id="550" r:id="rId15"/>
    <p:sldId id="553" r:id="rId16"/>
    <p:sldId id="556" r:id="rId17"/>
    <p:sldId id="555" r:id="rId18"/>
    <p:sldId id="554" r:id="rId19"/>
    <p:sldId id="557" r:id="rId20"/>
    <p:sldId id="558" r:id="rId21"/>
    <p:sldId id="568" r:id="rId22"/>
    <p:sldId id="579" r:id="rId23"/>
    <p:sldId id="564" r:id="rId24"/>
  </p:sldIdLst>
  <p:sldSz cx="9144000" cy="5715000" type="screen16x10"/>
  <p:notesSz cx="6811963" cy="9945688"/>
  <p:defaultTextStyle>
    <a:defPPr>
      <a:defRPr lang="es-PY"/>
    </a:defPPr>
    <a:lvl1pPr marL="0" algn="l" defTabSz="81043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5216" algn="l" defTabSz="81043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0433" algn="l" defTabSz="81043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15649" algn="l" defTabSz="81043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20865" algn="l" defTabSz="81043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26082" algn="l" defTabSz="81043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31298" algn="l" defTabSz="81043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36515" algn="l" defTabSz="81043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41731" algn="l" defTabSz="81043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  <p15:guide id="3" orient="horz" pos="180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00"/>
    <a:srgbClr val="BB2B27"/>
    <a:srgbClr val="FAE4F0"/>
    <a:srgbClr val="FFFFFF"/>
    <a:srgbClr val="0D0D0D"/>
    <a:srgbClr val="FF0000"/>
    <a:srgbClr val="31859C"/>
    <a:srgbClr val="000000"/>
    <a:srgbClr val="215968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434" autoAdjust="0"/>
  </p:normalViewPr>
  <p:slideViewPr>
    <p:cSldViewPr snapToGrid="0">
      <p:cViewPr>
        <p:scale>
          <a:sx n="80" d="100"/>
          <a:sy n="80" d="100"/>
        </p:scale>
        <p:origin x="-1026" y="-60"/>
      </p:cViewPr>
      <p:guideLst>
        <p:guide orient="horz" pos="2160"/>
        <p:guide orient="horz" pos="1800"/>
        <p:guide pos="31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servian.MIC\Escritorio\Copia%20de%20Informe%20Bicameral%202016-2017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servian.MIC\Escritorio\Copia%20de%20Informe%20Bicameral%202016-2017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Office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servian.MIC\Escritorio\Resumen%20Ministro%202017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servian.MIC\Escritorio\Resumen%20Ministro%20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26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tx2"/>
            </a:solidFill>
          </c:spPr>
          <c:cat>
            <c:strRef>
              <c:f>(Hoja4!$B$29,Hoja4!$B$30,Hoja4!$B$31,Hoja4!$B$33)</c:f>
              <c:strCache>
                <c:ptCount val="4"/>
                <c:pt idx="0">
                  <c:v>1 - PROGRAMAS DE ADMINISTRACIÓN </c:v>
                </c:pt>
                <c:pt idx="1">
                  <c:v>2 - PROGRAMAS DE ACCIÓN </c:v>
                </c:pt>
                <c:pt idx="2">
                  <c:v>3 - PROGRAMAS DE INVERSIÓN </c:v>
                </c:pt>
                <c:pt idx="3">
                  <c:v>ENTIDADES DESCENTRALIZADAS </c:v>
                </c:pt>
              </c:strCache>
            </c:strRef>
          </c:cat>
          <c:val>
            <c:numRef>
              <c:f>(Hoja4!$C$29,Hoja4!$C$30,Hoja4!$C$31,Hoja4!$C$33)</c:f>
              <c:numCache>
                <c:formatCode>#,##0</c:formatCode>
                <c:ptCount val="4"/>
                <c:pt idx="0">
                  <c:v>43479313011</c:v>
                </c:pt>
                <c:pt idx="1">
                  <c:v>29800373638</c:v>
                </c:pt>
                <c:pt idx="2">
                  <c:v>34467365879</c:v>
                </c:pt>
                <c:pt idx="3">
                  <c:v>51334413744</c:v>
                </c:pt>
              </c:numCache>
            </c:numRef>
          </c:val>
        </c:ser>
        <c:ser>
          <c:idx val="1"/>
          <c:order val="1"/>
          <c:spPr>
            <a:solidFill>
              <a:srgbClr val="00B050"/>
            </a:solidFill>
          </c:spPr>
          <c:cat>
            <c:strRef>
              <c:f>(Hoja4!$B$29,Hoja4!$B$30,Hoja4!$B$31,Hoja4!$B$33)</c:f>
              <c:strCache>
                <c:ptCount val="4"/>
                <c:pt idx="0">
                  <c:v>1 - PROGRAMAS DE ADMINISTRACIÓN </c:v>
                </c:pt>
                <c:pt idx="1">
                  <c:v>2 - PROGRAMAS DE ACCIÓN </c:v>
                </c:pt>
                <c:pt idx="2">
                  <c:v>3 - PROGRAMAS DE INVERSIÓN </c:v>
                </c:pt>
                <c:pt idx="3">
                  <c:v>ENTIDADES DESCENTRALIZADAS </c:v>
                </c:pt>
              </c:strCache>
            </c:strRef>
          </c:cat>
          <c:val>
            <c:numRef>
              <c:f>(Hoja4!$E$29,Hoja4!$E$30,Hoja4!$E$31,Hoja4!$E$33)</c:f>
              <c:numCache>
                <c:formatCode>#,##0</c:formatCode>
                <c:ptCount val="4"/>
                <c:pt idx="0">
                  <c:v>45544923945</c:v>
                </c:pt>
                <c:pt idx="1">
                  <c:v>29819075526</c:v>
                </c:pt>
                <c:pt idx="2">
                  <c:v>39581110390</c:v>
                </c:pt>
                <c:pt idx="3">
                  <c:v>46520395133</c:v>
                </c:pt>
              </c:numCache>
            </c:numRef>
          </c:val>
        </c:ser>
        <c:axId val="131884928"/>
        <c:axId val="131886464"/>
      </c:barChart>
      <c:catAx>
        <c:axId val="131884928"/>
        <c:scaling>
          <c:orientation val="minMax"/>
        </c:scaling>
        <c:axPos val="b"/>
        <c:tickLblPos val="nextTo"/>
        <c:crossAx val="131886464"/>
        <c:crosses val="autoZero"/>
        <c:auto val="1"/>
        <c:lblAlgn val="ctr"/>
        <c:lblOffset val="100"/>
      </c:catAx>
      <c:valAx>
        <c:axId val="131886464"/>
        <c:scaling>
          <c:orientation val="minMax"/>
        </c:scaling>
        <c:axPos val="l"/>
        <c:majorGridlines/>
        <c:numFmt formatCode="#,##0" sourceLinked="1"/>
        <c:tickLblPos val="nextTo"/>
        <c:crossAx val="131884928"/>
        <c:crosses val="autoZero"/>
        <c:crossBetween val="between"/>
      </c:valAx>
    </c:plotArea>
    <c:plotVisOnly val="1"/>
  </c:chart>
  <c:txPr>
    <a:bodyPr/>
    <a:lstStyle/>
    <a:p>
      <a:pPr>
        <a:defRPr b="1">
          <a:effectLst>
            <a:outerShdw blurRad="38100" dist="38100" dir="2700000" algn="tl">
              <a:srgbClr val="000000">
                <a:alpha val="43137"/>
              </a:srgbClr>
            </a:outerShdw>
          </a:effectLst>
        </a:defRPr>
      </a:pPr>
      <a:endParaRPr lang="es-E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26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tx2"/>
            </a:solidFill>
          </c:spPr>
          <c:cat>
            <c:strRef>
              <c:f>(Hoja4!$B$3,Hoja4!$B$4,Hoja4!$B$5,Hoja4!$B$6,Hoja4!$B$8)</c:f>
              <c:strCache>
                <c:ptCount val="5"/>
                <c:pt idx="0">
                  <c:v>FF10 - RECURSOS DEL TESORO</c:v>
                </c:pt>
                <c:pt idx="1">
                  <c:v>FF30 - RECURSOS INSTITUCIONALES</c:v>
                </c:pt>
                <c:pt idx="2">
                  <c:v>FF30 - DONACIONES</c:v>
                </c:pt>
                <c:pt idx="3">
                  <c:v>FF20 - CRÉDITO EXTERNO</c:v>
                </c:pt>
                <c:pt idx="4">
                  <c:v>ENTIDADES DESCENTRALIZADAS </c:v>
                </c:pt>
              </c:strCache>
            </c:strRef>
          </c:cat>
          <c:val>
            <c:numRef>
              <c:f>(Hoja4!$C$3,Hoja4!$C$4,Hoja4!$C$5,Hoja4!$C$6,Hoja4!$C$8)</c:f>
              <c:numCache>
                <c:formatCode>#,##0</c:formatCode>
                <c:ptCount val="5"/>
                <c:pt idx="0">
                  <c:v>52013368255</c:v>
                </c:pt>
                <c:pt idx="1">
                  <c:v>23390699306</c:v>
                </c:pt>
                <c:pt idx="2">
                  <c:v>7483584967</c:v>
                </c:pt>
                <c:pt idx="3">
                  <c:v>24859400000</c:v>
                </c:pt>
                <c:pt idx="4">
                  <c:v>51334413744</c:v>
                </c:pt>
              </c:numCache>
            </c:numRef>
          </c:val>
        </c:ser>
        <c:ser>
          <c:idx val="1"/>
          <c:order val="1"/>
          <c:spPr>
            <a:solidFill>
              <a:srgbClr val="00B050"/>
            </a:solidFill>
          </c:spPr>
          <c:cat>
            <c:strRef>
              <c:f>(Hoja4!$B$3,Hoja4!$B$4,Hoja4!$B$5,Hoja4!$B$6,Hoja4!$B$8)</c:f>
              <c:strCache>
                <c:ptCount val="5"/>
                <c:pt idx="0">
                  <c:v>FF10 - RECURSOS DEL TESORO</c:v>
                </c:pt>
                <c:pt idx="1">
                  <c:v>FF30 - RECURSOS INSTITUCIONALES</c:v>
                </c:pt>
                <c:pt idx="2">
                  <c:v>FF30 - DONACIONES</c:v>
                </c:pt>
                <c:pt idx="3">
                  <c:v>FF20 - CRÉDITO EXTERNO</c:v>
                </c:pt>
                <c:pt idx="4">
                  <c:v>ENTIDADES DESCENTRALIZADAS </c:v>
                </c:pt>
              </c:strCache>
            </c:strRef>
          </c:cat>
          <c:val>
            <c:numRef>
              <c:f>(Hoja4!$E$3,Hoja4!$E$4,Hoja4!$E$5,Hoja4!$E$6,Hoja4!$E$8)</c:f>
              <c:numCache>
                <c:formatCode>#,##0</c:formatCode>
                <c:ptCount val="5"/>
                <c:pt idx="0">
                  <c:v>50209181734</c:v>
                </c:pt>
                <c:pt idx="1">
                  <c:v>27203301527</c:v>
                </c:pt>
                <c:pt idx="2">
                  <c:v>8830000000</c:v>
                </c:pt>
                <c:pt idx="3">
                  <c:v>28702626600</c:v>
                </c:pt>
                <c:pt idx="4">
                  <c:v>46520395133</c:v>
                </c:pt>
              </c:numCache>
            </c:numRef>
          </c:val>
        </c:ser>
        <c:axId val="134734592"/>
        <c:axId val="149176704"/>
      </c:barChart>
      <c:catAx>
        <c:axId val="134734592"/>
        <c:scaling>
          <c:orientation val="minMax"/>
        </c:scaling>
        <c:axPos val="b"/>
        <c:tickLblPos val="nextTo"/>
        <c:crossAx val="149176704"/>
        <c:crosses val="autoZero"/>
        <c:auto val="1"/>
        <c:lblAlgn val="ctr"/>
        <c:lblOffset val="100"/>
      </c:catAx>
      <c:valAx>
        <c:axId val="149176704"/>
        <c:scaling>
          <c:orientation val="minMax"/>
        </c:scaling>
        <c:axPos val="l"/>
        <c:majorGridlines/>
        <c:numFmt formatCode="#,##0" sourceLinked="1"/>
        <c:tickLblPos val="nextTo"/>
        <c:crossAx val="134734592"/>
        <c:crosses val="autoZero"/>
        <c:crossBetween val="between"/>
      </c:valAx>
    </c:plotArea>
    <c:plotVisOnly val="1"/>
  </c:chart>
  <c:txPr>
    <a:bodyPr/>
    <a:lstStyle/>
    <a:p>
      <a:pPr>
        <a:defRPr b="1">
          <a:effectLst>
            <a:outerShdw blurRad="38100" dist="38100" dir="2700000" algn="tl">
              <a:srgbClr val="000000">
                <a:alpha val="43137"/>
              </a:srgbClr>
            </a:outerShdw>
          </a:effectLst>
        </a:defRPr>
      </a:pPr>
      <a:endParaRPr lang="es-E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lang="es-PY" sz="1800" b="1" i="0" u="none" strike="noStrike" kern="1200" spc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18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Fuente 30-Ingresos Generados por el MIC (En millones de ₲)</a:t>
            </a:r>
          </a:p>
        </c:rich>
      </c:tx>
      <c:layout>
        <c:manualLayout>
          <c:xMode val="edge"/>
          <c:yMode val="edge"/>
          <c:x val="0.21097555081147454"/>
          <c:y val="0.18170573830354714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9.8055714612817028E-3"/>
          <c:y val="0.2821475518756783"/>
          <c:w val="0.96246636044196066"/>
          <c:h val="0.59416184912555958"/>
        </c:manualLayout>
      </c:layout>
      <c:barChart>
        <c:barDir val="col"/>
        <c:grouping val="clustered"/>
        <c:ser>
          <c:idx val="2"/>
          <c:order val="0"/>
          <c:tx>
            <c:strRef>
              <c:f>Hoja1!$B$4</c:f>
              <c:strCache>
                <c:ptCount val="1"/>
                <c:pt idx="0">
                  <c:v>Fuente 30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/>
          </c:spPr>
          <c:dLbls>
            <c:dLbl>
              <c:idx val="0"/>
              <c:layout>
                <c:manualLayout>
                  <c:x val="2.1251931766610404E-3"/>
                  <c:y val="-1.0754767665670521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3677535599137427E-4"/>
                  <c:y val="-3.5366948975299709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7049196734369747E-3"/>
                  <c:y val="-3.8791112671543823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4121490507306052E-3"/>
                  <c:y val="-2.5882179833869043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3648596202922934E-2"/>
                  <c:y val="-5.1764359667738971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s-PY" sz="1600" b="1" i="0" u="none" strike="noStrike" kern="1200" baseline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Hoja1!$C$2:$G$2</c:f>
              <c:strCache>
                <c:ptCount val="2"/>
                <c:pt idx="0">
                  <c:v>Año 2013</c:v>
                </c:pt>
                <c:pt idx="1">
                  <c:v>Anteproyecto 2017</c:v>
                </c:pt>
              </c:strCache>
            </c:strRef>
          </c:cat>
          <c:val>
            <c:numRef>
              <c:f>Hoja1!$C$4:$G$4</c:f>
              <c:numCache>
                <c:formatCode>#,##0</c:formatCode>
                <c:ptCount val="2"/>
                <c:pt idx="0">
                  <c:v>7948</c:v>
                </c:pt>
                <c:pt idx="1">
                  <c:v>25041</c:v>
                </c:pt>
              </c:numCache>
            </c:numRef>
          </c:val>
        </c:ser>
        <c:dLbls>
          <c:showVal val="1"/>
        </c:dLbls>
        <c:gapWidth val="219"/>
        <c:overlap val="-27"/>
        <c:axId val="196523520"/>
        <c:axId val="196525056"/>
      </c:barChart>
      <c:catAx>
        <c:axId val="196523520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96525056"/>
        <c:crosses val="autoZero"/>
        <c:auto val="1"/>
        <c:lblAlgn val="ctr"/>
        <c:lblOffset val="100"/>
      </c:catAx>
      <c:valAx>
        <c:axId val="196525056"/>
        <c:scaling>
          <c:orientation val="minMax"/>
        </c:scaling>
        <c:delete val="1"/>
        <c:axPos val="l"/>
        <c:numFmt formatCode="#,##0" sourceLinked="1"/>
        <c:majorTickMark val="none"/>
        <c:tickLblPos val="none"/>
        <c:crossAx val="196523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lang="es-PY" sz="2000" b="1" i="0" u="none" strike="noStrike" kern="1200" spc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20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Fuente 10- Recursos del Tesoro (En millones de ₲)</a:t>
            </a:r>
          </a:p>
        </c:rich>
      </c:tx>
      <c:layout>
        <c:manualLayout>
          <c:xMode val="edge"/>
          <c:yMode val="edge"/>
          <c:x val="0.19604004456190599"/>
          <c:y val="0.2021221133938333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0098005145575909"/>
          <c:y val="0.25152298924024952"/>
          <c:w val="0.58609160969123841"/>
          <c:h val="0.59416184912555958"/>
        </c:manualLayout>
      </c:layout>
      <c:barChart>
        <c:barDir val="col"/>
        <c:grouping val="clustered"/>
        <c:ser>
          <c:idx val="2"/>
          <c:order val="0"/>
          <c:tx>
            <c:strRef>
              <c:f>Hoja1!$B$3</c:f>
              <c:strCache>
                <c:ptCount val="1"/>
                <c:pt idx="0">
                  <c:v>Fuente 10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dLbls>
            <c:dLbl>
              <c:idx val="0"/>
              <c:layout>
                <c:manualLayout>
                  <c:x val="-2.9988614910551018E-3"/>
                  <c:y val="2.0416375090286211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935506249568573E-3"/>
                  <c:y val="8.1665500361144915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2.0416375090286211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935506249567486E-3"/>
                  <c:y val="2.0416375090286211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s-PY" sz="1400" b="1" i="0" u="none" strike="noStrike" kern="1200" baseline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Hoja1!$C$2:$G$2</c:f>
              <c:strCache>
                <c:ptCount val="2"/>
                <c:pt idx="0">
                  <c:v>Año 2013</c:v>
                </c:pt>
                <c:pt idx="1">
                  <c:v>Anteproyecto 2017</c:v>
                </c:pt>
              </c:strCache>
            </c:strRef>
          </c:cat>
          <c:val>
            <c:numRef>
              <c:f>Hoja1!$C$3:$G$3</c:f>
              <c:numCache>
                <c:formatCode>#,##0</c:formatCode>
                <c:ptCount val="2"/>
                <c:pt idx="0">
                  <c:v>72115</c:v>
                </c:pt>
                <c:pt idx="1">
                  <c:v>49412</c:v>
                </c:pt>
              </c:numCache>
            </c:numRef>
          </c:val>
        </c:ser>
        <c:dLbls>
          <c:showVal val="1"/>
        </c:dLbls>
        <c:gapWidth val="219"/>
        <c:overlap val="-27"/>
        <c:axId val="262664576"/>
        <c:axId val="262666496"/>
      </c:barChart>
      <c:catAx>
        <c:axId val="26266457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2666496"/>
        <c:crosses val="autoZero"/>
        <c:auto val="1"/>
        <c:lblAlgn val="ctr"/>
        <c:lblOffset val="100"/>
      </c:catAx>
      <c:valAx>
        <c:axId val="262666496"/>
        <c:scaling>
          <c:orientation val="minMax"/>
        </c:scaling>
        <c:delete val="1"/>
        <c:axPos val="l"/>
        <c:numFmt formatCode="#,##0" sourceLinked="1"/>
        <c:majorTickMark val="none"/>
        <c:tickLblPos val="none"/>
        <c:crossAx val="26266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lang="es-PY" sz="1800" b="1" i="0" u="none" strike="noStrike" kern="1200" spc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18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Total Recursos del MIC (En millones de ₲)</a:t>
            </a:r>
          </a:p>
        </c:rich>
      </c:tx>
      <c:layout>
        <c:manualLayout>
          <c:xMode val="edge"/>
          <c:yMode val="edge"/>
          <c:x val="0.24682076581043891"/>
          <c:y val="0.20008047588480471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7.8508900209297017E-2"/>
          <c:y val="0.30868883949305076"/>
          <c:w val="0.75187572906144962"/>
          <c:h val="0.53087108634567393"/>
        </c:manualLayout>
      </c:layout>
      <c:barChart>
        <c:barDir val="col"/>
        <c:grouping val="clustered"/>
        <c:ser>
          <c:idx val="2"/>
          <c:order val="0"/>
          <c:tx>
            <c:strRef>
              <c:f>Hoja1!$B$5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dLbls>
            <c:dLbl>
              <c:idx val="3"/>
              <c:layout>
                <c:manualLayout>
                  <c:x val="1.4935506249567486E-3"/>
                  <c:y val="-3.6749475162515227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4806518748705731E-3"/>
                  <c:y val="-2.2458012599314851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s-PY" sz="1600" b="1" i="0" u="none" strike="noStrike" kern="1200" baseline="0"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Hoja1!$C$2:$G$2</c:f>
              <c:strCache>
                <c:ptCount val="2"/>
                <c:pt idx="0">
                  <c:v>Año 2013</c:v>
                </c:pt>
                <c:pt idx="1">
                  <c:v>Anteproyecto 2017</c:v>
                </c:pt>
              </c:strCache>
            </c:strRef>
          </c:cat>
          <c:val>
            <c:numRef>
              <c:f>Hoja1!$C$5:$G$5</c:f>
              <c:numCache>
                <c:formatCode>#,##0</c:formatCode>
                <c:ptCount val="2"/>
                <c:pt idx="0">
                  <c:v>80063</c:v>
                </c:pt>
                <c:pt idx="1">
                  <c:v>74453</c:v>
                </c:pt>
              </c:numCache>
            </c:numRef>
          </c:val>
        </c:ser>
        <c:dLbls>
          <c:showVal val="1"/>
        </c:dLbls>
        <c:gapWidth val="219"/>
        <c:overlap val="-27"/>
        <c:axId val="270855168"/>
        <c:axId val="271297152"/>
      </c:barChart>
      <c:catAx>
        <c:axId val="27085516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0" spcFirstLastPara="1" vertOverflow="ellipsis" vert="horz" wrap="square" anchor="t" anchorCtr="0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71297152"/>
        <c:crosses val="autoZero"/>
        <c:auto val="1"/>
        <c:lblAlgn val="ctr"/>
        <c:lblOffset val="100"/>
        <c:tickLblSkip val="1"/>
      </c:catAx>
      <c:valAx>
        <c:axId val="271297152"/>
        <c:scaling>
          <c:orientation val="minMax"/>
          <c:min val="0"/>
        </c:scaling>
        <c:delete val="1"/>
        <c:axPos val="l"/>
        <c:numFmt formatCode="#,##0" sourceLinked="1"/>
        <c:tickLblPos val="none"/>
        <c:crossAx val="27085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lang="es-PY" sz="1800" b="1" i="0" u="none" strike="noStrike" kern="1200" spc="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18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Total Recursos del MIC (Términos reales)</a:t>
            </a:r>
          </a:p>
        </c:rich>
      </c:tx>
      <c:layout>
        <c:manualLayout>
          <c:xMode val="edge"/>
          <c:yMode val="edge"/>
          <c:x val="0.20948200018651741"/>
          <c:y val="0.2021221133938333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7.8508900209297017E-2"/>
          <c:y val="0.25152298924024952"/>
          <c:w val="0.75187572906144962"/>
          <c:h val="0.59416184912555958"/>
        </c:manualLayout>
      </c:layout>
      <c:barChart>
        <c:barDir val="col"/>
        <c:grouping val="clustered"/>
        <c:ser>
          <c:idx val="2"/>
          <c:order val="0"/>
          <c:tx>
            <c:strRef>
              <c:f>Hoja1!$B$5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dLbls>
            <c:dLbl>
              <c:idx val="3"/>
              <c:layout>
                <c:manualLayout>
                  <c:x val="1.4935506249567486E-3"/>
                  <c:y val="-3.6749475162515227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4806518748705731E-3"/>
                  <c:y val="-2.2458012599314851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s-PY" sz="1600" b="1" i="0" u="none" strike="noStrike" kern="1200" baseline="0"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Hoja1!$C$2:$G$2</c:f>
              <c:strCache>
                <c:ptCount val="2"/>
                <c:pt idx="0">
                  <c:v>Año 2013</c:v>
                </c:pt>
                <c:pt idx="1">
                  <c:v>Anteproyecto 2017</c:v>
                </c:pt>
              </c:strCache>
            </c:strRef>
          </c:cat>
          <c:val>
            <c:numRef>
              <c:f>Hoja1!$C$5:$G$5</c:f>
              <c:numCache>
                <c:formatCode>#,##0</c:formatCode>
                <c:ptCount val="2"/>
                <c:pt idx="0">
                  <c:v>80063</c:v>
                </c:pt>
                <c:pt idx="1">
                  <c:v>66638.080425171967</c:v>
                </c:pt>
              </c:numCache>
            </c:numRef>
          </c:val>
        </c:ser>
        <c:dLbls>
          <c:showVal val="1"/>
        </c:dLbls>
        <c:gapWidth val="219"/>
        <c:overlap val="-27"/>
        <c:axId val="276785792"/>
        <c:axId val="277270912"/>
      </c:barChart>
      <c:catAx>
        <c:axId val="276785792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77270912"/>
        <c:crosses val="autoZero"/>
        <c:auto val="1"/>
        <c:lblAlgn val="ctr"/>
        <c:lblOffset val="100"/>
      </c:catAx>
      <c:valAx>
        <c:axId val="277270912"/>
        <c:scaling>
          <c:orientation val="minMax"/>
        </c:scaling>
        <c:delete val="1"/>
        <c:axPos val="l"/>
        <c:numFmt formatCode="#,##0" sourceLinked="1"/>
        <c:tickLblPos val="none"/>
        <c:crossAx val="27678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26"/>
  <c:chart>
    <c:autoTitleDeleted val="1"/>
    <c:plotArea>
      <c:layout>
        <c:manualLayout>
          <c:layoutTarget val="inner"/>
          <c:xMode val="edge"/>
          <c:yMode val="edge"/>
          <c:x val="0.27639574639670195"/>
          <c:y val="0.12414439172826698"/>
          <c:w val="0.36385959790911104"/>
          <c:h val="0.61161032625195044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2.5492034206917407E-2"/>
                  <c:y val="-1.0822848932850421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2.6539605301568188E-2"/>
                  <c:y val="-2.5948449932575068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4.5282215469137542E-2"/>
                  <c:y val="3.3460063965433245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7.8885214244761803E-2"/>
                  <c:y val="-9.5400984192206967E-3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5.7352450116662283E-2"/>
                  <c:y val="1.7810242941562707E-2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s-ES"/>
              </a:p>
            </c:txPr>
            <c:showCatName val="1"/>
            <c:showPercent val="1"/>
            <c:showLeaderLines val="1"/>
          </c:dLbls>
          <c:cat>
            <c:strRef>
              <c:f>('Por Fuente'!$A$5;'Por Fuente'!$A$6;'Por Fuente'!$A$7;'Por Fuente'!$A$8;'Por Fuente'!$A$10)</c:f>
              <c:strCache>
                <c:ptCount val="5"/>
                <c:pt idx="0">
                  <c:v>FF10 - RECURSOS DEL TESORO</c:v>
                </c:pt>
                <c:pt idx="1">
                  <c:v>FF30 - RECURSOS INSTITUCIONALES</c:v>
                </c:pt>
                <c:pt idx="2">
                  <c:v>FF30 - DONACIONES</c:v>
                </c:pt>
                <c:pt idx="3">
                  <c:v>FF20 - CRÉDITO EXTERNO</c:v>
                </c:pt>
                <c:pt idx="4">
                  <c:v>ENTIDADES DESCENTRALIZADAS </c:v>
                </c:pt>
              </c:strCache>
            </c:strRef>
          </c:cat>
          <c:val>
            <c:numRef>
              <c:f>('Por Fuente'!$B$5;'Por Fuente'!$B$6;'Por Fuente'!$B$7;'Por Fuente'!$B$8;'Por Fuente'!$B$10)</c:f>
              <c:numCache>
                <c:formatCode>#,##0</c:formatCode>
                <c:ptCount val="5"/>
                <c:pt idx="0">
                  <c:v>52013368255</c:v>
                </c:pt>
                <c:pt idx="1">
                  <c:v>23390699306</c:v>
                </c:pt>
                <c:pt idx="2">
                  <c:v>7483584967</c:v>
                </c:pt>
                <c:pt idx="3">
                  <c:v>24859400000</c:v>
                </c:pt>
                <c:pt idx="4">
                  <c:v>51334413744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1800"/>
      </a:pPr>
      <a:endParaRPr lang="es-E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26"/>
  <c:chart>
    <c:plotArea>
      <c:layout>
        <c:manualLayout>
          <c:layoutTarget val="inner"/>
          <c:xMode val="edge"/>
          <c:yMode val="edge"/>
          <c:x val="0.28234568545498556"/>
          <c:y val="0.29377095539825238"/>
          <c:w val="0.34135620318141097"/>
          <c:h val="0.5086981804042171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3.2669472026263517E-2"/>
                  <c:y val="7.4010445663988973E-3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3.3769649975687238E-2"/>
                  <c:y val="3.8305363344733424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1.0260357612186723E-2"/>
                  <c:y val="3.1179688397536171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6.3303714175921746E-2"/>
                  <c:y val="5.1637989695732481E-2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5.2785513338109102E-2"/>
                  <c:y val="2.0204494640190179E-2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s-ES"/>
              </a:p>
            </c:txPr>
            <c:showCatName val="1"/>
            <c:showPercent val="1"/>
            <c:showLeaderLines val="1"/>
          </c:dLbls>
          <c:cat>
            <c:strRef>
              <c:f>('Por Fuente'!$A$5;'Por Fuente'!$A$6;'Por Fuente'!$A$7;'Por Fuente'!$A$8;'Por Fuente'!$A$10)</c:f>
              <c:strCache>
                <c:ptCount val="5"/>
                <c:pt idx="0">
                  <c:v>FF10 - RECURSOS DEL TESORO</c:v>
                </c:pt>
                <c:pt idx="1">
                  <c:v>FF30 - RECURSOS INSTITUCIONALES</c:v>
                </c:pt>
                <c:pt idx="2">
                  <c:v>FF30 - DONACIONES</c:v>
                </c:pt>
                <c:pt idx="3">
                  <c:v>FF20 - CRÉDITO EXTERNO</c:v>
                </c:pt>
                <c:pt idx="4">
                  <c:v>ENTIDADES DESCENTRALIZADAS </c:v>
                </c:pt>
              </c:strCache>
            </c:strRef>
          </c:cat>
          <c:val>
            <c:numRef>
              <c:f>('Por Fuente'!$C$5;'Por Fuente'!$C$6;'Por Fuente'!$C$7;'Por Fuente'!$C$8;'Por Fuente'!$C$10)</c:f>
              <c:numCache>
                <c:formatCode>#,##0</c:formatCode>
                <c:ptCount val="5"/>
                <c:pt idx="0">
                  <c:v>50209181734</c:v>
                </c:pt>
                <c:pt idx="1">
                  <c:v>27203301527</c:v>
                </c:pt>
                <c:pt idx="2">
                  <c:v>8830000000</c:v>
                </c:pt>
                <c:pt idx="3">
                  <c:v>28702626600</c:v>
                </c:pt>
                <c:pt idx="4">
                  <c:v>46520395133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es-ES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0.2668</cdr:x>
      <cdr:y>0.36339</cdr:y>
    </cdr:from>
    <cdr:to>
      <cdr:x>0.69916</cdr:x>
      <cdr:y>0.70674</cdr:y>
    </cdr:to>
    <cdr:cxnSp macro="">
      <cdr:nvCxnSpPr>
        <cdr:cNvPr id="2" name="Conector recto de flecha 1"/>
        <cdr:cNvCxnSpPr/>
      </cdr:nvCxnSpPr>
      <cdr:spPr>
        <a:xfrm xmlns:a="http://schemas.openxmlformats.org/drawingml/2006/main" flipV="1">
          <a:off x="2268682" y="2254641"/>
          <a:ext cx="3676434" cy="2130323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prstDash val="sysDot"/>
          <a:tailEnd type="triangle"/>
        </a:ln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195E3-C937-416A-ABB9-9957F9FE14A3}" type="datetimeFigureOut">
              <a:rPr lang="es-PY" smtClean="0"/>
              <a:pPr/>
              <a:t>10/10/2016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46125"/>
            <a:ext cx="59642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D36868-9451-44F9-8ACD-6D3FBCE6B9AB}" type="slidenum">
              <a:rPr lang="es-PY" smtClean="0"/>
              <a:pPr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xmlns="" val="302773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36868-9451-44F9-8ACD-6D3FBCE6B9AB}" type="slidenum">
              <a:rPr lang="es-PY" smtClean="0"/>
              <a:pPr/>
              <a:t>4</a:t>
            </a:fld>
            <a:endParaRPr lang="es-PY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51D9-63CE-408A-9BC7-7F11027EF4E5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4285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F6253-0FCE-4D34-B758-723F34D9620F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4616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775A-8616-4176-BFC3-ECFB01251968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6486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F0283-A392-4349-9B6E-5380B201F541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636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D6C1A-C01F-45E2-858F-B7A1FADECC70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215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6CC4C-6F67-4442-A2FD-ACBD150FCED1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334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8" y="1279262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5FC2-53C1-4432-85BD-FD7C69BCEDBA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228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AA019-2ABF-4365-BF75-3C2F2CC1A94B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621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249E-1929-46A2-A8BF-F0641B6B7EEA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962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3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3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59CC-87A8-400A-A310-DE2188418395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1015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3213C-F2E5-48DF-B07C-8DE44B180FC8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715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2DED-A2B0-457D-8736-BECEFFC20679}" type="datetime1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10/10/2016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PY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22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jpeg"/><Relationship Id="rId7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11684"/>
          <a:stretch/>
        </p:blipFill>
        <p:spPr>
          <a:xfrm>
            <a:off x="0" y="0"/>
            <a:ext cx="9144000" cy="2333073"/>
          </a:xfrm>
          <a:prstGeom prst="rect">
            <a:avLst/>
          </a:prstGeom>
        </p:spPr>
      </p:pic>
      <p:grpSp>
        <p:nvGrpSpPr>
          <p:cNvPr id="5" name="4 Grupo"/>
          <p:cNvGrpSpPr/>
          <p:nvPr/>
        </p:nvGrpSpPr>
        <p:grpSpPr>
          <a:xfrm>
            <a:off x="1439910" y="2714570"/>
            <a:ext cx="6264180" cy="1361581"/>
            <a:chOff x="2497124" y="4462236"/>
            <a:chExt cx="4278519" cy="929978"/>
          </a:xfrm>
        </p:grpSpPr>
        <p:pic>
          <p:nvPicPr>
            <p:cNvPr id="1026" name="Picture 2" descr="D:\REDIEX\LOGOS REDIEX\logo gobierno nacional-01-01.p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1560" y="4592107"/>
              <a:ext cx="1914083" cy="67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D:\REDIEX\LOGOS REDIEX\logo MIC 15-08-13-01-04.pn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7124" y="4462236"/>
              <a:ext cx="1759560" cy="92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8 Conector recto"/>
            <p:cNvCxnSpPr/>
            <p:nvPr/>
          </p:nvCxnSpPr>
          <p:spPr>
            <a:xfrm>
              <a:off x="4572000" y="4490664"/>
              <a:ext cx="0" cy="87312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6" y="4643706"/>
            <a:ext cx="9141549" cy="106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214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587997" y="166029"/>
          <a:ext cx="5712081" cy="4412048"/>
        </p:xfrm>
        <a:graphic>
          <a:graphicData uri="http://schemas.openxmlformats.org/drawingml/2006/table">
            <a:tbl>
              <a:tblPr/>
              <a:tblGrid>
                <a:gridCol w="308084"/>
                <a:gridCol w="306292"/>
                <a:gridCol w="306292"/>
                <a:gridCol w="306292"/>
                <a:gridCol w="1963137"/>
                <a:gridCol w="630496"/>
                <a:gridCol w="630496"/>
                <a:gridCol w="630496"/>
                <a:gridCol w="630496"/>
              </a:tblGrid>
              <a:tr h="27069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15.046.395.922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16.286.528.014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1.240.132.092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8,24%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5869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Básicos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1.039.842.702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1.234.952.096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195.109.394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18,76%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67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Transporte y Almacenaje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Transporte y Almacenaje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176.000.000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Viáticos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912.944.625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756.175.878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-156.768.747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-17,17%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2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Viáticos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15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</a:t>
                      </a:r>
                      <a:r>
                        <a:rPr lang="es-ES" sz="7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Mant</a:t>
                      </a:r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y reparación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373.480.000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263.480.000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239,53%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</a:t>
                      </a:r>
                      <a:r>
                        <a:rPr lang="es-ES" sz="7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Mant</a:t>
                      </a:r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y reparación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901.920.040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561.920.040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165,27%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802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Alquileres y Derechos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02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Alquileres y Derechos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02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6.086.477.125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1.830.000.000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-4.256.477.125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-69,93%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802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1.928.950.000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-1.428.950.000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-74,08%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802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Social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1.480.000.000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5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Social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4.380.000.000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4.380.000.000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802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Servicios en General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299.126.252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338.000.000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38.873.748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802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Servicios en General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3.921.055.218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3.538.000.000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-383.055.218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-9,77%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de Capacitación y Adiestramiento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de Capacitación y Adiestramiento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41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610.841.691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753.794.420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142.952.729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23,40%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Productos de Papel, Cartón e Impresos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138.455.726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160.970.000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22.514.274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16,26%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Productos de Papel, Cartón e Impresos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110.510.000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80.510.000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268,37%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170.835.965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79.285.900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-91.550.065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-53,59%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49.430.000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188.408.520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138.978.520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281,16%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Productos e </a:t>
                      </a:r>
                      <a:r>
                        <a:rPr lang="es-ES" sz="7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Instrum</a:t>
                      </a:r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Químicos y Medicinales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Combustibles y Lubricantes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Combustibles y Lubricantes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37.620.000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37.620.000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Otros Bienes de Consumo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9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Bienes de Consumo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-7.500.000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-25,00%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Inversión Física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2.967.240.462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676.810.795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-2.290.429.667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-77,19%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Construcciones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-920.000.000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-92,00%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Construcciones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196.848.462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-196.848.462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Maq., Equipos y Herramientas Mayores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1.770.392.000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-1.770.392.000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596.810.795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596.810.795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544681" y="225652"/>
          <a:ext cx="5720397" cy="2615437"/>
        </p:xfrm>
        <a:graphic>
          <a:graphicData uri="http://schemas.openxmlformats.org/drawingml/2006/table">
            <a:tbl>
              <a:tblPr/>
              <a:tblGrid>
                <a:gridCol w="308435"/>
                <a:gridCol w="306642"/>
                <a:gridCol w="306642"/>
                <a:gridCol w="308435"/>
                <a:gridCol w="1965379"/>
                <a:gridCol w="631216"/>
                <a:gridCol w="631216"/>
                <a:gridCol w="631216"/>
                <a:gridCol w="631216"/>
              </a:tblGrid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Transferencias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52.134.413.744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50.086.951.910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-2.047.461.834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-3,93%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Transf. Consol. De la Adm. Central a Ent. Desc.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14.915.713.100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15.649.188.533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733.475.433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4,92%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Transf. Consol. De la Adm. Central a Ent. Desc.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5.776.845.827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4.962.325.123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-814.520.704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-14,10%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Transf. Consol. De la Adm. Central a Ent. Desc.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9.332.007.865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8.974.033.253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-357.974.612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-3,84%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Transf. Consol. De la Adm. Central a Ent. Desc.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4.427.061.266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4.183.324.563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-243.736.703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-5,51%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Transf. Consol. De la Adm. Central a Ent. Desc.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5.895.704.100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5.972.047.900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76.343.800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Transf. Consol. De la Adm. Central a Ent. Desc.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4.125.894.544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4.377.855.276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251.960.732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6,11%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Otras Transferencias Corrientes al Sec. Pub.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2.161.556.777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2.161.556.777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79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Aportes a Ent. Educ. sin fines de Lucro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1.005.000.000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1.005.000.000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Indemnizaciones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Otras Transferencias Corrientes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14,29%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Transf. Consol. De la Adm. Central a Ent. Desc.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5.193.707.500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1.436.752.248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-3.756.955.252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-72,34%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Transf. Consol. De la Adm. Central a Ent. Desc.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88.377.638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65.253.781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-23.123.857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-26,16%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Transf. Consol. De la Adm. Central a Ent. Desc.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1.066.429.112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377.100.000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-689.329.112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-64,64%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Transf. Consol. De la Adm. Central a Ent. Desc.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327.672.792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333.672.792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1,83%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Transf. Consol. De la Adm. Central a Ent. Desc.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188.841.664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3.841.664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2,08%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Gastos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234.793.066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214.076.150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-20.716.916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-8,82%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Pago de Impuestos, Tasas y Gastos Judiciales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42.454.340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214.076.150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171.621.810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404,25%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6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Pago de Impuestos, Tasas y Gastos Judiciales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88.920.544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-88.920.544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22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Deudas Pendientes de Pago de Gastos Corrientes de Ejercicios Ant.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103.418.182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-103.418.182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488318" y="255263"/>
          <a:ext cx="5713969" cy="4532245"/>
        </p:xfrm>
        <a:graphic>
          <a:graphicData uri="http://schemas.openxmlformats.org/drawingml/2006/table">
            <a:tbl>
              <a:tblPr/>
              <a:tblGrid>
                <a:gridCol w="307895"/>
                <a:gridCol w="307895"/>
                <a:gridCol w="307895"/>
                <a:gridCol w="307895"/>
                <a:gridCol w="1961941"/>
                <a:gridCol w="630112"/>
                <a:gridCol w="630112"/>
                <a:gridCol w="630112"/>
                <a:gridCol w="630112"/>
              </a:tblGrid>
              <a:tr h="129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63088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Tipo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2 - Programas de Acción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29.800.373.638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29.819.075.526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18.701.888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8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1 - Regionalización y Diversificación Productiva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25.523.836.271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25.768.601.930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244.765.659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1 - Desarrollo del Sector Industrial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9.796.780.842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9.602.359.011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-194.421.831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-1,98%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8.127.355.001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7.881.531.171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-245.823.830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-3,02%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2773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Sueldos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5.316.000.000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5.043.600.000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-272.400.000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-5,12%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de Representación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229.051.200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229.051.200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Aguinaldo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462.087.600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439.387.600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-22.700.000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-4,91%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Remuneración Extraordinaria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193.953.175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198.434.639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-63.839.464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-32,91%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Remuneración Adicional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113.191.230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130.113.711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16.922.481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14,95%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Bonificaciones y Gratificaciones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476.271.796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501.489.021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25.217.225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5,29%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110.760.000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20.760.000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23,07%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98.640.000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85.800.000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-12.840.000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-13,02%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584.025.000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454.025.000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349,25%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1.018.160.000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558.870.000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-459.290.000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-45,11%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886.782.816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864.338.440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-22.444.376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-2,53%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Transporte y Almacenaje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-21,57%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Viáticos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71.250.000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28.750.000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40,35%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Viáticos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182.500.000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232.500.000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27,40%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Mant. y reparación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Mant. y reparación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312.238.416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312.238.440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Alquileres y Derechos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199.600.000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199.600.000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16.110.000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-16.110.000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69.584.400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-69.584.400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205.395.000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286.489.400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81.094.400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39,48%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Productos de Papel, Cartón e Impresos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15.875.000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15.875.000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Productos de Papel, Cartón e Impresos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15.002.000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84.586.400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69.584.400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463,83%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42.678.000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42.678.000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Productos e </a:t>
                      </a:r>
                      <a:r>
                        <a:rPr lang="es-ES" sz="7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Instrum</a:t>
                      </a:r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Químicos y Medicinales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3.490.000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-3.490.000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Combustibles y Lubricantes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109.800.000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109.800.000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Bienes de Consumo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18.550.000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18.550.000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Inversión Física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547.248.025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-497.248.025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-90,86%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Maq., Equipos y Herramientas Mayores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13.300.000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-13.300.000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533.948.025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-483.948.025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-90,64%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Transferencias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1633,33%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849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Otras Transferencias Corrientes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Transferencias Corrientes al Sector Externo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515607" y="204722"/>
          <a:ext cx="5713977" cy="2748642"/>
        </p:xfrm>
        <a:graphic>
          <a:graphicData uri="http://schemas.openxmlformats.org/drawingml/2006/table">
            <a:tbl>
              <a:tblPr/>
              <a:tblGrid>
                <a:gridCol w="307896"/>
                <a:gridCol w="307896"/>
                <a:gridCol w="307896"/>
                <a:gridCol w="307896"/>
                <a:gridCol w="1961941"/>
                <a:gridCol w="630113"/>
                <a:gridCol w="630113"/>
                <a:gridCol w="630113"/>
                <a:gridCol w="630113"/>
              </a:tblGrid>
              <a:tr h="129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6308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2 - Consolidación del Programa Maquila en el Paraguay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1.019.722.417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904.376.865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-115.345.552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-11,31%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665.701.235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621.083.840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-44.617.395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-6,70%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Remuneración Extraordinaria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30.683.235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50.774.880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20.091.645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65,48%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Remuneración Adicional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20.878.000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32.368.960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11.490.960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55,04%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270.940.000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219.180.000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-51.760.000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-19,10%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343.200.000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318.760.000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-24.440.000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-7,12%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235.400.000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181.200.000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-54.200.000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-23,02%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Básicos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y Viátivos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Mant. y reparación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-38,89%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Alquileres y Derechos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-36,14%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Servicios En General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de Capacitación y Adiestramiento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68.621.182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102.093.025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33.471.843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48,78%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Productos de Papel, Cartón e Impresos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11.409.200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24.247.285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12.838.085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112,52%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30.211.982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47.845.740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17.633.758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58,37%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Combustibles y Lubricantes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11,11%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Inversión Física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Activos Intangibles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474663" y="210734"/>
          <a:ext cx="5713978" cy="4448775"/>
        </p:xfrm>
        <a:graphic>
          <a:graphicData uri="http://schemas.openxmlformats.org/drawingml/2006/table">
            <a:tbl>
              <a:tblPr/>
              <a:tblGrid>
                <a:gridCol w="307896"/>
                <a:gridCol w="307896"/>
                <a:gridCol w="307896"/>
                <a:gridCol w="307896"/>
                <a:gridCol w="1961942"/>
                <a:gridCol w="630113"/>
                <a:gridCol w="630113"/>
                <a:gridCol w="630113"/>
                <a:gridCol w="630113"/>
              </a:tblGrid>
              <a:tr h="22461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11423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3 - Desarrollo del Sector Comercial de Bienes y Servicios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9.947.776.256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10.800.738.134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852.961.878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8,57%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61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6.574.937.200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7.285.093.855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710.156.655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10,80%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Sueldos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4.689.600.000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5.245.200.000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555.600.000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11,85%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de Representación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275.824.800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275.824.800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Aguinaldo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413.785.400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460.085.400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46.300.000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11,19%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Remuneración Extraordinaria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202.800.000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229.125.000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26.325.000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12,98%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Remuneración Adicional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150.150.000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136.881.719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-13.268.281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-8,84%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Bonificaciones y Gratificaciones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515.437.000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535.236.936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19.799.936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3,84%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160.160.000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192.660.000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20,29%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32.760.000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67.080.000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34.320.000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104,76%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100.100.000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100.100.000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34.320.000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42.900.000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8.580.000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819.058.682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632.569.179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-186.489.503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-22,77%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Transporte y Almacenaje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-190.000.000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Viáticos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59.700.375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165.169.179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105.468.804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176,66%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Viáticos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128.910.069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221.089.931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171,51%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Mant. y reparación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-84,21%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Mant. y reparación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-137.600.000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-72,42%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Alquileres y Derechos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59.448.238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-59.448.238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-16.000.000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-37,50%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61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230.080.374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240.649.230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10.568.856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Productos de Papel, Cartón e Impresos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15.198.274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45.649.230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30.450.956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200,36%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Productos de Papel, Cartón e Impresos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60.632.100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-45.632.100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-75,26%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44.250.000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5.750.000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12,99%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Combustibles y Lubricantes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44,44%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Inversión Física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1.473.700.000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334.115.725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-1.139.584.275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-77,33%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Maq., Equipos y Herramientas Mayores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610.020.000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-560.020.000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-91,80%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463.680.000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145.615.725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-318.064.275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-68,60%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Activos Intangibles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Activos Intangibles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Transferencias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2.308.310.145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1.458.310.145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171,57%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849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Otras Transferencias Corrientes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14,29%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851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Transferencias Corrientes al Sector Externo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1.908.310.145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1.408.310.145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281,66%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542905" y="259307"/>
          <a:ext cx="5713977" cy="4720836"/>
        </p:xfrm>
        <a:graphic>
          <a:graphicData uri="http://schemas.openxmlformats.org/drawingml/2006/table">
            <a:tbl>
              <a:tblPr/>
              <a:tblGrid>
                <a:gridCol w="307896"/>
                <a:gridCol w="307896"/>
                <a:gridCol w="307896"/>
                <a:gridCol w="307896"/>
                <a:gridCol w="1961941"/>
                <a:gridCol w="630113"/>
                <a:gridCol w="630113"/>
                <a:gridCol w="630113"/>
                <a:gridCol w="630113"/>
              </a:tblGrid>
              <a:tr h="129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6308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4 - Desarrollo del Comercio Electrónico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1.380.402.128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1.330.228.573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-50.173.555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-3,63%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1.251.163.628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1.226.810.000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-24.353.628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-1,95%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Remunearación Extraordinaria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8.558.097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-8.558.097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Remunearación Adicional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6.256.378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-6.256.378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Bonificaciones y Gratificaciones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50.229.153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40.690.000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-9.539.153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-18,99%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137.280.000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137.280.000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1.048.840.000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1.048.840.000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76.905.000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53.899.973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-23.005.027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-29,91%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y Viátivos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11.905.000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11.905.000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Mant. y reparación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41.994.973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-8.005.027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-16,01%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Bienes de Consumo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17.333.500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14.518.600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-2.814.900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-16,24%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Productos de Papel, Cartón e Impresos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7.631.000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2.415.000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-5.216.000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-68,35%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2.123.600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-2.876.400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-57,53%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Combustibles y Lubricantes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4.702.500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9.980.000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5.277.500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112,23%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Inversión Física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Activos Intangibles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6308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5 - Red de Inversión y Exportación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1.461.537.065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1.460.899.347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-637.718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-0,04%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1.461.537.065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1.460.899.347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-637.718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-0,04%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Remuneración Extraordinaria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69.037.278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69.037.278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Remuneración Adicional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49.110.750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49.110.750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Bonificaciones y Gratificaciones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136.009.037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148.311.319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12.302.282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9,05%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324.940.000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313.040.000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-11.900.000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-3,66%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882.440.000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881.400.000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-1.040.000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-0,12%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6308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6 - Unidad de Prevención, Combate y Represión contra el Contrabando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1.917.617.563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1.670.000.000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-247.617.563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-12,91%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1.917.617.563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1.670.000.000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-247.617.563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-12,91%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Transporte y Almecenaje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Alquileres y Derechos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726.773.391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726.773.391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Alquileres y Derechos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862.617.563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943.226.609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80.609.046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9,34%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-875.000.000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501963" y="215862"/>
          <a:ext cx="5713977" cy="4542024"/>
        </p:xfrm>
        <a:graphic>
          <a:graphicData uri="http://schemas.openxmlformats.org/drawingml/2006/table">
            <a:tbl>
              <a:tblPr/>
              <a:tblGrid>
                <a:gridCol w="307896"/>
                <a:gridCol w="307896"/>
                <a:gridCol w="307896"/>
                <a:gridCol w="307896"/>
                <a:gridCol w="1961941"/>
                <a:gridCol w="630113"/>
                <a:gridCol w="630113"/>
                <a:gridCol w="630113"/>
                <a:gridCol w="630113"/>
              </a:tblGrid>
              <a:tr h="129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6308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2 - Atracción de Inversiones, Comercio Exterior e Imágen País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1.162.243.535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1.075.700.639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-86.542.896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-7,45%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8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8 - Gestiones en Comercio Exterior VUE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1.162.243.535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1.075.700.639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-86.542.896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-7,45%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</a:t>
                      </a:r>
                      <a:r>
                        <a:rPr lang="es-ES" sz="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Personales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811.055.535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785.070.000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-25.985.535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-3,20%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Remunearación Extraordinaria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8.496.895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-8.496.895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Remunearación Adicional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3.188.640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-3.188.640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Bonificaciones y Gratificaciones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66.690.000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44.460.000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-22.230.000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-33,33%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Contratación de Personal Técnico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54.600.000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67.600.000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23,81%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140.270.000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137.540.000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-2.730.000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-1,95%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537.810.000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535.470.000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-2.340.000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-0,44%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239.475.500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-239.475.500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y Viáticos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4.075.500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-4.075.500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Mant. y reparación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-16.000.000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219.400.000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-219.400.000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-7.950.000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6308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-7.950.000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Inversión Física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103.762.500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290.630.639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186.868.139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180,09%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50.562.500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-50.562.500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1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570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Adq</a:t>
                      </a:r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De Activos Intangibles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290.630.639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265.430.639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1053,30%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Adq</a:t>
                      </a:r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De Activos Intangibles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-28.000.000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14473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4 - Empleo y Protección Social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3.114.293.832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2.974.772.957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-139.520.875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-4,48%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73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1 - Fortalecimiento al Sector MIPYMES Generando Competitividad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2.195.558.607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2.241.230.106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45.671.499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2,08%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</a:t>
                      </a:r>
                      <a:r>
                        <a:rPr lang="es-ES" sz="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Personales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1.799.606.115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2.128.863.022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329.256.907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18,30%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3375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Sueldos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889.200.000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1.104.000.000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214.800.000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24,16%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Gastos de Representación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101.264.400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101.264.400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Aguinaldo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82.538.700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100.438.700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17.900.000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21,69%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Remuneración Extraordinaria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19.314.895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79.819.922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60.505.027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313,26%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Remuneración Adicional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14.120.123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46.410.000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32.289.877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228,68%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Bonificaciones y Gratificaciones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131.567.997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143.910.000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12.342.003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9,38%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58.240.000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58.240.000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503.360.000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494.780.000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-8.580.000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-1,70%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395.952.492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112.367.084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-283.585.408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-71,62%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y Viáticos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145.952.492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62.367.084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-83.585.408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-57,27%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Mant. y reparación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6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488313" y="178697"/>
          <a:ext cx="5806260" cy="4810913"/>
        </p:xfrm>
        <a:graphic>
          <a:graphicData uri="http://schemas.openxmlformats.org/drawingml/2006/table">
            <a:tbl>
              <a:tblPr/>
              <a:tblGrid>
                <a:gridCol w="312868"/>
                <a:gridCol w="312868"/>
                <a:gridCol w="312868"/>
                <a:gridCol w="312868"/>
                <a:gridCol w="1993628"/>
                <a:gridCol w="640290"/>
                <a:gridCol w="640290"/>
                <a:gridCol w="640290"/>
                <a:gridCol w="640290"/>
              </a:tblGrid>
              <a:tr h="129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7793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Subprograma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2 - Sistema Unificado de Apertura y Cierre de Empresas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918.735.225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733.542.851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-185.192.374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-20,16%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</a:t>
                      </a:r>
                      <a:r>
                        <a:rPr lang="es-ES" sz="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Personales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218.435.225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177.953.646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-40.481.579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-18,53%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Remuneración Extraordinaria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49.565.225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56.679.948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7.114.723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14,35%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Remuneración Adicional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28.470.000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30.111.198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1.641.198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5,76%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1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Bonificaciones y Gratificaciones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91.162.500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-49.237.500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-35,07%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491.400.000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-421.000.000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-85,67%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y Viáticos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Mant. y reparación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6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Servicios de Aseo, Mant. y reparación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39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433.000.000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-415.000.000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-95,84%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187.400.000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464.939.205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277.539.205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148,10%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521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Prod</a:t>
                      </a:r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De Papel, Cartón e Impresos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101.000.000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378.539.205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277.539.205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274,79%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Combustibles y Lubricantes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Inversión Física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20.250.000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-1.250.000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-5,81%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Maq., Equipos y Herramientas Mayores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11.250.000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-1.250.000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-11,11%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63088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Tipo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3 - Programas de Inversión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31.529.165.879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35.428.144.790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3.898.978.911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12,37%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2 - Atracción de Inversiones, Comercio Exterior e Imagen País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31.529.165.879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35.428.144.790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3.898.978.911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12,37%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Proyecto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1 - Prog. de Apoyo a las Export. Paraguayas - Prést. BID1916/BL-PR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5.334.380.000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492.356.885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-4.842.023.115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-90,77%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</a:t>
                      </a:r>
                      <a:r>
                        <a:rPr lang="es-ES" sz="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Personales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1.013.726.000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489.060.000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-524.666.000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-51,76%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451.506.000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489.060.000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37.554.000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8,32%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562.220.000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-562.220.000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213.141.500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-213.141.500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y Viáticos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2.821.500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-2.821.500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19.120.000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-19.120.000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191.200.000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-191.200.000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19.279.167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3.296.885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-15.982.282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-82,90%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Prod. De Papel, Cartón e Impresos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3.296.885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-703.115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-17,58%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15.279.167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-15.279.167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Transferencias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4.088.233.333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-4.088.233.333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Transferencias de Capital al Sector Privado Varias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4.037.780.000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-4.037.780.000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Transferencias de Capital al Sector Externo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6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Deudas Pendientes de Pago de Gastos de Capital  de Ejercicios Anteriores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453.333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-453.333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515610" y="258185"/>
          <a:ext cx="5713974" cy="1973955"/>
        </p:xfrm>
        <a:graphic>
          <a:graphicData uri="http://schemas.openxmlformats.org/drawingml/2006/table">
            <a:tbl>
              <a:tblPr/>
              <a:tblGrid>
                <a:gridCol w="307896"/>
                <a:gridCol w="307896"/>
                <a:gridCol w="307896"/>
                <a:gridCol w="307896"/>
                <a:gridCol w="1961942"/>
                <a:gridCol w="630112"/>
                <a:gridCol w="630112"/>
                <a:gridCol w="630112"/>
                <a:gridCol w="630112"/>
              </a:tblGrid>
              <a:tr h="12532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: 2 - Programa de Promoción de Inversión Extranjera en Paraguay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17.080.000.000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24.549.661.000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7.469.661.000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43,73%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Personales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1.162.348.000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2.298.396.000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1.136.048.000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97,74%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1.162.348.000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2.298.396.000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1.136.048.000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97,74%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14.724.852.000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20.047.265.000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5.322.413.000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36,15%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y Viáticos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3.081.612.000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2.639.000.000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-442.612.000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-14,36%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10.641.240.000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15.755.265.000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5.114.025.000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48,06%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Servicios en General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1.002.000.000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1.363.000.000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361.000.000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36,03%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de Capacitación y Adiestramiento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290.000.000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290.000.000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Inversión Física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772.800.000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1.769.000.000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996.200.000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128,91%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122.400.000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-122.400.000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432.000.000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1.421.000.000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989.000.000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228,94%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Adq</a:t>
                      </a:r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De Activos Intangibles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218.400.000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348.000.000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129.600.000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59,34%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Transferencias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581" marR="3581" marT="3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420.000.000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435.000.000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3,57%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519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852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Transferencias Corrientes a Ent. Del Sector Privado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420.000.000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435.000.000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3,57%</a:t>
                      </a:r>
                    </a:p>
                  </a:txBody>
                  <a:tcPr marL="3581" marR="3581" marT="3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501967" y="244025"/>
          <a:ext cx="5713969" cy="3993404"/>
        </p:xfrm>
        <a:graphic>
          <a:graphicData uri="http://schemas.openxmlformats.org/drawingml/2006/table">
            <a:tbl>
              <a:tblPr/>
              <a:tblGrid>
                <a:gridCol w="307895"/>
                <a:gridCol w="307895"/>
                <a:gridCol w="307895"/>
                <a:gridCol w="307895"/>
                <a:gridCol w="1961941"/>
                <a:gridCol w="630112"/>
                <a:gridCol w="630112"/>
                <a:gridCol w="630112"/>
                <a:gridCol w="630112"/>
              </a:tblGrid>
              <a:tr h="129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7793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Proyecto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3 - Apoyo a la Integración Económica del Paraguay - DCI-ALA/2007/19481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9.114.785.879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10.386.126.905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1.271.341.026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13,95%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</a:t>
                      </a:r>
                      <a:r>
                        <a:rPr lang="es-ES" sz="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Personales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1.255.427.110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613.897.314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-641.529.796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-51,10%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Remuneración Extraordinaria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145.972.310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145.972.310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Remuneración Adicional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82.125.000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82.125.004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Gratificaciones por Servicios Especiales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209.000.000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209.000.000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Contratación de Personal Técnico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-71.000.000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79.040.000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-27.040.000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-34,21%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668.289.800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124.800.000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-543.489.800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-81,33%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7.156.084.967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9.257.929.591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2.101.844.624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29,37%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9277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Básicos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77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y Viáticos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77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Pasajes y Viáticos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1.071.792.484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678.207.516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63,28%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4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Servicos de Mant. Y Reparaciones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92.099.795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72.099.795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360,50%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4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por Servicos de Mant. Y Reparaciones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676.529.796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641.529.796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1832,94%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63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Técnicos y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5.741.792.483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6.500.000.000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758.207.517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13,21%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Otros Servicios en General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Servicios en General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de Capacitación y Adiestramiento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e Insumos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-50.500.000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-81,72%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Prod. De Papel, Cartón e Impresos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Prod. De Papel, Cartón e Impresos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Bienes de Consumo de Oficina e Insumos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Combustibles y Lubricantes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Combustibles y Lubricantes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Inversión Física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638.473.802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-138.473.802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-21,69%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Maquinarias, Equipos y Herramientas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186.473.802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-186.473.802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92,31%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Equipos de Oficina y Computación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Gastos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Pago de Impuestos, Tasas y Gastos Judiciales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1136989" y="834224"/>
            <a:ext cx="6870023" cy="767104"/>
          </a:xfrm>
        </p:spPr>
        <p:txBody>
          <a:bodyPr>
            <a:noAutofit/>
          </a:bodyPr>
          <a:lstStyle/>
          <a:p>
            <a:r>
              <a:rPr lang="es-ES" sz="3200" b="1" dirty="0" smtClean="0">
                <a:solidFill>
                  <a:schemeClr val="bg2">
                    <a:lumMod val="25000"/>
                  </a:schemeClr>
                </a:solidFill>
              </a:rPr>
              <a:t>PROYECTO DE PRESUPUESTO 2017</a:t>
            </a:r>
            <a:endParaRPr lang="es-ES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0" y="3643132"/>
            <a:ext cx="9144000" cy="13326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" y="2120459"/>
            <a:ext cx="1971304" cy="1522673"/>
          </a:xfrm>
          <a:prstGeom prst="rect">
            <a:avLst/>
          </a:prstGeom>
        </p:spPr>
      </p:pic>
      <p:pic>
        <p:nvPicPr>
          <p:cNvPr id="13" name="12 Imag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971305" y="2120459"/>
            <a:ext cx="1971304" cy="1522673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942609" y="2120459"/>
            <a:ext cx="1199409" cy="1522673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143191" y="2120459"/>
            <a:ext cx="1971304" cy="1522673"/>
          </a:xfrm>
          <a:prstGeom prst="rect">
            <a:avLst/>
          </a:prstGeom>
        </p:spPr>
      </p:pic>
      <p:pic>
        <p:nvPicPr>
          <p:cNvPr id="16" name="15 Imagen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114494" y="2120459"/>
            <a:ext cx="2029505" cy="1522673"/>
          </a:xfrm>
          <a:prstGeom prst="rect">
            <a:avLst/>
          </a:prstGeom>
        </p:spPr>
      </p:pic>
      <p:grpSp>
        <p:nvGrpSpPr>
          <p:cNvPr id="17" name="16 Grupo"/>
          <p:cNvGrpSpPr/>
          <p:nvPr/>
        </p:nvGrpSpPr>
        <p:grpSpPr>
          <a:xfrm>
            <a:off x="2316531" y="4111725"/>
            <a:ext cx="4451564" cy="1022977"/>
            <a:chOff x="6817877" y="128032"/>
            <a:chExt cx="2076686" cy="477225"/>
          </a:xfrm>
        </p:grpSpPr>
        <p:pic>
          <p:nvPicPr>
            <p:cNvPr id="18" name="Picture 2" descr="D:\REDIEX\LOGOS REDIEX\logo gobierno nacional-01-01.png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1629" y="210680"/>
              <a:ext cx="892934" cy="312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D:\REDIEX\LOGOS REDIEX\logo MIC 15-08-13-01-04.png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7877" y="128032"/>
              <a:ext cx="902932" cy="477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0" name="19 Conector recto"/>
            <p:cNvCxnSpPr/>
            <p:nvPr/>
          </p:nvCxnSpPr>
          <p:spPr>
            <a:xfrm>
              <a:off x="7866547" y="132177"/>
              <a:ext cx="0" cy="44804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334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462794" y="212951"/>
          <a:ext cx="5721661" cy="3559480"/>
        </p:xfrm>
        <a:graphic>
          <a:graphicData uri="http://schemas.openxmlformats.org/drawingml/2006/table">
            <a:tbl>
              <a:tblPr/>
              <a:tblGrid>
                <a:gridCol w="308310"/>
                <a:gridCol w="308310"/>
                <a:gridCol w="308310"/>
                <a:gridCol w="308310"/>
                <a:gridCol w="1964581"/>
                <a:gridCol w="630960"/>
                <a:gridCol w="630960"/>
                <a:gridCol w="630960"/>
                <a:gridCol w="630960"/>
              </a:tblGrid>
              <a:tr h="1298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7793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4 - Empleo y Proteccion Social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2.938.200.000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4.152.965.600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1.214.765.600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41,34%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1 -Capacitacion de la Prod. De las MIPYMES a Nivel Nacional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2.938.200.000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4.152.965.600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1.214.765.600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41,34%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712.800.000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712.800.000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712.800.000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712.800.000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no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489.700.000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3.208.165.600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2.718.465.600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555,13%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y Viaticos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176.900.000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176.900.000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15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</a:t>
                      </a:r>
                      <a:r>
                        <a:rPr lang="es-ES" sz="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Tecnicos</a:t>
                      </a:r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y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489.700.000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2.654.265.600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2.164.565.600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442,02%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Servicios en General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377.000.000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377.000.000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Inversión Fisica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232.000.000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232.000.000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Adq. De Mauinarias, Equipos y Herramientas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232.000.000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232.000.000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Transferencias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2.448.500.000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-2.448.500.000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Aportes a Entidades Educativas e Instituciones sin fines de Lucro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2.448.500.000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-2.448.500.000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 gridSpan="5">
                  <a:txBody>
                    <a:bodyPr/>
                    <a:lstStyle/>
                    <a:p>
                      <a:pPr algn="ctr" fontAlgn="ctr"/>
                      <a:r>
                        <a:rPr lang="es-ES" sz="7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RESUMEN COMPARATIVO 2016 VS 2017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6997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sng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FUENTE DE FINANCIAMIENTO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PRESUPUESTO VIGENTE (1)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PLAN FINANCIERO (2)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PROYECTO 2017 (3)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Diferencia                               (3-1) 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18555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FF10 - RECURSOS DEL TESORO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52.013.368.255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52.013.368.255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50.209.181.734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-1.804.186.521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FF30 - RECURSOS INSTITUCIONALES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23.390.699.306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23.390.699.306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27.203.301.527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3.812.602.221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FF30 - DONACIONES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7.483.584.967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7.483.584.967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8.830.000.000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1.346.415.033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FF20 - CRÉDITO EXTERNO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24.859.400.000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24.859.400.000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28.702.626.600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3.843.226.600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MIC 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107.747.052.528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107.747.052.528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114.945.109.861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7.198.057.333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</a:tr>
              <a:tr h="259773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ENTIDADES DESCENTRALIZADAS 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51.334.413.744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47.442.359.188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46.520.395.133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-4.814.018.611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32"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GENERAL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159.081.466.272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155.189.411.716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161.465.504.994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2.384.038.722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7 Grupo"/>
          <p:cNvGrpSpPr/>
          <p:nvPr/>
        </p:nvGrpSpPr>
        <p:grpSpPr>
          <a:xfrm>
            <a:off x="0" y="-13360"/>
            <a:ext cx="9144000" cy="5728360"/>
            <a:chOff x="0" y="-13360"/>
            <a:chExt cx="9144000" cy="5728360"/>
          </a:xfrm>
        </p:grpSpPr>
        <p:sp>
          <p:nvSpPr>
            <p:cNvPr id="39" name="38 Rectángulo"/>
            <p:cNvSpPr/>
            <p:nvPr/>
          </p:nvSpPr>
          <p:spPr>
            <a:xfrm>
              <a:off x="1080655" y="-1"/>
              <a:ext cx="5487785" cy="733288"/>
            </a:xfrm>
            <a:prstGeom prst="rect">
              <a:avLst/>
            </a:prstGeom>
            <a:solidFill>
              <a:schemeClr val="bg2">
                <a:lumMod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42" name="41 Rectángulo"/>
            <p:cNvSpPr/>
            <p:nvPr/>
          </p:nvSpPr>
          <p:spPr>
            <a:xfrm>
              <a:off x="6568440" y="0"/>
              <a:ext cx="2575560" cy="733288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25" name="24 Imagen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0" y="-13360"/>
              <a:ext cx="973777" cy="5728360"/>
            </a:xfrm>
            <a:prstGeom prst="rect">
              <a:avLst/>
            </a:prstGeom>
          </p:spPr>
        </p:pic>
        <p:sp>
          <p:nvSpPr>
            <p:cNvPr id="4" name="3 Rectángulo"/>
            <p:cNvSpPr/>
            <p:nvPr/>
          </p:nvSpPr>
          <p:spPr>
            <a:xfrm>
              <a:off x="973777" y="-13360"/>
              <a:ext cx="106878" cy="572836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44" name="Picture 2" descr="D:\REDIEX\LOGOS REDIEX\logo gobierno nacional-01-01.p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1629" y="210680"/>
              <a:ext cx="892934" cy="312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3" descr="D:\REDIEX\LOGOS REDIEX\logo MIC 15-08-13-01-04.pn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7877" y="128032"/>
              <a:ext cx="902932" cy="477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6" name="45 Conector recto"/>
            <p:cNvCxnSpPr/>
            <p:nvPr/>
          </p:nvCxnSpPr>
          <p:spPr>
            <a:xfrm>
              <a:off x="7866547" y="132177"/>
              <a:ext cx="0" cy="44804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14 CuadroTexto"/>
          <p:cNvSpPr txBox="1"/>
          <p:nvPr/>
        </p:nvSpPr>
        <p:spPr>
          <a:xfrm>
            <a:off x="1043050" y="56490"/>
            <a:ext cx="557150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es-ES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COMPOSICIÓN DEL PRESUPUESTO </a:t>
            </a:r>
          </a:p>
          <a:p>
            <a:pPr lvl="0" defTabSz="914400">
              <a:spcBef>
                <a:spcPct val="0"/>
              </a:spcBef>
              <a:defRPr/>
            </a:pPr>
            <a:r>
              <a:rPr lang="es-ES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Hei" panose="02010609060101010101" pitchFamily="49" charset="-122"/>
              </a:rPr>
              <a:t>VIGENTE 2016 VS PROYECTO 2017</a:t>
            </a:r>
            <a:endParaRPr lang="es-PY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Hei" panose="02010609060101010101" pitchFamily="49" charset="-122"/>
            </a:endParaRPr>
          </a:p>
        </p:txBody>
      </p:sp>
      <p:graphicFrame>
        <p:nvGraphicFramePr>
          <p:cNvPr id="17" name="16 Tabla"/>
          <p:cNvGraphicFramePr>
            <a:graphicFrameLocks noGrp="1"/>
          </p:cNvGraphicFramePr>
          <p:nvPr/>
        </p:nvGraphicFramePr>
        <p:xfrm>
          <a:off x="1401289" y="840470"/>
          <a:ext cx="7089570" cy="1962106"/>
        </p:xfrm>
        <a:graphic>
          <a:graphicData uri="http://schemas.openxmlformats.org/drawingml/2006/table">
            <a:tbl>
              <a:tblPr/>
              <a:tblGrid>
                <a:gridCol w="2828352"/>
                <a:gridCol w="1420406"/>
                <a:gridCol w="1420406"/>
                <a:gridCol w="1420406"/>
              </a:tblGrid>
              <a:tr h="19608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" sz="1100" b="1" i="0" u="sng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COMPOSICIÓN DEL PRESUPUESTO 2017 POR FUENTE DE FINANCIEMIENTO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921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sng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FUENTE DE FINANCIAMIENTO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PRESUPUESTO VIGENTE (1)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PROYECTO 2017 (3)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Diferencia (3-1)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19608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FF10 - RECURSOS DEL TESORO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52.013.368.255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50.209.181.734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-1.804.186.521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08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FF30 - RECURSOS INSTITUCIONALES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23.390.699.306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27.203.301.527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3.812.602.221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08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FF30 - DONACIONES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7.483.584.967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8.830.000.000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1.346.415.033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08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FF20 - CRÉDITO EXTERNO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24.859.400.000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28.702.626.600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3.843.226.600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0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 MIC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107.747.052.528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114.945.109.861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7.198.057.333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196082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ENTIDADES DESCENTRALIZADAS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51.334.413.744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46.520.395.133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-4.814.018.611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3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 GENERAL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159.081.466.272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161.465.504.994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2.384.038.722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2 Gráfico"/>
          <p:cNvGraphicFramePr/>
          <p:nvPr/>
        </p:nvGraphicFramePr>
        <p:xfrm>
          <a:off x="1142723" y="3194462"/>
          <a:ext cx="3809288" cy="226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1 Gráfico"/>
          <p:cNvGraphicFramePr/>
          <p:nvPr/>
        </p:nvGraphicFramePr>
        <p:xfrm>
          <a:off x="4773882" y="2737447"/>
          <a:ext cx="4215740" cy="282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3 CuadroTexto"/>
          <p:cNvSpPr txBox="1"/>
          <p:nvPr/>
        </p:nvSpPr>
        <p:spPr>
          <a:xfrm>
            <a:off x="1496069" y="3024543"/>
            <a:ext cx="2850295" cy="30718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1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COMPOSICIÓN</a:t>
            </a:r>
            <a:r>
              <a:rPr lang="es-ES" sz="1100" b="1" u="sng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s-ES" sz="11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PRESUPUESTO VIGENTE 2016</a:t>
            </a:r>
          </a:p>
        </p:txBody>
      </p:sp>
      <p:sp>
        <p:nvSpPr>
          <p:cNvPr id="21" name="4 CuadroTexto"/>
          <p:cNvSpPr txBox="1"/>
          <p:nvPr/>
        </p:nvSpPr>
        <p:spPr>
          <a:xfrm>
            <a:off x="5735458" y="3037608"/>
            <a:ext cx="2292155" cy="3048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1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COMPOSICIÓN</a:t>
            </a:r>
            <a:r>
              <a:rPr lang="es-ES" sz="1100" b="1" u="sng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s-ES" sz="11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PROYECTO  2017</a:t>
            </a:r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48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0596" y="86591"/>
            <a:ext cx="7769203" cy="5628409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275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9144000" cy="3352799"/>
          </a:xfrm>
          <a:prstGeom prst="rect">
            <a:avLst/>
          </a:prstGeom>
        </p:spPr>
      </p:pic>
      <p:sp>
        <p:nvSpPr>
          <p:cNvPr id="18" name="Título 1"/>
          <p:cNvSpPr txBox="1">
            <a:spLocks/>
          </p:cNvSpPr>
          <p:nvPr/>
        </p:nvSpPr>
        <p:spPr>
          <a:xfrm>
            <a:off x="290857" y="3551945"/>
            <a:ext cx="5735959" cy="767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Y" sz="3600" b="1" spc="-84" dirty="0">
                <a:solidFill>
                  <a:schemeClr val="bg2">
                    <a:lumMod val="25000"/>
                  </a:schemeClr>
                </a:solidFill>
              </a:rPr>
              <a:t>MUCHAS GRACIAS</a:t>
            </a:r>
          </a:p>
        </p:txBody>
      </p:sp>
      <p:grpSp>
        <p:nvGrpSpPr>
          <p:cNvPr id="2" name="1 Grupo"/>
          <p:cNvGrpSpPr/>
          <p:nvPr/>
        </p:nvGrpSpPr>
        <p:grpSpPr>
          <a:xfrm>
            <a:off x="1019577" y="4319049"/>
            <a:ext cx="4278519" cy="929978"/>
            <a:chOff x="522338" y="4592107"/>
            <a:chExt cx="4278519" cy="929978"/>
          </a:xfrm>
        </p:grpSpPr>
        <p:pic>
          <p:nvPicPr>
            <p:cNvPr id="21" name="Picture 2" descr="D:\REDIEX\LOGOS REDIEX\logo gobierno nacional-01-01.p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774" y="4721978"/>
              <a:ext cx="1914083" cy="67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" descr="D:\REDIEX\LOGOS REDIEX\logo MIC 15-08-13-01-04.pn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338" y="4592107"/>
              <a:ext cx="1759560" cy="929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3" name="22 Conector recto"/>
            <p:cNvCxnSpPr/>
            <p:nvPr/>
          </p:nvCxnSpPr>
          <p:spPr>
            <a:xfrm>
              <a:off x="2584336" y="4620535"/>
              <a:ext cx="0" cy="87312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10 Rectángulo"/>
          <p:cNvSpPr/>
          <p:nvPr/>
        </p:nvSpPr>
        <p:spPr>
          <a:xfrm>
            <a:off x="6317673" y="3352798"/>
            <a:ext cx="2826327" cy="2362202"/>
          </a:xfrm>
          <a:prstGeom prst="rect">
            <a:avLst/>
          </a:prstGeom>
          <a:solidFill>
            <a:schemeClr val="bg2">
              <a:lumMod val="5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48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3 Gráfico"/>
          <p:cNvGraphicFramePr/>
          <p:nvPr/>
        </p:nvGraphicFramePr>
        <p:xfrm>
          <a:off x="1368940" y="2697183"/>
          <a:ext cx="739504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" name="6 Grupo"/>
          <p:cNvGrpSpPr/>
          <p:nvPr/>
        </p:nvGrpSpPr>
        <p:grpSpPr>
          <a:xfrm>
            <a:off x="0" y="-13360"/>
            <a:ext cx="9144000" cy="5728360"/>
            <a:chOff x="0" y="-13360"/>
            <a:chExt cx="9144000" cy="5728360"/>
          </a:xfrm>
        </p:grpSpPr>
        <p:grpSp>
          <p:nvGrpSpPr>
            <p:cNvPr id="3" name="21 Grupo"/>
            <p:cNvGrpSpPr/>
            <p:nvPr/>
          </p:nvGrpSpPr>
          <p:grpSpPr>
            <a:xfrm>
              <a:off x="0" y="-13360"/>
              <a:ext cx="9144000" cy="5728360"/>
              <a:chOff x="0" y="-13360"/>
              <a:chExt cx="9144000" cy="5728360"/>
            </a:xfrm>
          </p:grpSpPr>
          <p:sp>
            <p:nvSpPr>
              <p:cNvPr id="23" name="22 Rectángulo"/>
              <p:cNvSpPr/>
              <p:nvPr/>
            </p:nvSpPr>
            <p:spPr>
              <a:xfrm>
                <a:off x="1080655" y="-1"/>
                <a:ext cx="5487785" cy="733288"/>
              </a:xfrm>
              <a:prstGeom prst="rect">
                <a:avLst/>
              </a:prstGeom>
              <a:solidFill>
                <a:schemeClr val="bg2">
                  <a:lumMod val="25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sp>
            <p:nvSpPr>
              <p:cNvPr id="24" name="23 Rectángulo"/>
              <p:cNvSpPr/>
              <p:nvPr/>
            </p:nvSpPr>
            <p:spPr>
              <a:xfrm>
                <a:off x="6568440" y="0"/>
                <a:ext cx="2575560" cy="733288"/>
              </a:xfrm>
              <a:prstGeom prst="rect">
                <a:avLst/>
              </a:prstGeom>
              <a:solidFill>
                <a:srgbClr val="FFFFF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pic>
            <p:nvPicPr>
              <p:cNvPr id="25" name="24 Imagen"/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/>
            </p:blipFill>
            <p:spPr>
              <a:xfrm>
                <a:off x="0" y="-13360"/>
                <a:ext cx="973777" cy="5728360"/>
              </a:xfrm>
              <a:prstGeom prst="rect">
                <a:avLst/>
              </a:prstGeom>
            </p:spPr>
          </p:pic>
          <p:sp>
            <p:nvSpPr>
              <p:cNvPr id="26" name="25 Rectángulo"/>
              <p:cNvSpPr/>
              <p:nvPr/>
            </p:nvSpPr>
            <p:spPr>
              <a:xfrm>
                <a:off x="973777" y="-13360"/>
                <a:ext cx="106878" cy="572836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/>
              </a:p>
            </p:txBody>
          </p:sp>
          <p:pic>
            <p:nvPicPr>
              <p:cNvPr id="27" name="Picture 2" descr="D:\REDIEX\LOGOS REDIEX\logo gobierno nacional-01-01.png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01629" y="210680"/>
                <a:ext cx="892934" cy="3126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3" descr="D:\REDIEX\LOGOS REDIEX\logo MIC 15-08-13-01-04.png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17877" y="128032"/>
                <a:ext cx="902932" cy="4772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9" name="28 Conector recto"/>
              <p:cNvCxnSpPr/>
              <p:nvPr/>
            </p:nvCxnSpPr>
            <p:spPr>
              <a:xfrm>
                <a:off x="7866547" y="132177"/>
                <a:ext cx="0" cy="448049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29 CuadroTexto"/>
            <p:cNvSpPr txBox="1"/>
            <p:nvPr/>
          </p:nvSpPr>
          <p:spPr>
            <a:xfrm>
              <a:off x="1066800" y="32740"/>
              <a:ext cx="54730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914400">
                <a:spcBef>
                  <a:spcPct val="0"/>
                </a:spcBef>
                <a:defRPr/>
              </a:pPr>
              <a:r>
                <a:rPr lang="es-ES" sz="1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COMPARATIVO PRESUPUESTO 2016 vs PROYECTO DE PRESUPUESTO 2017 – POR TIPO DE PRESUPUESTO</a:t>
              </a:r>
              <a:endParaRPr lang="es-PY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Hei" panose="02010609060101010101" pitchFamily="49" charset="-122"/>
              </a:endParaRPr>
            </a:p>
          </p:txBody>
        </p:sp>
      </p:grpSp>
      <p:sp>
        <p:nvSpPr>
          <p:cNvPr id="19" name="18 CuadroTexto"/>
          <p:cNvSpPr txBox="1"/>
          <p:nvPr/>
        </p:nvSpPr>
        <p:spPr>
          <a:xfrm rot="16200000">
            <a:off x="2627858" y="4021136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CuadroTexto"/>
          <p:cNvSpPr txBox="1"/>
          <p:nvPr/>
        </p:nvSpPr>
        <p:spPr>
          <a:xfrm rot="16200000">
            <a:off x="4183120" y="4255876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CuadroTexto"/>
          <p:cNvSpPr txBox="1"/>
          <p:nvPr/>
        </p:nvSpPr>
        <p:spPr>
          <a:xfrm rot="16200000">
            <a:off x="5748694" y="4223361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30 CuadroTexto"/>
          <p:cNvSpPr txBox="1"/>
          <p:nvPr/>
        </p:nvSpPr>
        <p:spPr>
          <a:xfrm rot="16200000">
            <a:off x="3061134" y="4015881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31 CuadroTexto"/>
          <p:cNvSpPr txBox="1"/>
          <p:nvPr/>
        </p:nvSpPr>
        <p:spPr>
          <a:xfrm rot="16200000">
            <a:off x="4603941" y="4276898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32 CuadroTexto"/>
          <p:cNvSpPr txBox="1"/>
          <p:nvPr/>
        </p:nvSpPr>
        <p:spPr>
          <a:xfrm rot="16200000">
            <a:off x="6190535" y="4086728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3138233" y="2968805"/>
            <a:ext cx="654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4,75%</a:t>
            </a: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4715395" y="3581895"/>
            <a:ext cx="654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0,06%</a:t>
            </a: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7865981" y="2908874"/>
            <a:ext cx="654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-9,38%</a:t>
            </a: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7" name="36 Tabla"/>
          <p:cNvGraphicFramePr>
            <a:graphicFrameLocks noGrp="1"/>
          </p:cNvGraphicFramePr>
          <p:nvPr/>
        </p:nvGraphicFramePr>
        <p:xfrm>
          <a:off x="1318157" y="947917"/>
          <a:ext cx="7505208" cy="1640903"/>
        </p:xfrm>
        <a:graphic>
          <a:graphicData uri="http://schemas.openxmlformats.org/drawingml/2006/table">
            <a:tbl>
              <a:tblPr/>
              <a:tblGrid>
                <a:gridCol w="2318884"/>
                <a:gridCol w="1296581"/>
                <a:gridCol w="1296581"/>
                <a:gridCol w="1296581"/>
                <a:gridCol w="1296581"/>
              </a:tblGrid>
              <a:tr h="4102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sng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TIPO DE PRESUPUESTO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PRESUPUESTO VIGENTE  (1)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PLAN FINANCIERO VIGENTE (2)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PROYECTO 2017 (3)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Diferencia                               (3-1)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205113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1 - PROGRAMAS DE ADMINISTRACIÓN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43.479.313.011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43.479.313.011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45.544.923.945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2.065.610.934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13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2 - PROGRAMAS DE ACCIÓN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29.800.373.638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29.800.373.638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29.819.075.526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18.701.888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13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3 - PROGRAMAS DE INVERSIÓN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34.467.365.879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34.467.365.879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39.581.110.390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5.113.744.511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1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TOTAL MIC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107.747.052.528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107.747.052.528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114.945.109.861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7.198.057.333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205113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ENTIDADES DESCENTRALIZADAS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51.334.413.744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47.442.359.188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46.520.395.133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-4.814.018.611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1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TOTAL GENERAL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159.081.466.272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155.189.411.716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161.465.504.994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2.384.038.722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</a:tbl>
          </a:graphicData>
        </a:graphic>
      </p:graphicFrame>
      <p:sp>
        <p:nvSpPr>
          <p:cNvPr id="41" name="40 CuadroTexto"/>
          <p:cNvSpPr txBox="1"/>
          <p:nvPr/>
        </p:nvSpPr>
        <p:spPr>
          <a:xfrm rot="16200000">
            <a:off x="7302344" y="3912636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CuadroTexto"/>
          <p:cNvSpPr txBox="1"/>
          <p:nvPr/>
        </p:nvSpPr>
        <p:spPr>
          <a:xfrm rot="16200000">
            <a:off x="7767935" y="3977878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CuadroTexto"/>
          <p:cNvSpPr txBox="1"/>
          <p:nvPr/>
        </p:nvSpPr>
        <p:spPr>
          <a:xfrm>
            <a:off x="6272709" y="3215653"/>
            <a:ext cx="654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14,84%</a:t>
            </a: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3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00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2 Gráfico"/>
          <p:cNvGraphicFramePr/>
          <p:nvPr/>
        </p:nvGraphicFramePr>
        <p:xfrm>
          <a:off x="1270660" y="2756560"/>
          <a:ext cx="745770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21 Grupo"/>
          <p:cNvGrpSpPr/>
          <p:nvPr/>
        </p:nvGrpSpPr>
        <p:grpSpPr>
          <a:xfrm>
            <a:off x="0" y="-13360"/>
            <a:ext cx="9144000" cy="5728360"/>
            <a:chOff x="0" y="-13360"/>
            <a:chExt cx="9144000" cy="5728360"/>
          </a:xfrm>
        </p:grpSpPr>
        <p:sp>
          <p:nvSpPr>
            <p:cNvPr id="23" name="22 Rectángulo"/>
            <p:cNvSpPr/>
            <p:nvPr/>
          </p:nvSpPr>
          <p:spPr>
            <a:xfrm>
              <a:off x="1080655" y="-1"/>
              <a:ext cx="5487785" cy="733288"/>
            </a:xfrm>
            <a:prstGeom prst="rect">
              <a:avLst/>
            </a:prstGeom>
            <a:solidFill>
              <a:schemeClr val="bg2">
                <a:lumMod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24" name="23 Rectángulo"/>
            <p:cNvSpPr/>
            <p:nvPr/>
          </p:nvSpPr>
          <p:spPr>
            <a:xfrm>
              <a:off x="6568440" y="0"/>
              <a:ext cx="2575560" cy="733288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25" name="24 Imagen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0" y="-13360"/>
              <a:ext cx="973777" cy="5728360"/>
            </a:xfrm>
            <a:prstGeom prst="rect">
              <a:avLst/>
            </a:prstGeom>
          </p:spPr>
        </p:pic>
        <p:sp>
          <p:nvSpPr>
            <p:cNvPr id="26" name="25 Rectángulo"/>
            <p:cNvSpPr/>
            <p:nvPr/>
          </p:nvSpPr>
          <p:spPr>
            <a:xfrm>
              <a:off x="973777" y="-13360"/>
              <a:ext cx="106878" cy="572836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pic>
          <p:nvPicPr>
            <p:cNvPr id="27" name="Picture 2" descr="D:\REDIEX\LOGOS REDIEX\logo gobierno nacional-01-01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1629" y="210680"/>
              <a:ext cx="892934" cy="312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3" descr="D:\REDIEX\LOGOS REDIEX\logo MIC 15-08-13-01-04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7877" y="128032"/>
              <a:ext cx="902932" cy="477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9" name="28 Conector recto"/>
            <p:cNvCxnSpPr/>
            <p:nvPr/>
          </p:nvCxnSpPr>
          <p:spPr>
            <a:xfrm>
              <a:off x="7866547" y="132177"/>
              <a:ext cx="0" cy="44804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16 CuadroTexto"/>
          <p:cNvSpPr txBox="1"/>
          <p:nvPr/>
        </p:nvSpPr>
        <p:spPr>
          <a:xfrm rot="16200000">
            <a:off x="2423631" y="3903984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 rot="16200000">
            <a:off x="3688670" y="4445500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CuadroTexto"/>
          <p:cNvSpPr txBox="1"/>
          <p:nvPr/>
        </p:nvSpPr>
        <p:spPr>
          <a:xfrm rot="16200000">
            <a:off x="6196969" y="4441685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CuadroTexto"/>
          <p:cNvSpPr txBox="1"/>
          <p:nvPr/>
        </p:nvSpPr>
        <p:spPr>
          <a:xfrm rot="16200000">
            <a:off x="2766459" y="3908255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CuadroTexto"/>
          <p:cNvSpPr txBox="1"/>
          <p:nvPr/>
        </p:nvSpPr>
        <p:spPr>
          <a:xfrm rot="16200000">
            <a:off x="4050116" y="4347772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21 CuadroTexto"/>
          <p:cNvSpPr txBox="1"/>
          <p:nvPr/>
        </p:nvSpPr>
        <p:spPr>
          <a:xfrm rot="16200000">
            <a:off x="6555685" y="4340677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2852731" y="2977702"/>
            <a:ext cx="654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-3,47%</a:t>
            </a: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4087615" y="3747767"/>
            <a:ext cx="654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16,30%</a:t>
            </a: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6601752" y="3714279"/>
            <a:ext cx="654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15,46%</a:t>
            </a: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36 CuadroTexto"/>
          <p:cNvSpPr txBox="1"/>
          <p:nvPr/>
        </p:nvSpPr>
        <p:spPr>
          <a:xfrm rot="16200000">
            <a:off x="4969095" y="4547925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37 CuadroTexto"/>
          <p:cNvSpPr txBox="1"/>
          <p:nvPr/>
        </p:nvSpPr>
        <p:spPr>
          <a:xfrm rot="16200000">
            <a:off x="5294916" y="4521447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38 CuadroTexto"/>
          <p:cNvSpPr txBox="1"/>
          <p:nvPr/>
        </p:nvSpPr>
        <p:spPr>
          <a:xfrm>
            <a:off x="5302277" y="4140679"/>
            <a:ext cx="654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17,99%</a:t>
            </a: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CuadroTexto"/>
          <p:cNvSpPr txBox="1"/>
          <p:nvPr/>
        </p:nvSpPr>
        <p:spPr>
          <a:xfrm rot="16200000">
            <a:off x="7467869" y="3970510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CuadroTexto"/>
          <p:cNvSpPr txBox="1"/>
          <p:nvPr/>
        </p:nvSpPr>
        <p:spPr>
          <a:xfrm rot="16200000">
            <a:off x="7814710" y="4023877"/>
            <a:ext cx="599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CuadroTexto"/>
          <p:cNvSpPr txBox="1"/>
          <p:nvPr/>
        </p:nvSpPr>
        <p:spPr>
          <a:xfrm>
            <a:off x="7884527" y="3035529"/>
            <a:ext cx="654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-9,38%</a:t>
            </a: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1066800" y="32740"/>
            <a:ext cx="5553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es-E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COMPARATIVO PRESUPUESTO 2016 vs PROYECTO DE PRESUPUESTO 2017 – POR FUENTE DE FINANCIAMIENTO</a:t>
            </a:r>
            <a:endParaRPr lang="es-PY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Hei" panose="02010609060101010101" pitchFamily="49" charset="-122"/>
            </a:endParaRPr>
          </a:p>
        </p:txBody>
      </p:sp>
      <p:graphicFrame>
        <p:nvGraphicFramePr>
          <p:cNvPr id="36" name="35 Tabla"/>
          <p:cNvGraphicFramePr>
            <a:graphicFrameLocks noGrp="1"/>
          </p:cNvGraphicFramePr>
          <p:nvPr/>
        </p:nvGraphicFramePr>
        <p:xfrm>
          <a:off x="1306288" y="914401"/>
          <a:ext cx="7445825" cy="1710045"/>
        </p:xfrm>
        <a:graphic>
          <a:graphicData uri="http://schemas.openxmlformats.org/drawingml/2006/table">
            <a:tbl>
              <a:tblPr/>
              <a:tblGrid>
                <a:gridCol w="2300537"/>
                <a:gridCol w="1286322"/>
                <a:gridCol w="1286322"/>
                <a:gridCol w="1286322"/>
                <a:gridCol w="1286322"/>
              </a:tblGrid>
              <a:tr h="3800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sng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FUENTE DE FINANCIAMIENTO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PRESUPUESTO VIGENTE (1)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PLAN FINANCIERO (2)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PROYECTO 2017 (3)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Diferencia (3-1)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190005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FF10 - RECURSOS DEL TESORO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52.013.368.255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52.013.368.255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50.209.181.734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-1.804.186.521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05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FF30 - RECURSOS INSTITUCIONALES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23.390.699.306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23.390.699.306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27.203.301.527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3.812.602.221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05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FF30 - DONACIONES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7.483.584.967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7.483.584.967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8.830.000.000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1.346.415.033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05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FF20 - CRÉDITO EXTERNO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24.859.400.000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24.859.400.000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28.702.626.600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3.843.226.600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 MIC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107.747.052.528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107.747.052.528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114.945.109.861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7.198.057.333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190005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ENTIDADES DESCENTRALIZADAS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51.334.413.744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47.442.359.188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46.520.395.133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-4.814.018.611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 GENERAL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159.081.466.272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155.189.411.716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161.465.504.994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2.384.038.722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</a:tbl>
          </a:graphicData>
        </a:graphic>
      </p:graphicFrame>
      <p:sp>
        <p:nvSpPr>
          <p:cNvPr id="40" name="3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00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14 Grupo"/>
          <p:cNvGrpSpPr/>
          <p:nvPr/>
        </p:nvGrpSpPr>
        <p:grpSpPr>
          <a:xfrm>
            <a:off x="1" y="-13360"/>
            <a:ext cx="8893819" cy="5728360"/>
            <a:chOff x="0" y="-16032"/>
            <a:chExt cx="9634971" cy="6874032"/>
          </a:xfrm>
        </p:grpSpPr>
        <p:sp>
          <p:nvSpPr>
            <p:cNvPr id="17" name="16 Rectángulo"/>
            <p:cNvSpPr/>
            <p:nvPr/>
          </p:nvSpPr>
          <p:spPr>
            <a:xfrm>
              <a:off x="1170710" y="-1"/>
              <a:ext cx="5945100" cy="879946"/>
            </a:xfrm>
            <a:prstGeom prst="rect">
              <a:avLst/>
            </a:prstGeom>
            <a:solidFill>
              <a:schemeClr val="bg2">
                <a:lumMod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>
                <a:solidFill>
                  <a:prstClr val="white"/>
                </a:solidFill>
              </a:endParaRPr>
            </a:p>
          </p:txBody>
        </p:sp>
        <p:pic>
          <p:nvPicPr>
            <p:cNvPr id="18" name="17 Imagen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-16032"/>
              <a:ext cx="1054925" cy="6874032"/>
            </a:xfrm>
            <a:prstGeom prst="rect">
              <a:avLst/>
            </a:prstGeom>
          </p:spPr>
        </p:pic>
        <p:sp>
          <p:nvSpPr>
            <p:cNvPr id="19" name="18 Rectángulo"/>
            <p:cNvSpPr/>
            <p:nvPr/>
          </p:nvSpPr>
          <p:spPr>
            <a:xfrm>
              <a:off x="1054925" y="-16032"/>
              <a:ext cx="115784" cy="687403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>
                <a:solidFill>
                  <a:prstClr val="white"/>
                </a:solidFill>
              </a:endParaRPr>
            </a:p>
          </p:txBody>
        </p:sp>
        <p:grpSp>
          <p:nvGrpSpPr>
            <p:cNvPr id="4" name="20 Grupo"/>
            <p:cNvGrpSpPr/>
            <p:nvPr/>
          </p:nvGrpSpPr>
          <p:grpSpPr>
            <a:xfrm>
              <a:off x="7235770" y="177498"/>
              <a:ext cx="2399201" cy="524948"/>
              <a:chOff x="2497124" y="4462236"/>
              <a:chExt cx="4250331" cy="929978"/>
            </a:xfrm>
          </p:grpSpPr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870697" y="4481182"/>
                <a:ext cx="1876758" cy="8920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3" descr="D:\REDIEX\LOGOS REDIEX\logo MIC 15-08-13-01-04.png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7124" y="4462236"/>
                <a:ext cx="1759560" cy="9299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7" name="26 Conector recto"/>
              <p:cNvCxnSpPr/>
              <p:nvPr/>
            </p:nvCxnSpPr>
            <p:spPr>
              <a:xfrm>
                <a:off x="4572000" y="4490664"/>
                <a:ext cx="0" cy="873123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19 CuadroTexto"/>
          <p:cNvSpPr txBox="1"/>
          <p:nvPr/>
        </p:nvSpPr>
        <p:spPr>
          <a:xfrm>
            <a:off x="1080655" y="143383"/>
            <a:ext cx="5598518" cy="635833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pPr defTabSz="718287"/>
            <a:r>
              <a:rPr lang="es-PY" sz="1800" b="1" spc="-74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COMPARATIVO RECURSOS DEL TESORO Y RECURSOS PROPIOS DEL MIC</a:t>
            </a:r>
            <a:endParaRPr lang="es-PY" sz="1800" b="1" spc="-74" baseline="30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382924" y="5377781"/>
            <a:ext cx="7443088" cy="220335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EEECE1">
                    <a:lumMod val="25000"/>
                  </a:srgbClr>
                </a:solidFill>
              </a:rPr>
              <a:t>Fuente: Dirección General de Administración y Finanzas- Departamento de Presupuesto</a:t>
            </a:r>
            <a:endParaRPr lang="es-ES" sz="900" b="1" dirty="0">
              <a:solidFill>
                <a:srgbClr val="EEECE1">
                  <a:lumMod val="25000"/>
                </a:srgbClr>
              </a:solidFill>
            </a:endParaRPr>
          </a:p>
        </p:txBody>
      </p:sp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998962326"/>
              </p:ext>
            </p:extLst>
          </p:nvPr>
        </p:nvGraphicFramePr>
        <p:xfrm>
          <a:off x="1080655" y="0"/>
          <a:ext cx="7849133" cy="5170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3944909" y="2095500"/>
            <a:ext cx="1150993" cy="512723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r>
              <a:rPr lang="es-PY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215%</a:t>
            </a:r>
            <a:endParaRPr lang="es-PY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136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4 Grupo"/>
          <p:cNvGrpSpPr/>
          <p:nvPr/>
        </p:nvGrpSpPr>
        <p:grpSpPr>
          <a:xfrm>
            <a:off x="1" y="-13360"/>
            <a:ext cx="8893819" cy="5728360"/>
            <a:chOff x="0" y="-16032"/>
            <a:chExt cx="9634971" cy="6874032"/>
          </a:xfrm>
        </p:grpSpPr>
        <p:sp>
          <p:nvSpPr>
            <p:cNvPr id="17" name="16 Rectángulo"/>
            <p:cNvSpPr/>
            <p:nvPr/>
          </p:nvSpPr>
          <p:spPr>
            <a:xfrm>
              <a:off x="1170710" y="-1"/>
              <a:ext cx="5945100" cy="879946"/>
            </a:xfrm>
            <a:prstGeom prst="rect">
              <a:avLst/>
            </a:prstGeom>
            <a:solidFill>
              <a:schemeClr val="bg2">
                <a:lumMod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>
                <a:solidFill>
                  <a:prstClr val="white"/>
                </a:solidFill>
              </a:endParaRPr>
            </a:p>
          </p:txBody>
        </p:sp>
        <p:pic>
          <p:nvPicPr>
            <p:cNvPr id="18" name="17 Imagen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-16032"/>
              <a:ext cx="1054925" cy="6874032"/>
            </a:xfrm>
            <a:prstGeom prst="rect">
              <a:avLst/>
            </a:prstGeom>
          </p:spPr>
        </p:pic>
        <p:sp>
          <p:nvSpPr>
            <p:cNvPr id="19" name="18 Rectángulo"/>
            <p:cNvSpPr/>
            <p:nvPr/>
          </p:nvSpPr>
          <p:spPr>
            <a:xfrm>
              <a:off x="1054925" y="-16032"/>
              <a:ext cx="115784" cy="687403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>
                <a:solidFill>
                  <a:prstClr val="white"/>
                </a:solidFill>
              </a:endParaRPr>
            </a:p>
          </p:txBody>
        </p:sp>
        <p:grpSp>
          <p:nvGrpSpPr>
            <p:cNvPr id="3" name="20 Grupo"/>
            <p:cNvGrpSpPr/>
            <p:nvPr/>
          </p:nvGrpSpPr>
          <p:grpSpPr>
            <a:xfrm>
              <a:off x="7235770" y="177498"/>
              <a:ext cx="2399201" cy="524948"/>
              <a:chOff x="2497124" y="4462236"/>
              <a:chExt cx="4250331" cy="929978"/>
            </a:xfrm>
          </p:grpSpPr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870697" y="4481182"/>
                <a:ext cx="1876758" cy="8920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3" descr="D:\REDIEX\LOGOS REDIEX\logo MIC 15-08-13-01-04.png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7124" y="4462236"/>
                <a:ext cx="1759560" cy="9299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7" name="26 Conector recto"/>
              <p:cNvCxnSpPr/>
              <p:nvPr/>
            </p:nvCxnSpPr>
            <p:spPr>
              <a:xfrm>
                <a:off x="4572000" y="4490664"/>
                <a:ext cx="0" cy="873123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19 CuadroTexto"/>
          <p:cNvSpPr txBox="1"/>
          <p:nvPr/>
        </p:nvSpPr>
        <p:spPr>
          <a:xfrm>
            <a:off x="1080655" y="143383"/>
            <a:ext cx="5487786" cy="635833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pPr defTabSz="718287"/>
            <a:r>
              <a:rPr lang="es-PY" sz="1800" b="1" spc="-74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COMPARATIVO RECURSOS DEL TESORO Y RECURSOS PROPIOS DEL MIC</a:t>
            </a:r>
            <a:endParaRPr lang="es-PY" sz="1800" b="1" spc="-74" baseline="30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382924" y="5377781"/>
            <a:ext cx="7443088" cy="220335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EEECE1">
                    <a:lumMod val="25000"/>
                  </a:srgbClr>
                </a:solidFill>
              </a:rPr>
              <a:t>Fuente: Dirección General de Administración y Finanzas- Departamento de Presupuesto</a:t>
            </a:r>
            <a:endParaRPr lang="es-ES" sz="900" b="1" dirty="0">
              <a:solidFill>
                <a:srgbClr val="EEECE1">
                  <a:lumMod val="25000"/>
                </a:srgbClr>
              </a:solidFill>
            </a:endParaRPr>
          </a:p>
        </p:txBody>
      </p:sp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46546754"/>
              </p:ext>
            </p:extLst>
          </p:nvPr>
        </p:nvGraphicFramePr>
        <p:xfrm>
          <a:off x="1080655" y="0"/>
          <a:ext cx="7849133" cy="5170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3" name="Conector recto de flecha 22"/>
          <p:cNvCxnSpPr/>
          <p:nvPr/>
        </p:nvCxnSpPr>
        <p:spPr>
          <a:xfrm>
            <a:off x="3824548" y="1609498"/>
            <a:ext cx="2370141" cy="1130710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4673871" y="1643041"/>
            <a:ext cx="1608632" cy="512723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r>
              <a:rPr lang="es-PY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-31,48%</a:t>
            </a:r>
            <a:endParaRPr lang="es-PY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488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4 Grupo"/>
          <p:cNvGrpSpPr/>
          <p:nvPr/>
        </p:nvGrpSpPr>
        <p:grpSpPr>
          <a:xfrm>
            <a:off x="1" y="-13360"/>
            <a:ext cx="8893819" cy="5728360"/>
            <a:chOff x="0" y="-16032"/>
            <a:chExt cx="9634971" cy="6874032"/>
          </a:xfrm>
        </p:grpSpPr>
        <p:sp>
          <p:nvSpPr>
            <p:cNvPr id="17" name="16 Rectángulo"/>
            <p:cNvSpPr/>
            <p:nvPr/>
          </p:nvSpPr>
          <p:spPr>
            <a:xfrm>
              <a:off x="1170710" y="-1"/>
              <a:ext cx="5945100" cy="879946"/>
            </a:xfrm>
            <a:prstGeom prst="rect">
              <a:avLst/>
            </a:prstGeom>
            <a:solidFill>
              <a:schemeClr val="bg2">
                <a:lumMod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>
                <a:solidFill>
                  <a:prstClr val="white"/>
                </a:solidFill>
              </a:endParaRPr>
            </a:p>
          </p:txBody>
        </p:sp>
        <p:pic>
          <p:nvPicPr>
            <p:cNvPr id="18" name="17 Imagen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-16032"/>
              <a:ext cx="1054925" cy="6874032"/>
            </a:xfrm>
            <a:prstGeom prst="rect">
              <a:avLst/>
            </a:prstGeom>
          </p:spPr>
        </p:pic>
        <p:sp>
          <p:nvSpPr>
            <p:cNvPr id="19" name="18 Rectángulo"/>
            <p:cNvSpPr/>
            <p:nvPr/>
          </p:nvSpPr>
          <p:spPr>
            <a:xfrm>
              <a:off x="1054925" y="-16032"/>
              <a:ext cx="115784" cy="687403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>
                <a:solidFill>
                  <a:prstClr val="white"/>
                </a:solidFill>
              </a:endParaRPr>
            </a:p>
          </p:txBody>
        </p:sp>
        <p:grpSp>
          <p:nvGrpSpPr>
            <p:cNvPr id="3" name="20 Grupo"/>
            <p:cNvGrpSpPr/>
            <p:nvPr/>
          </p:nvGrpSpPr>
          <p:grpSpPr>
            <a:xfrm>
              <a:off x="7235770" y="177498"/>
              <a:ext cx="2399201" cy="524948"/>
              <a:chOff x="2497124" y="4462236"/>
              <a:chExt cx="4250331" cy="929978"/>
            </a:xfrm>
          </p:grpSpPr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870697" y="4481182"/>
                <a:ext cx="1876758" cy="8920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3" descr="D:\REDIEX\LOGOS REDIEX\logo MIC 15-08-13-01-04.png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7124" y="4462236"/>
                <a:ext cx="1759560" cy="9299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7" name="26 Conector recto"/>
              <p:cNvCxnSpPr/>
              <p:nvPr/>
            </p:nvCxnSpPr>
            <p:spPr>
              <a:xfrm>
                <a:off x="4572000" y="4490664"/>
                <a:ext cx="0" cy="873123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19 CuadroTexto"/>
          <p:cNvSpPr txBox="1"/>
          <p:nvPr/>
        </p:nvSpPr>
        <p:spPr>
          <a:xfrm>
            <a:off x="1080655" y="143383"/>
            <a:ext cx="5487786" cy="635833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pPr defTabSz="718287"/>
            <a:r>
              <a:rPr lang="es-PY" sz="1800" b="1" spc="-74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COMPARATIVO RECURSOS DEL TESORO Y RECURSOS PROPIOS DEL MIC</a:t>
            </a:r>
            <a:endParaRPr lang="es-PY" sz="1800" b="1" spc="-74" baseline="30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382924" y="5377781"/>
            <a:ext cx="7443088" cy="220335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EEECE1">
                    <a:lumMod val="25000"/>
                  </a:srgbClr>
                </a:solidFill>
              </a:rPr>
              <a:t>Fuente: Dirección General de Administración y Finanzas- Departamento de Presupuesto</a:t>
            </a:r>
            <a:endParaRPr lang="es-ES" sz="900" b="1" dirty="0">
              <a:solidFill>
                <a:srgbClr val="EEECE1">
                  <a:lumMod val="25000"/>
                </a:srgbClr>
              </a:solidFill>
            </a:endParaRPr>
          </a:p>
        </p:txBody>
      </p:sp>
      <p:graphicFrame>
        <p:nvGraphicFramePr>
          <p:cNvPr id="24" name="Gráfico 2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285499566"/>
              </p:ext>
            </p:extLst>
          </p:nvPr>
        </p:nvGraphicFramePr>
        <p:xfrm>
          <a:off x="1080655" y="0"/>
          <a:ext cx="7849133" cy="5170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3" name="Conector recto de flecha 12"/>
          <p:cNvCxnSpPr/>
          <p:nvPr/>
        </p:nvCxnSpPr>
        <p:spPr>
          <a:xfrm>
            <a:off x="3500939" y="1827400"/>
            <a:ext cx="2206070" cy="242454"/>
          </a:xfrm>
          <a:prstGeom prst="straightConnector1">
            <a:avLst/>
          </a:prstGeom>
          <a:ln>
            <a:solidFill>
              <a:srgbClr val="FFC000"/>
            </a:solidFill>
            <a:prstDash val="sys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4300151" y="1948626"/>
            <a:ext cx="1608632" cy="512723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r>
              <a:rPr lang="es-PY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-7%</a:t>
            </a:r>
            <a:endParaRPr lang="es-PY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462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4 Grupo"/>
          <p:cNvGrpSpPr/>
          <p:nvPr/>
        </p:nvGrpSpPr>
        <p:grpSpPr>
          <a:xfrm>
            <a:off x="1" y="-13360"/>
            <a:ext cx="8893819" cy="5728360"/>
            <a:chOff x="0" y="-16032"/>
            <a:chExt cx="9634971" cy="6874032"/>
          </a:xfrm>
        </p:grpSpPr>
        <p:sp>
          <p:nvSpPr>
            <p:cNvPr id="17" name="16 Rectángulo"/>
            <p:cNvSpPr/>
            <p:nvPr/>
          </p:nvSpPr>
          <p:spPr>
            <a:xfrm>
              <a:off x="1170710" y="-1"/>
              <a:ext cx="5945100" cy="879946"/>
            </a:xfrm>
            <a:prstGeom prst="rect">
              <a:avLst/>
            </a:prstGeom>
            <a:solidFill>
              <a:schemeClr val="bg2">
                <a:lumMod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>
                <a:solidFill>
                  <a:prstClr val="white"/>
                </a:solidFill>
              </a:endParaRPr>
            </a:p>
          </p:txBody>
        </p:sp>
        <p:pic>
          <p:nvPicPr>
            <p:cNvPr id="18" name="17 Imagen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-16032"/>
              <a:ext cx="1054925" cy="6874032"/>
            </a:xfrm>
            <a:prstGeom prst="rect">
              <a:avLst/>
            </a:prstGeom>
          </p:spPr>
        </p:pic>
        <p:sp>
          <p:nvSpPr>
            <p:cNvPr id="19" name="18 Rectángulo"/>
            <p:cNvSpPr/>
            <p:nvPr/>
          </p:nvSpPr>
          <p:spPr>
            <a:xfrm>
              <a:off x="1054925" y="-16032"/>
              <a:ext cx="115784" cy="687403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>
                <a:solidFill>
                  <a:prstClr val="white"/>
                </a:solidFill>
              </a:endParaRPr>
            </a:p>
          </p:txBody>
        </p:sp>
        <p:grpSp>
          <p:nvGrpSpPr>
            <p:cNvPr id="3" name="20 Grupo"/>
            <p:cNvGrpSpPr/>
            <p:nvPr/>
          </p:nvGrpSpPr>
          <p:grpSpPr>
            <a:xfrm>
              <a:off x="7235770" y="177498"/>
              <a:ext cx="2399201" cy="524948"/>
              <a:chOff x="2497124" y="4462236"/>
              <a:chExt cx="4250331" cy="929978"/>
            </a:xfrm>
          </p:grpSpPr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870697" y="4481182"/>
                <a:ext cx="1876758" cy="8920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3" descr="D:\REDIEX\LOGOS REDIEX\logo MIC 15-08-13-01-04.png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7124" y="4462236"/>
                <a:ext cx="1759560" cy="9299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7" name="26 Conector recto"/>
              <p:cNvCxnSpPr/>
              <p:nvPr/>
            </p:nvCxnSpPr>
            <p:spPr>
              <a:xfrm>
                <a:off x="4572000" y="4490664"/>
                <a:ext cx="0" cy="873123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19 CuadroTexto"/>
          <p:cNvSpPr txBox="1"/>
          <p:nvPr/>
        </p:nvSpPr>
        <p:spPr>
          <a:xfrm>
            <a:off x="1080655" y="143383"/>
            <a:ext cx="5487786" cy="635833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pPr defTabSz="718287"/>
            <a:r>
              <a:rPr lang="es-PY" sz="1800" b="1" spc="-74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COMPARATIVO RECURSOS DEL TESORO Y RECURSOS PROPIOS     DEL MIC</a:t>
            </a:r>
            <a:endParaRPr lang="es-PY" sz="1800" b="1" spc="-74" baseline="30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382924" y="5377781"/>
            <a:ext cx="7443088" cy="220335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EEECE1">
                    <a:lumMod val="25000"/>
                  </a:srgbClr>
                </a:solidFill>
              </a:rPr>
              <a:t>Fuente: Dirección General de Administración y Finanzas- Departamento de Presupuesto</a:t>
            </a:r>
            <a:endParaRPr lang="es-ES" sz="900" b="1" dirty="0">
              <a:solidFill>
                <a:srgbClr val="EEECE1">
                  <a:lumMod val="25000"/>
                </a:srgbClr>
              </a:solidFill>
            </a:endParaRPr>
          </a:p>
        </p:txBody>
      </p:sp>
      <p:graphicFrame>
        <p:nvGraphicFramePr>
          <p:cNvPr id="24" name="Gráfico 2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779384260"/>
              </p:ext>
            </p:extLst>
          </p:nvPr>
        </p:nvGraphicFramePr>
        <p:xfrm>
          <a:off x="1096581" y="1"/>
          <a:ext cx="7849133" cy="5377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CuadroTexto 12"/>
          <p:cNvSpPr txBox="1"/>
          <p:nvPr/>
        </p:nvSpPr>
        <p:spPr>
          <a:xfrm>
            <a:off x="4012402" y="1908597"/>
            <a:ext cx="1608632" cy="512723"/>
          </a:xfrm>
          <a:prstGeom prst="rect">
            <a:avLst/>
          </a:prstGeom>
          <a:noFill/>
        </p:spPr>
        <p:txBody>
          <a:bodyPr wrap="square" lIns="81043" tIns="40522" rIns="81043" bIns="40522" rtlCol="0">
            <a:spAutoFit/>
          </a:bodyPr>
          <a:lstStyle/>
          <a:p>
            <a:r>
              <a:rPr lang="es-PY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-16,77%</a:t>
            </a:r>
            <a:endParaRPr lang="es-PY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Conector recto de flecha 13"/>
          <p:cNvCxnSpPr/>
          <p:nvPr/>
        </p:nvCxnSpPr>
        <p:spPr>
          <a:xfrm>
            <a:off x="3464662" y="1615059"/>
            <a:ext cx="2407494" cy="537194"/>
          </a:xfrm>
          <a:prstGeom prst="straightConnector1">
            <a:avLst/>
          </a:prstGeom>
          <a:ln>
            <a:solidFill>
              <a:srgbClr val="FFC000"/>
            </a:solidFill>
            <a:prstDash val="sys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2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203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531921" y="183078"/>
          <a:ext cx="5713969" cy="4110944"/>
        </p:xfrm>
        <a:graphic>
          <a:graphicData uri="http://schemas.openxmlformats.org/drawingml/2006/table">
            <a:tbl>
              <a:tblPr/>
              <a:tblGrid>
                <a:gridCol w="307895"/>
                <a:gridCol w="307895"/>
                <a:gridCol w="307895"/>
                <a:gridCol w="307895"/>
                <a:gridCol w="1961941"/>
                <a:gridCol w="630112"/>
                <a:gridCol w="630112"/>
                <a:gridCol w="630112"/>
                <a:gridCol w="630112"/>
              </a:tblGrid>
              <a:tr h="143186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MINISTERIO DE INDUSTRIA Y COMERCIO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3186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COMPARATIVO ANTEPROYECTO 2017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43186">
                <a:tc gridSpan="5">
                  <a:txBody>
                    <a:bodyPr/>
                    <a:lstStyle/>
                    <a:p>
                      <a:pPr algn="ctr" fontAlgn="ctr"/>
                      <a:endParaRPr lang="es-ES" sz="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64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O.G.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O.F.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DPTO.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PRESUPUESTO VIGENTE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 2017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DIFERENCIA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143186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 GRAL. MINISTERIO DE INDUSTRIA Y COMERCIO</a:t>
                      </a:r>
                    </a:p>
                  </a:txBody>
                  <a:tcPr marL="3711" marR="3711" marT="37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159.081.466.272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161.465.504.994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2.384.038.722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1,50%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118822"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Tipo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1 - Programa de Administración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94.813.726.755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92.065.319.078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-2.748.407.677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-2,90%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2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: 1 - Administración General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94.813.726.755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92.065.319.078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-2.748.407.677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-2,90%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7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Personales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711" marR="3711" marT="371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23.820.041.870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24.047.157.789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227.115.919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0149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Sueldos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12.789.369.600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12.515.769.600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-273.600.000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-2,14%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de Representación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681.174.000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681.174.000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44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Aguinaldo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1.122.545.300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1.099.745.300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-22.800.000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-2,03%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10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de Residencia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394.343.168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218.783.992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-175.559.176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-44,52%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78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Gastos de Residencia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416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Remuneración Extraordinaria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780.000.000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940.422.275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160.422.275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20,57%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Remuneración Adicional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696.934.806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645.550.330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-51.384.476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-7,37%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2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Subsidio Familiar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427.500.000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427.500.000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46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Bonificaciones y Gratificaciones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43.239.740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-43.239.740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8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Bonificaciones y Gratificaciones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1.510.379.364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1.585.321.400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74.942.036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4,96%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0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137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Gratificaciones por Servicios Especiales 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286.000.000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312.000.000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26.000.000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9,09%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410.020.000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420.550.000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10.530.000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Jornales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201.500.000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204.620.000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3.120.000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1,55%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731.870.000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783.640.000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51.770.000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7,07%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Honorarios Profesionales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428.740.000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351.390.000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-77.350.000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-18,04%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1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Sueldos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1.386.046.944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1.570.094.064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184.047.120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13,28%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1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162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Gastos de Representación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729.075.264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825.885.984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96.810.720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13,28%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18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163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Aguinaldo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176.260.184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199.665.004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23.404.820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13,28%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040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Gastos del Personal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1.025.043.500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1.025.045.840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2.340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0,00%</a:t>
                      </a:r>
                    </a:p>
                  </a:txBody>
                  <a:tcPr marL="3711" marR="3711" marT="371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0B134-7F8E-488C-83E7-43877BF5E5EF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s-PY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9373</TotalTime>
  <Words>5318</Words>
  <Application>Microsoft Office PowerPoint</Application>
  <PresentationFormat>Presentación en pantalla (16:10)</PresentationFormat>
  <Paragraphs>3154</Paragraphs>
  <Slides>23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1_Tema de Office</vt:lpstr>
      <vt:lpstr>Diapositiva 1</vt:lpstr>
      <vt:lpstr>PROYECTO DE PRESUPUESTO 2017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AUDIENCIA PÚBLICA MINISTERIAL</dc:title>
  <dc:creator>Diana Beatriz Vera Mercado</dc:creator>
  <cp:lastModifiedBy>jservian</cp:lastModifiedBy>
  <cp:revision>1260</cp:revision>
  <cp:lastPrinted>2015-09-11T22:04:45Z</cp:lastPrinted>
  <dcterms:created xsi:type="dcterms:W3CDTF">2015-08-17T12:02:48Z</dcterms:created>
  <dcterms:modified xsi:type="dcterms:W3CDTF">2016-10-10T12:33:27Z</dcterms:modified>
</cp:coreProperties>
</file>