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11"/>
  </p:notesMasterIdLst>
  <p:sldIdLst>
    <p:sldId id="288" r:id="rId3"/>
    <p:sldId id="366" r:id="rId4"/>
    <p:sldId id="289" r:id="rId5"/>
    <p:sldId id="364" r:id="rId6"/>
    <p:sldId id="365" r:id="rId7"/>
    <p:sldId id="292" r:id="rId8"/>
    <p:sldId id="295" r:id="rId9"/>
    <p:sldId id="363" r:id="rId10"/>
  </p:sldIdLst>
  <p:sldSz cx="9144000" cy="5143500" type="screen16x9"/>
  <p:notesSz cx="6858000" cy="9144000"/>
  <p:embeddedFontLst>
    <p:embeddedFont>
      <p:font typeface="Roboto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Bree Serif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Shape 10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hape 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Shape 583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>
            <a:spLocks noGrp="1"/>
          </p:cNvSpPr>
          <p:nvPr>
            <p:ph type="title" idx="4294967295"/>
          </p:nvPr>
        </p:nvSpPr>
        <p:spPr>
          <a:xfrm>
            <a:off x="832850" y="3268250"/>
            <a:ext cx="8013300" cy="15895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3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3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1021700" y="2676150"/>
            <a:ext cx="7317900" cy="132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6" name="Shape 586" descr="GDC_ORIGINAL_vertical_PN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786" y="1428742"/>
            <a:ext cx="264320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ownloads\EN DESARROLLO_ORGINAL_PNG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071684"/>
            <a:ext cx="4643470" cy="1855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hape 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Shape 583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>
            <a:spLocks noGrp="1"/>
          </p:cNvSpPr>
          <p:nvPr>
            <p:ph type="title" idx="4294967295"/>
          </p:nvPr>
        </p:nvSpPr>
        <p:spPr>
          <a:xfrm>
            <a:off x="832850" y="3268250"/>
            <a:ext cx="8013300" cy="15895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3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s" sz="4400" b="1" dirty="0" smtClean="0">
                <a:solidFill>
                  <a:srgbClr val="FF9900"/>
                </a:solidFill>
              </a:rPr>
              <a:t>Informe Financiero</a:t>
            </a: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3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FF9900"/>
              </a:solidFill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1021700" y="2676150"/>
            <a:ext cx="7317900" cy="132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6" name="Shape 586" descr="GDC_ORIGINAL_vertical_PN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6050" y="1067437"/>
            <a:ext cx="1551898" cy="19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>
            <a:spLocks noGrp="1"/>
          </p:cNvSpPr>
          <p:nvPr>
            <p:ph type="title" idx="4294967295"/>
          </p:nvPr>
        </p:nvSpPr>
        <p:spPr>
          <a:xfrm>
            <a:off x="227050" y="165650"/>
            <a:ext cx="8916900" cy="71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200" b="1" dirty="0"/>
              <a:t>22 -11 GOBIERNO DEPARTAMENTAL DE CENTRAL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200" b="1" dirty="0"/>
              <a:t>01/01 al </a:t>
            </a:r>
            <a:r>
              <a:rPr lang="es" sz="2200" b="1" dirty="0" smtClean="0"/>
              <a:t>31/12/2014</a:t>
            </a:r>
            <a:endParaRPr lang="es" sz="2200" b="1" dirty="0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85787" y="1213107"/>
          <a:ext cx="7429551" cy="3430343"/>
        </p:xfrm>
        <a:graphic>
          <a:graphicData uri="http://schemas.openxmlformats.org/drawingml/2006/table">
            <a:tbl>
              <a:tblPr/>
              <a:tblGrid>
                <a:gridCol w="430525"/>
                <a:gridCol w="2610060"/>
                <a:gridCol w="1734061"/>
                <a:gridCol w="1011831"/>
                <a:gridCol w="925533"/>
                <a:gridCol w="717541"/>
              </a:tblGrid>
              <a:tr h="173683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70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22 -11 GOBIERNO DEPARTAMENTAL DE CENTRAL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del 01/01 al 31/12/2014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95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rgbClr val="FF6600"/>
                          </a:solidFill>
                          <a:latin typeface="Calibri"/>
                        </a:rPr>
                        <a:t>TOTAL PRESUPUESTO 2014.-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 dirty="0">
                          <a:solidFill>
                            <a:srgbClr val="FF6600"/>
                          </a:solidFill>
                          <a:latin typeface="Calibri"/>
                        </a:rPr>
                        <a:t>105.966.180.108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AÑO 2014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%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Presupuesto del Ejercicio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105.966.180.108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Plan Financiero aprobado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Ingresos Recibidos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93.882.630.074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  89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Saldo No recibido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12.083.550.034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 11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Total Obligado/Ejecutado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95.720.849.350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 90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Total Pagado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71.223.233.341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 67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Deuda Flotante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24.497.616.009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  23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>
            <a:spLocks noGrp="1"/>
          </p:cNvSpPr>
          <p:nvPr>
            <p:ph type="title" idx="4294967295"/>
          </p:nvPr>
        </p:nvSpPr>
        <p:spPr>
          <a:xfrm>
            <a:off x="227050" y="165650"/>
            <a:ext cx="8916900" cy="71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200" b="1" dirty="0"/>
              <a:t>22 -11 GOBIERNO DEPARTAMENTAL DE CENTRAL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200" b="1" dirty="0"/>
              <a:t>01/01 al </a:t>
            </a:r>
            <a:r>
              <a:rPr lang="es" sz="2200" b="1" dirty="0" smtClean="0"/>
              <a:t>31/12/2015</a:t>
            </a:r>
            <a:endParaRPr lang="es" sz="2200" b="1" dirty="0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85787" y="1213107"/>
          <a:ext cx="7429551" cy="3430343"/>
        </p:xfrm>
        <a:graphic>
          <a:graphicData uri="http://schemas.openxmlformats.org/drawingml/2006/table">
            <a:tbl>
              <a:tblPr/>
              <a:tblGrid>
                <a:gridCol w="430525"/>
                <a:gridCol w="2610060"/>
                <a:gridCol w="1734061"/>
                <a:gridCol w="1011831"/>
                <a:gridCol w="925533"/>
                <a:gridCol w="717541"/>
              </a:tblGrid>
              <a:tr h="173683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70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22 -11 GOBIERNO DEPARTAMENTAL DE CENTRAL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del 01/01 al </a:t>
                      </a:r>
                      <a:r>
                        <a:rPr lang="es-PY" sz="11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31/12/2015</a:t>
                      </a:r>
                      <a:endParaRPr lang="es-PY" sz="11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95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rgbClr val="FF6600"/>
                          </a:solidFill>
                          <a:latin typeface="Calibri"/>
                        </a:rPr>
                        <a:t>TOTAL PRESUPUESTO </a:t>
                      </a:r>
                      <a:r>
                        <a:rPr lang="es-PY" sz="1100" b="1" i="0" u="none" strike="noStrike" dirty="0" smtClean="0">
                          <a:solidFill>
                            <a:srgbClr val="FF6600"/>
                          </a:solidFill>
                          <a:latin typeface="Calibri"/>
                        </a:rPr>
                        <a:t>2015.-</a:t>
                      </a:r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 dirty="0">
                          <a:solidFill>
                            <a:srgbClr val="FF6600"/>
                          </a:solidFill>
                          <a:latin typeface="Calibri"/>
                        </a:rPr>
                        <a:t>146.106.013.272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AÑO 2015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Presupuesto del Ejercicio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146.106.013.272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Plan Financiero aprobado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Ingresos Recibidos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96.093.478.027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Saldo No recibido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50.012.535.245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Total Obligado/Ejecutado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117.807.708.680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Total Pagado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73.743.255.727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Deuda Flotante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44.064.452.953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 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>
            <a:spLocks noGrp="1"/>
          </p:cNvSpPr>
          <p:nvPr>
            <p:ph type="title" idx="4294967295"/>
          </p:nvPr>
        </p:nvSpPr>
        <p:spPr>
          <a:xfrm>
            <a:off x="227050" y="165650"/>
            <a:ext cx="8916900" cy="71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200" b="1" dirty="0"/>
              <a:t>22 -11 GOBIERNO DEPARTAMENTAL DE CENTRAL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200" b="1" dirty="0"/>
              <a:t>01/01 al </a:t>
            </a:r>
            <a:r>
              <a:rPr lang="es" sz="2200" b="1" dirty="0" smtClean="0"/>
              <a:t>31/08/2016</a:t>
            </a:r>
            <a:endParaRPr lang="es" sz="2200" b="1" dirty="0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85787" y="1213107"/>
          <a:ext cx="7429551" cy="3430343"/>
        </p:xfrm>
        <a:graphic>
          <a:graphicData uri="http://schemas.openxmlformats.org/drawingml/2006/table">
            <a:tbl>
              <a:tblPr/>
              <a:tblGrid>
                <a:gridCol w="430525"/>
                <a:gridCol w="2610060"/>
                <a:gridCol w="1734061"/>
                <a:gridCol w="1011831"/>
                <a:gridCol w="925533"/>
                <a:gridCol w="717541"/>
              </a:tblGrid>
              <a:tr h="173683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70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22 -11 GOBIERNO DEPARTAMENTAL DE CENTRAL</a:t>
                      </a: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del 01/01 al </a:t>
                      </a:r>
                      <a:r>
                        <a:rPr lang="es-PY" sz="11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31/08/2016</a:t>
                      </a:r>
                      <a:endParaRPr lang="es-PY" sz="11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95"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rgbClr val="FF6600"/>
                          </a:solidFill>
                          <a:latin typeface="Calibri"/>
                        </a:rPr>
                        <a:t>TOTAL PRESUPUESTO </a:t>
                      </a:r>
                      <a:r>
                        <a:rPr lang="es-PY" sz="1100" b="1" i="0" u="none" strike="noStrike" dirty="0" smtClean="0">
                          <a:solidFill>
                            <a:srgbClr val="FF6600"/>
                          </a:solidFill>
                          <a:latin typeface="Calibri"/>
                        </a:rPr>
                        <a:t>2016.-</a:t>
                      </a:r>
                      <a:endParaRPr lang="es-PY" sz="11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 dirty="0">
                          <a:solidFill>
                            <a:srgbClr val="FF6600"/>
                          </a:solidFill>
                          <a:latin typeface="Calibri"/>
                        </a:rPr>
                        <a:t>146.943.316.489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AÑO </a:t>
                      </a:r>
                      <a:r>
                        <a:rPr lang="es-PY" sz="14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2016</a:t>
                      </a:r>
                      <a:endParaRPr lang="es-PY" sz="14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latin typeface="Arial"/>
                      </a:endParaRPr>
                    </a:p>
                  </a:txBody>
                  <a:tcPr marL="7362" marR="7362" marT="7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Presupuesto del Ejercicio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146.943.316.489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Plan Financiero aprobado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      145.173.928.103</a:t>
                      </a:r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  <a:r>
                        <a:rPr lang="es-PY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            99</a:t>
                      </a:r>
                      <a:endParaRPr lang="es-PY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Ingresos Recibidos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59.537.924.875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 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Saldo No recibido 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87.405.391.614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   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Total Obligado/Ejecutado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65.673.467.824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 </a:t>
                      </a:r>
                      <a:r>
                        <a:rPr lang="es-PY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45 </a:t>
                      </a:r>
                      <a:endParaRPr lang="es-PY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Total Pagado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51.791.926.575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 </a:t>
                      </a:r>
                      <a:r>
                        <a:rPr lang="es-PY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35</a:t>
                      </a:r>
                      <a:endParaRPr lang="es-PY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81">
                <a:tc>
                  <a:txBody>
                    <a:bodyPr/>
                    <a:lstStyle/>
                    <a:p>
                      <a:pPr algn="ctr" fontAlgn="ctr"/>
                      <a:endParaRPr lang="es-PY" sz="1100" b="0" i="0" u="none" strike="noStrike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Deuda Flotante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13.881.541.249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    </a:t>
                      </a:r>
                      <a:r>
                        <a:rPr lang="es-PY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   </a:t>
                      </a:r>
                      <a:r>
                        <a:rPr lang="es-PY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0" i="0" u="none" strike="noStrike" dirty="0">
                        <a:latin typeface="Arial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Shape 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Shape 619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>
            <a:spLocks noGrp="1"/>
          </p:cNvSpPr>
          <p:nvPr>
            <p:ph type="title" idx="4294967295"/>
          </p:nvPr>
        </p:nvSpPr>
        <p:spPr>
          <a:xfrm>
            <a:off x="0" y="47500"/>
            <a:ext cx="9144000" cy="83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000" b="1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FFFFFF"/>
                </a:solidFill>
              </a:rPr>
              <a:t>Resumen Comparativo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786" y="1643054"/>
          <a:ext cx="7500990" cy="1857392"/>
        </p:xfrm>
        <a:graphic>
          <a:graphicData uri="http://schemas.openxmlformats.org/drawingml/2006/table">
            <a:tbl>
              <a:tblPr/>
              <a:tblGrid>
                <a:gridCol w="1955742"/>
                <a:gridCol w="1299854"/>
                <a:gridCol w="548562"/>
                <a:gridCol w="1299854"/>
                <a:gridCol w="548562"/>
                <a:gridCol w="1299854"/>
                <a:gridCol w="548562"/>
              </a:tblGrid>
              <a:tr h="464348"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7269" marR="7269" marT="7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AÑO 2016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%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AÑO 2015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%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AÑO 2014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%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Presupuesto del Ejercicio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146.943.316.489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146.106.013.272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105.966.180.108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Ingresos Recibidos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59.537.924.875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41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96.093.478.027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66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93.882.630.074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89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Deuda Flotante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 smtClean="0">
                          <a:solidFill>
                            <a:schemeClr val="bg2"/>
                          </a:solidFill>
                          <a:latin typeface="+mn-lt"/>
                        </a:rPr>
                        <a:t>    13.881.541.249</a:t>
                      </a:r>
                      <a:endParaRPr lang="es-PY" sz="9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  9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44.064.452.953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chemeClr val="bg2"/>
                          </a:solidFill>
                          <a:latin typeface="Arial"/>
                        </a:rPr>
                        <a:t>        30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24.497.616.009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       23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Shape 6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 descr="gri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18288"/>
            <a:ext cx="9143994" cy="1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 descr="naranj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2575"/>
            <a:ext cx="9143994" cy="9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>
            <a:spLocks noGrp="1"/>
          </p:cNvSpPr>
          <p:nvPr>
            <p:ph type="title" idx="4294967295"/>
          </p:nvPr>
        </p:nvSpPr>
        <p:spPr>
          <a:xfrm>
            <a:off x="214282" y="428610"/>
            <a:ext cx="8929718" cy="45049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000" b="1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400" b="1" dirty="0" smtClean="0">
                <a:solidFill>
                  <a:srgbClr val="FFFFFF"/>
                </a:solidFill>
              </a:rPr>
              <a:t> PEDIDO A LA BICAMERAL DE PRESUPUESTO</a:t>
            </a:r>
            <a:br>
              <a:rPr lang="es" sz="2400" b="1" dirty="0" smtClean="0">
                <a:solidFill>
                  <a:srgbClr val="FFFFFF"/>
                </a:solidFill>
              </a:rPr>
            </a:br>
            <a:r>
              <a:rPr lang="es" sz="2400" b="1" dirty="0" smtClean="0">
                <a:solidFill>
                  <a:srgbClr val="FFFFFF"/>
                </a:solidFill>
              </a:rPr>
              <a:t/>
            </a:r>
            <a:br>
              <a:rPr lang="es" sz="2400" b="1" dirty="0" smtClean="0">
                <a:solidFill>
                  <a:srgbClr val="FFFFFF"/>
                </a:solidFill>
              </a:rPr>
            </a:br>
            <a:endParaRPr lang="es" sz="2400" b="1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400" b="1" dirty="0">
                <a:solidFill>
                  <a:srgbClr val="FFFFFF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2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3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sp>
        <p:nvSpPr>
          <p:cNvPr id="7" name="6 CuadroTexto"/>
          <p:cNvSpPr txBox="1"/>
          <p:nvPr/>
        </p:nvSpPr>
        <p:spPr>
          <a:xfrm>
            <a:off x="571472" y="1406716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/>
              <a:t>1 -  Cumplimiento de al menos el Plan Financiero 2016.- para  así minimizar la deuda con Proveedores.</a:t>
            </a:r>
          </a:p>
          <a:p>
            <a:endParaRPr lang="es-PY" sz="1600" dirty="0" smtClean="0"/>
          </a:p>
          <a:p>
            <a:r>
              <a:rPr lang="es-PY" sz="1600" dirty="0" smtClean="0"/>
              <a:t>2-   Incorporación en el Ante Proyecto de Presupuesto </a:t>
            </a:r>
            <a:r>
              <a:rPr lang="es-PY" sz="1600" dirty="0" smtClean="0"/>
              <a:t>2017, </a:t>
            </a:r>
            <a:r>
              <a:rPr lang="es-PY" sz="1600" dirty="0" smtClean="0"/>
              <a:t>el objeto de Gasto  960 – Obligaciones Pendientes de Pagos la deuda total con los proveedores que asciende a </a:t>
            </a:r>
            <a:r>
              <a:rPr lang="es-PY" sz="1600" dirty="0" err="1" smtClean="0"/>
              <a:t>Gs.</a:t>
            </a:r>
            <a:r>
              <a:rPr lang="es-PY" sz="1600" dirty="0" smtClean="0"/>
              <a:t> </a:t>
            </a:r>
            <a:r>
              <a:rPr lang="es-PY" sz="1600" dirty="0" smtClean="0"/>
              <a:t>23.914.241.298.-</a:t>
            </a:r>
            <a:endParaRPr lang="es-PY" sz="1600" dirty="0" smtClean="0"/>
          </a:p>
          <a:p>
            <a:r>
              <a:rPr lang="es-PY" sz="1600" dirty="0" smtClean="0"/>
              <a:t>Fuente de Financiamiento 30-006 – IVA</a:t>
            </a:r>
          </a:p>
          <a:p>
            <a:endParaRPr lang="es-P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Shape 1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869" y="165651"/>
            <a:ext cx="1878577" cy="13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Shape 1042" descr="contratap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Shape 1043"/>
          <p:cNvSpPr txBox="1"/>
          <p:nvPr/>
        </p:nvSpPr>
        <p:spPr>
          <a:xfrm>
            <a:off x="841775" y="2666275"/>
            <a:ext cx="4592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4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Muchas 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335</Words>
  <Application>Microsoft Office PowerPoint</Application>
  <PresentationFormat>Presentación en pantalla (16:9)</PresentationFormat>
  <Paragraphs>194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Roboto</vt:lpstr>
      <vt:lpstr>Calibri</vt:lpstr>
      <vt:lpstr>Bree Serif</vt:lpstr>
      <vt:lpstr>simple-light-2</vt:lpstr>
      <vt:lpstr>material</vt:lpstr>
      <vt:lpstr>       </vt:lpstr>
      <vt:lpstr>    Informe Financiero    </vt:lpstr>
      <vt:lpstr>     22 -11 GOBIERNO DEPARTAMENTAL DE CENTRAL  01/01 al 31/12/2014     </vt:lpstr>
      <vt:lpstr>     22 -11 GOBIERNO DEPARTAMENTAL DE CENTRAL  01/01 al 31/12/2015     </vt:lpstr>
      <vt:lpstr>     22 -11 GOBIERNO DEPARTAMENTAL DE CENTRAL  01/01 al 31/08/2016     </vt:lpstr>
      <vt:lpstr>      Resumen Comparativo      </vt:lpstr>
      <vt:lpstr>          PEDIDO A LA BICAMERAL DE PRESUPUESTO            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31</cp:revision>
  <dcterms:modified xsi:type="dcterms:W3CDTF">2016-09-26T19:20:34Z</dcterms:modified>
</cp:coreProperties>
</file>