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handoutMasterIdLst>
    <p:handoutMasterId r:id="rId27"/>
  </p:handoutMasterIdLst>
  <p:sldIdLst>
    <p:sldId id="256" r:id="rId2"/>
    <p:sldId id="257" r:id="rId3"/>
    <p:sldId id="258" r:id="rId4"/>
    <p:sldId id="269" r:id="rId5"/>
    <p:sldId id="260" r:id="rId6"/>
    <p:sldId id="263" r:id="rId7"/>
    <p:sldId id="274" r:id="rId8"/>
    <p:sldId id="281" r:id="rId9"/>
    <p:sldId id="282" r:id="rId10"/>
    <p:sldId id="291" r:id="rId11"/>
    <p:sldId id="292" r:id="rId12"/>
    <p:sldId id="283" r:id="rId13"/>
    <p:sldId id="284" r:id="rId14"/>
    <p:sldId id="293" r:id="rId15"/>
    <p:sldId id="265" r:id="rId16"/>
    <p:sldId id="285" r:id="rId17"/>
    <p:sldId id="271" r:id="rId18"/>
    <p:sldId id="289" r:id="rId19"/>
    <p:sldId id="262" r:id="rId20"/>
    <p:sldId id="266" r:id="rId21"/>
    <p:sldId id="267" r:id="rId22"/>
    <p:sldId id="273" r:id="rId23"/>
    <p:sldId id="272" r:id="rId24"/>
    <p:sldId id="287" r:id="rId25"/>
    <p:sldId id="288" r:id="rId26"/>
  </p:sldIdLst>
  <p:sldSz cx="12192000" cy="6858000"/>
  <p:notesSz cx="6959600" cy="107315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5827" cy="536575"/>
          </a:xfrm>
          <a:prstGeom prst="rect">
            <a:avLst/>
          </a:prstGeom>
        </p:spPr>
        <p:txBody>
          <a:bodyPr vert="horz" lIns="101087" tIns="50543" rIns="101087" bIns="50543" rtlCol="0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42164" y="0"/>
            <a:ext cx="3015827" cy="536575"/>
          </a:xfrm>
          <a:prstGeom prst="rect">
            <a:avLst/>
          </a:prstGeom>
        </p:spPr>
        <p:txBody>
          <a:bodyPr vert="horz" lIns="101087" tIns="50543" rIns="101087" bIns="50543" rtlCol="0"/>
          <a:lstStyle>
            <a:lvl1pPr algn="r">
              <a:defRPr sz="1300"/>
            </a:lvl1pPr>
          </a:lstStyle>
          <a:p>
            <a:fld id="{DE40480F-6492-4ED8-9605-F88398A25EF1}" type="datetimeFigureOut">
              <a:rPr lang="es-PY" smtClean="0"/>
              <a:pPr/>
              <a:t>13/09/2016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10193062"/>
            <a:ext cx="3015827" cy="536575"/>
          </a:xfrm>
          <a:prstGeom prst="rect">
            <a:avLst/>
          </a:prstGeom>
        </p:spPr>
        <p:txBody>
          <a:bodyPr vert="horz" lIns="101087" tIns="50543" rIns="101087" bIns="50543" rtlCol="0" anchor="b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42164" y="10193062"/>
            <a:ext cx="3015827" cy="536575"/>
          </a:xfrm>
          <a:prstGeom prst="rect">
            <a:avLst/>
          </a:prstGeom>
        </p:spPr>
        <p:txBody>
          <a:bodyPr vert="horz" lIns="101087" tIns="50543" rIns="101087" bIns="50543" rtlCol="0" anchor="b"/>
          <a:lstStyle>
            <a:lvl1pPr algn="r">
              <a:defRPr sz="1300"/>
            </a:lvl1pPr>
          </a:lstStyle>
          <a:p>
            <a:fld id="{61049160-B823-4907-9B87-4FEDF60B42B5}" type="slidenum">
              <a:rPr lang="es-PY" smtClean="0"/>
              <a:pPr/>
              <a:t>‹Nº›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4" y="2514601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4" y="4777380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Freeform 6"/>
          <p:cNvSpPr/>
          <p:nvPr/>
        </p:nvSpPr>
        <p:spPr bwMode="auto">
          <a:xfrm>
            <a:off x="1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4529541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719913186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3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0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2897917586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51" y="609601"/>
            <a:ext cx="839392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1" y="3505200"/>
            <a:ext cx="753655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3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31781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0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34155816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1"/>
            <a:ext cx="8915401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1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8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3995145485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51" y="609601"/>
            <a:ext cx="839392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3" y="4343400"/>
            <a:ext cx="8915401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1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491172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8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614922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3" y="4343400"/>
            <a:ext cx="8915401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1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8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3960754188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13555709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6"/>
            <a:ext cx="220760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3" y="627406"/>
            <a:ext cx="6477001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96011716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1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92428752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3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0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342990383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3" y="2133600"/>
            <a:ext cx="4313865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8" y="2126222"/>
            <a:ext cx="4313865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3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25077276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4" y="2548966"/>
            <a:ext cx="4342892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6" y="2545739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3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273617257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71042952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81133822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46088"/>
            <a:ext cx="3505198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1598613"/>
            <a:ext cx="3505198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71437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12793471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1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3" y="634965"/>
            <a:ext cx="8915401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1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8"/>
            <a:ext cx="779767" cy="365125"/>
          </a:xfrm>
        </p:spPr>
        <p:txBody>
          <a:bodyPr/>
          <a:lstStyle/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173337848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1000" t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2" y="-785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3" y="2133600"/>
            <a:ext cx="8915401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49CAE-D1AC-4FF6-AB46-ACB761E05DE0}" type="datetimeFigureOut">
              <a:rPr lang="es-PY" smtClean="0"/>
              <a:pPr/>
              <a:t>13/09/2016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809"/>
            <a:ext cx="7619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4" y="787783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45D1FA-383C-477B-8A91-F9C916292813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="" xmlns:p14="http://schemas.microsoft.com/office/powerpoint/2010/main" val="41054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ransition spd="slow"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4" y="1748481"/>
            <a:ext cx="8915399" cy="2262781"/>
          </a:xfrm>
        </p:spPr>
        <p:txBody>
          <a:bodyPr>
            <a:normAutofit/>
          </a:bodyPr>
          <a:lstStyle/>
          <a:p>
            <a:r>
              <a:rPr lang="es-PY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Secretaría </a:t>
            </a:r>
            <a:r>
              <a:rPr lang="es-PY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Nacional de Deportes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143067"/>
            <a:ext cx="8915399" cy="1126283"/>
          </a:xfrm>
        </p:spPr>
        <p:txBody>
          <a:bodyPr/>
          <a:lstStyle/>
          <a:p>
            <a:r>
              <a:rPr lang="es-PY" dirty="0">
                <a:solidFill>
                  <a:schemeClr val="tx1"/>
                </a:solidFill>
              </a:rPr>
              <a:t>Proyecto de Presupuesto 2017</a:t>
            </a:r>
          </a:p>
        </p:txBody>
      </p:sp>
    </p:spTree>
    <p:extLst>
      <p:ext uri="{BB962C8B-B14F-4D97-AF65-F5344CB8AC3E}">
        <p14:creationId xmlns="" xmlns:p14="http://schemas.microsoft.com/office/powerpoint/2010/main" val="18937882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31073" y="834239"/>
            <a:ext cx="8915401" cy="566738"/>
          </a:xfrm>
        </p:spPr>
        <p:txBody>
          <a:bodyPr>
            <a:noAutofit/>
          </a:bodyPr>
          <a:lstStyle/>
          <a:p>
            <a:r>
              <a:rPr lang="es-PY" sz="2000" b="1" dirty="0"/>
              <a:t>Escuelas Deportivas Nacionales y Escuelas Deportivas Integrales: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078183" y="1693914"/>
            <a:ext cx="92508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PY" sz="2000" dirty="0" smtClean="0"/>
              <a:t>Son </a:t>
            </a:r>
            <a:r>
              <a:rPr lang="es-PY" sz="2000" dirty="0"/>
              <a:t>Escuelas Gratuitas de 23 disciplinas deportivas, orientadas a niños de 6 a 14 años de edad, cuyo objetivo es impartir enseñanzas para la adquisición del conocimiento y la capacidad de ejecución práctica de un deporte desde que toma contacto hasta que es capaz de jugarlo o practicarlo, para lo cual debe aprender los factores básicos, conocer sus reglas y comportamientos estratégicos.</a:t>
            </a:r>
          </a:p>
          <a:p>
            <a:pPr algn="just">
              <a:lnSpc>
                <a:spcPct val="150000"/>
              </a:lnSpc>
            </a:pPr>
            <a:r>
              <a:rPr lang="es-PY" sz="2000" dirty="0" smtClean="0"/>
              <a:t>Para </a:t>
            </a:r>
            <a:r>
              <a:rPr lang="es-PY" sz="2000" dirty="0"/>
              <a:t>lograr este resultado la SND, pone a disposición de las gobernaciones y municipalidades profesores con contrapartida local, implementos deportivos e infraestructuras.</a:t>
            </a:r>
          </a:p>
        </p:txBody>
      </p:sp>
    </p:spTree>
    <p:extLst>
      <p:ext uri="{BB962C8B-B14F-4D97-AF65-F5344CB8AC3E}">
        <p14:creationId xmlns="" xmlns:p14="http://schemas.microsoft.com/office/powerpoint/2010/main" val="35141043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028582" y="810485"/>
            <a:ext cx="8915401" cy="566738"/>
          </a:xfrm>
        </p:spPr>
        <p:txBody>
          <a:bodyPr>
            <a:normAutofit/>
          </a:bodyPr>
          <a:lstStyle/>
          <a:p>
            <a:r>
              <a:rPr lang="es-PY" dirty="0"/>
              <a:t>                  </a:t>
            </a:r>
            <a:r>
              <a:rPr lang="es-PY" sz="2700" b="1" dirty="0"/>
              <a:t>PRESUPUESTOS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113811" y="5345128"/>
            <a:ext cx="8692738" cy="900239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    141 – Personal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Técnico (profesores)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396.000.000.-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 320 –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Indumentarias e Implementos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6.482.000.-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422565" y="4886984"/>
            <a:ext cx="93221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 smtClean="0"/>
              <a:t>e) </a:t>
            </a:r>
            <a:r>
              <a:rPr lang="es-PY" sz="2000" b="1" dirty="0"/>
              <a:t>Escuelas Deportivas </a:t>
            </a:r>
            <a:r>
              <a:rPr lang="es-PY" sz="2000" b="1" dirty="0" smtClean="0"/>
              <a:t>Integrales (predio </a:t>
            </a:r>
            <a:r>
              <a:rPr lang="es-PY" sz="2000" b="1" dirty="0"/>
              <a:t>de la </a:t>
            </a:r>
            <a:r>
              <a:rPr lang="es-PY" sz="2000" b="1" dirty="0" smtClean="0"/>
              <a:t>SND)      Gs</a:t>
            </a:r>
            <a:r>
              <a:rPr lang="es-PY" sz="2000" b="1" dirty="0"/>
              <a:t>. 402.482.000.-</a:t>
            </a:r>
            <a:endParaRPr lang="es-PY" sz="2000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2422546" y="1857587"/>
            <a:ext cx="8546596" cy="31181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141 – Personal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Técnico (profesores)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612.000.000.-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230 –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Viáticos  al Interior del país 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42.053.600.-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280 – Gastos de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Eventos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124.400.000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Alimentación e Hidratación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- Trofeos y medallas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- Servicio de Alquiler</a:t>
            </a:r>
            <a:r>
              <a:rPr lang="es-PY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320 – 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Indumentarias e Implementos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219.850.000.-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422567" y="1454501"/>
            <a:ext cx="8265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/>
              <a:t>d</a:t>
            </a:r>
            <a:r>
              <a:rPr lang="es-PY" sz="2000" b="1" dirty="0" smtClean="0"/>
              <a:t>) </a:t>
            </a:r>
            <a:r>
              <a:rPr lang="es-PY" sz="2000" b="1" dirty="0"/>
              <a:t>Escuelas Deportivas </a:t>
            </a:r>
            <a:r>
              <a:rPr lang="es-PY" sz="2000" b="1" dirty="0" smtClean="0"/>
              <a:t>Nacionales </a:t>
            </a:r>
            <a:r>
              <a:rPr lang="es-PY" sz="2000" b="1" dirty="0"/>
              <a:t>		</a:t>
            </a:r>
            <a:r>
              <a:rPr lang="es-PY" sz="2000" b="1" dirty="0" smtClean="0"/>
              <a:t>Gs</a:t>
            </a:r>
            <a:r>
              <a:rPr lang="es-PY" sz="2000" b="1" dirty="0"/>
              <a:t>. 998.303.600.-</a:t>
            </a: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24766776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040452" y="561114"/>
            <a:ext cx="8915401" cy="566738"/>
          </a:xfrm>
        </p:spPr>
        <p:txBody>
          <a:bodyPr>
            <a:normAutofit/>
          </a:bodyPr>
          <a:lstStyle/>
          <a:p>
            <a:r>
              <a:rPr lang="es-PY" dirty="0"/>
              <a:t>                  </a:t>
            </a:r>
            <a:r>
              <a:rPr lang="es-PY" sz="2700" b="1" dirty="0"/>
              <a:t>PRESUPUESTOS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2365101" y="1889814"/>
            <a:ext cx="7966439" cy="18746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/>
              <a:t>	</a:t>
            </a:r>
            <a:r>
              <a:rPr lang="es-PY" sz="2000" dirty="0"/>
              <a:t>	260 – Árbitros							</a:t>
            </a:r>
            <a:r>
              <a:rPr lang="es-PY" sz="2000" dirty="0" smtClean="0"/>
              <a:t>			Gs</a:t>
            </a:r>
            <a:r>
              <a:rPr lang="es-PY" sz="2000" dirty="0"/>
              <a:t>.      </a:t>
            </a:r>
            <a:r>
              <a:rPr lang="es-PY" sz="2000" dirty="0" smtClean="0"/>
              <a:t>19.200.000</a:t>
            </a:r>
            <a:r>
              <a:rPr lang="es-PY" sz="2000" dirty="0"/>
              <a:t>.- 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280 – Gastos de Eventos				</a:t>
            </a:r>
            <a:r>
              <a:rPr lang="es-PY" sz="2000" dirty="0" smtClean="0"/>
              <a:t>		Gs</a:t>
            </a:r>
            <a:r>
              <a:rPr lang="es-PY" sz="2000" dirty="0"/>
              <a:t>.    </a:t>
            </a:r>
            <a:r>
              <a:rPr lang="es-PY" sz="2000" dirty="0" smtClean="0"/>
              <a:t>250.620.000.-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</a:t>
            </a:r>
            <a:r>
              <a:rPr lang="es-PY" sz="1400" dirty="0" smtClean="0"/>
              <a:t>(Servicio de Merienda, Provisión de Agua, Trofeos, Medallas)</a:t>
            </a:r>
            <a:r>
              <a:rPr lang="es-PY" sz="2000" dirty="0"/>
              <a:t>	</a:t>
            </a:r>
            <a:endParaRPr lang="es-PY" sz="2000" dirty="0" smtClean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	320 </a:t>
            </a:r>
            <a:r>
              <a:rPr lang="es-PY" sz="2000" dirty="0"/>
              <a:t>– </a:t>
            </a:r>
            <a:r>
              <a:rPr lang="es-PY" sz="2000" dirty="0" smtClean="0"/>
              <a:t>Indumentarias e Implementos		Gs</a:t>
            </a:r>
            <a:r>
              <a:rPr lang="es-PY" sz="2000" dirty="0"/>
              <a:t>.      </a:t>
            </a:r>
            <a:r>
              <a:rPr lang="es-PY" sz="2000" dirty="0" smtClean="0"/>
              <a:t>16.646.400</a:t>
            </a:r>
            <a:r>
              <a:rPr lang="es-PY" sz="2000" dirty="0"/>
              <a:t>.-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88848" y="1207608"/>
            <a:ext cx="8393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 smtClean="0"/>
              <a:t>f) </a:t>
            </a:r>
            <a:r>
              <a:rPr lang="es-PY" sz="2000" b="1" dirty="0"/>
              <a:t>Pequeños </a:t>
            </a:r>
            <a:r>
              <a:rPr lang="es-PY" sz="2000" b="1" dirty="0" smtClean="0"/>
              <a:t>Campeones (zona Ribereña)	 Gs</a:t>
            </a:r>
            <a:r>
              <a:rPr lang="es-PY" sz="2000" b="1" dirty="0"/>
              <a:t>. </a:t>
            </a:r>
            <a:r>
              <a:rPr lang="es-PY" sz="2000" b="1" dirty="0" smtClean="0"/>
              <a:t>286.466.400</a:t>
            </a:r>
            <a:r>
              <a:rPr lang="es-PY" sz="2000" b="1" dirty="0"/>
              <a:t>.-</a:t>
            </a:r>
            <a:endParaRPr lang="es-PY" sz="2000" dirty="0"/>
          </a:p>
          <a:p>
            <a:endParaRPr lang="es-PY" sz="2000" dirty="0"/>
          </a:p>
        </p:txBody>
      </p:sp>
      <p:sp>
        <p:nvSpPr>
          <p:cNvPr id="8" name="Rectángulo 7"/>
          <p:cNvSpPr/>
          <p:nvPr/>
        </p:nvSpPr>
        <p:spPr>
          <a:xfrm>
            <a:off x="2588819" y="1574939"/>
            <a:ext cx="81345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1400" b="1" dirty="0" smtClean="0"/>
              <a:t>Se </a:t>
            </a:r>
            <a:r>
              <a:rPr lang="es-PY" sz="1400" b="1" dirty="0"/>
              <a:t>organiza Campeonato de futbol de campo con </a:t>
            </a:r>
            <a:r>
              <a:rPr lang="es-PY" sz="1400" b="1" dirty="0" smtClean="0"/>
              <a:t>niños </a:t>
            </a:r>
            <a:r>
              <a:rPr lang="es-PY" sz="1400" b="1" dirty="0"/>
              <a:t>de 8 a 9 </a:t>
            </a:r>
            <a:r>
              <a:rPr lang="es-PY" sz="1400" b="1" dirty="0" smtClean="0"/>
              <a:t>años. </a:t>
            </a:r>
            <a:endParaRPr lang="es-PY" sz="1400" b="1" dirty="0"/>
          </a:p>
        </p:txBody>
      </p:sp>
      <p:sp>
        <p:nvSpPr>
          <p:cNvPr id="16" name="Rectángulo 7"/>
          <p:cNvSpPr/>
          <p:nvPr/>
        </p:nvSpPr>
        <p:spPr>
          <a:xfrm>
            <a:off x="2598706" y="4161774"/>
            <a:ext cx="87303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1400" b="1" dirty="0" smtClean="0"/>
              <a:t>Se </a:t>
            </a:r>
            <a:r>
              <a:rPr lang="es-PY" sz="1400" b="1" dirty="0"/>
              <a:t>organiza Campeonato de futbol de campo con </a:t>
            </a:r>
            <a:r>
              <a:rPr lang="es-PY" sz="1400" b="1" dirty="0" smtClean="0"/>
              <a:t>niños </a:t>
            </a:r>
            <a:r>
              <a:rPr lang="es-PY" sz="1400" b="1" dirty="0"/>
              <a:t>de 8 a 9 </a:t>
            </a:r>
            <a:r>
              <a:rPr lang="es-PY" sz="1400" b="1" dirty="0" smtClean="0"/>
              <a:t>años </a:t>
            </a:r>
            <a:r>
              <a:rPr lang="es-PY" sz="1400" b="1" dirty="0"/>
              <a:t>que forman parte de la COFEFUP. </a:t>
            </a:r>
          </a:p>
        </p:txBody>
      </p:sp>
      <p:sp>
        <p:nvSpPr>
          <p:cNvPr id="17" name="Rectángulo 4"/>
          <p:cNvSpPr/>
          <p:nvPr/>
        </p:nvSpPr>
        <p:spPr>
          <a:xfrm>
            <a:off x="2268103" y="3794443"/>
            <a:ext cx="8393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 smtClean="0"/>
              <a:t>g) </a:t>
            </a:r>
            <a:r>
              <a:rPr lang="es-PY" sz="2000" b="1" dirty="0"/>
              <a:t>Pequeños </a:t>
            </a:r>
            <a:r>
              <a:rPr lang="es-PY" sz="2000" b="1" dirty="0" smtClean="0"/>
              <a:t>Campeones			 Gs</a:t>
            </a:r>
            <a:r>
              <a:rPr lang="es-PY" sz="2000" b="1" dirty="0"/>
              <a:t>. </a:t>
            </a:r>
            <a:r>
              <a:rPr lang="es-PY" sz="2000" b="1" dirty="0" smtClean="0"/>
              <a:t>202.599.200</a:t>
            </a:r>
            <a:r>
              <a:rPr lang="es-PY" sz="2000" b="1" dirty="0"/>
              <a:t>.-</a:t>
            </a:r>
            <a:endParaRPr lang="es-PY" sz="2000" dirty="0"/>
          </a:p>
          <a:p>
            <a:endParaRPr lang="es-PY" sz="2000" dirty="0"/>
          </a:p>
        </p:txBody>
      </p:sp>
      <p:sp>
        <p:nvSpPr>
          <p:cNvPr id="18" name="Marcador de contenido 2"/>
          <p:cNvSpPr txBox="1">
            <a:spLocks/>
          </p:cNvSpPr>
          <p:nvPr/>
        </p:nvSpPr>
        <p:spPr>
          <a:xfrm>
            <a:off x="2398740" y="4682427"/>
            <a:ext cx="8372180" cy="1753999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 smtClean="0"/>
              <a:t>	</a:t>
            </a:r>
            <a:r>
              <a:rPr lang="es-PY" sz="2000" dirty="0" smtClean="0"/>
              <a:t>	260 – Árbitros										Gs.      21.120.000.- 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</a:t>
            </a:r>
            <a:r>
              <a:rPr lang="es-PY" sz="2000" dirty="0" smtClean="0"/>
              <a:t>280 – Gastos de Eventos						Gs.    159.420.000.-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</a:t>
            </a:r>
            <a:r>
              <a:rPr lang="es-PY" sz="1400" dirty="0" smtClean="0"/>
              <a:t>	 (Servicio de Merienda, Provisión de Agua, Trofeos, Medallas) </a:t>
            </a:r>
            <a:r>
              <a:rPr lang="es-PY" sz="2000" dirty="0" smtClean="0"/>
              <a:t>		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320 – </a:t>
            </a:r>
            <a:r>
              <a:rPr lang="es-PY" sz="2000" dirty="0" smtClean="0"/>
              <a:t>Indumentarias e Implementos		Gs</a:t>
            </a:r>
            <a:r>
              <a:rPr lang="es-PY" sz="2000" dirty="0"/>
              <a:t>.      </a:t>
            </a:r>
            <a:r>
              <a:rPr lang="es-PY" sz="2000" dirty="0" smtClean="0"/>
              <a:t>22.059.200</a:t>
            </a:r>
            <a:r>
              <a:rPr lang="es-PY" sz="2000" dirty="0"/>
              <a:t>.-</a:t>
            </a:r>
          </a:p>
        </p:txBody>
      </p:sp>
    </p:spTree>
    <p:extLst>
      <p:ext uri="{BB962C8B-B14F-4D97-AF65-F5344CB8AC3E}">
        <p14:creationId xmlns="" xmlns:p14="http://schemas.microsoft.com/office/powerpoint/2010/main" val="24766776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218561" y="774866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/>
              <a:t>                  </a:t>
            </a:r>
            <a:r>
              <a:rPr lang="es-PY" sz="2400" b="1" dirty="0"/>
              <a:t>PRESUPUESTOS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221821" y="2590143"/>
            <a:ext cx="8489723" cy="3715659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/>
              <a:t>	</a:t>
            </a:r>
            <a:r>
              <a:rPr lang="es-PY" sz="2000" dirty="0"/>
              <a:t>	141 – Personal </a:t>
            </a:r>
            <a:r>
              <a:rPr lang="es-PY" sz="2000" dirty="0" smtClean="0"/>
              <a:t>Técnico (profesores)			Gs</a:t>
            </a:r>
            <a:r>
              <a:rPr lang="es-PY" sz="2000" dirty="0"/>
              <a:t>.     72.000.000.-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230 – </a:t>
            </a:r>
            <a:r>
              <a:rPr lang="es-PY" sz="2000" dirty="0" smtClean="0"/>
              <a:t>Viáticos al Interior</a:t>
            </a:r>
            <a:r>
              <a:rPr lang="es-PY" sz="2000" dirty="0"/>
              <a:t>	   	</a:t>
            </a:r>
            <a:r>
              <a:rPr lang="es-PY" sz="2000" dirty="0" smtClean="0"/>
              <a:t>					Gs</a:t>
            </a:r>
            <a:r>
              <a:rPr lang="es-PY" sz="2000" dirty="0"/>
              <a:t>.       7.576.848.-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260 – </a:t>
            </a:r>
            <a:r>
              <a:rPr lang="es-PY" sz="2000" dirty="0" smtClean="0"/>
              <a:t>Árbitros</a:t>
            </a:r>
            <a:r>
              <a:rPr lang="es-PY" sz="2000" dirty="0"/>
              <a:t>						</a:t>
            </a:r>
            <a:r>
              <a:rPr lang="es-PY" sz="2000" dirty="0" smtClean="0"/>
              <a:t>					Gs</a:t>
            </a:r>
            <a:r>
              <a:rPr lang="es-PY" sz="2000" dirty="0"/>
              <a:t>.      14.400.000.-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280 – Gastos de Eventos			</a:t>
            </a:r>
            <a:r>
              <a:rPr lang="es-PY" sz="2000" dirty="0" smtClean="0"/>
              <a:t>				Gs</a:t>
            </a:r>
            <a:r>
              <a:rPr lang="es-PY" sz="2000" dirty="0"/>
              <a:t>.      41.040.000</a:t>
            </a:r>
            <a:r>
              <a:rPr lang="es-PY" sz="2000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		</a:t>
            </a:r>
            <a:r>
              <a:rPr lang="es-PY" sz="1400" dirty="0" smtClean="0"/>
              <a:t>- Servicio de Alquiler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320 – </a:t>
            </a:r>
            <a:r>
              <a:rPr lang="es-PY" sz="2000" dirty="0" smtClean="0"/>
              <a:t>Indumentarias e Implementos			Gs</a:t>
            </a:r>
            <a:r>
              <a:rPr lang="es-PY" sz="2000" dirty="0"/>
              <a:t>.      84.640.000.-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390 -  Implementos Deportivos		</a:t>
            </a:r>
            <a:r>
              <a:rPr lang="es-PY" sz="2000" dirty="0" smtClean="0"/>
              <a:t>			Gs</a:t>
            </a:r>
            <a:r>
              <a:rPr lang="es-PY" sz="2000" dirty="0"/>
              <a:t>.      23.731.000.-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839 – Transferencias Corrientes		</a:t>
            </a:r>
            <a:r>
              <a:rPr lang="es-PY" sz="2000" dirty="0" smtClean="0"/>
              <a:t>			Gs</a:t>
            </a:r>
            <a:r>
              <a:rPr lang="es-PY" sz="2000" dirty="0"/>
              <a:t>.    381.000.000</a:t>
            </a:r>
            <a:r>
              <a:rPr lang="es-PY" sz="2000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		</a:t>
            </a:r>
            <a:r>
              <a:rPr lang="es-PY" sz="1400" dirty="0" smtClean="0"/>
              <a:t>- Pasajes de Atletas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161307" y="1334658"/>
            <a:ext cx="85091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2000" b="1" dirty="0"/>
              <a:t>h) Deporte </a:t>
            </a:r>
            <a:r>
              <a:rPr lang="es-PY" sz="2000" b="1" dirty="0" smtClean="0"/>
              <a:t>Indígena 				Gs</a:t>
            </a:r>
            <a:r>
              <a:rPr lang="es-PY" sz="2000" b="1" dirty="0"/>
              <a:t>. 624.387.848.-</a:t>
            </a:r>
            <a:r>
              <a:rPr lang="es-PY" sz="2000" b="1" dirty="0" smtClean="0"/>
              <a:t>     </a:t>
            </a:r>
            <a:r>
              <a:rPr lang="es-PY" sz="2000" b="1" dirty="0"/>
              <a:t>						</a:t>
            </a:r>
            <a:endParaRPr lang="es-PY" sz="2000" dirty="0"/>
          </a:p>
        </p:txBody>
      </p:sp>
      <p:sp>
        <p:nvSpPr>
          <p:cNvPr id="13" name="Rectángulo 1"/>
          <p:cNvSpPr/>
          <p:nvPr/>
        </p:nvSpPr>
        <p:spPr>
          <a:xfrm>
            <a:off x="2420585" y="1760193"/>
            <a:ext cx="77565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1400" b="1" dirty="0" smtClean="0"/>
              <a:t>Se </a:t>
            </a:r>
            <a:r>
              <a:rPr lang="es-PY" sz="1400" b="1" dirty="0"/>
              <a:t>pretende crear escuelas Deportivas en comunidades indígenas, a nivel de edad escolar. También se trabajara con la Selección Nacional para la próxima competencia mundial de pueblos </a:t>
            </a:r>
            <a:r>
              <a:rPr lang="es-PY" sz="1400" b="1" dirty="0" smtClean="0"/>
              <a:t>indígenas.     </a:t>
            </a:r>
            <a:r>
              <a:rPr lang="es-PY" sz="1400" b="1" dirty="0"/>
              <a:t>						</a:t>
            </a:r>
          </a:p>
        </p:txBody>
      </p:sp>
    </p:spTree>
    <p:extLst>
      <p:ext uri="{BB962C8B-B14F-4D97-AF65-F5344CB8AC3E}">
        <p14:creationId xmlns="" xmlns:p14="http://schemas.microsoft.com/office/powerpoint/2010/main" val="16502747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135436" y="727366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>
                <a:solidFill>
                  <a:schemeClr val="tx1"/>
                </a:solidFill>
              </a:rPr>
              <a:t>                  </a:t>
            </a:r>
            <a:r>
              <a:rPr lang="es-PY" sz="2400" b="1" dirty="0">
                <a:solidFill>
                  <a:schemeClr val="tx1"/>
                </a:solidFill>
              </a:rPr>
              <a:t>PRESUPUESTOS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360009" y="1376976"/>
            <a:ext cx="8885924" cy="57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s-PY" sz="2000" b="1" dirty="0" smtClean="0"/>
              <a:t>i) Defensa Personal              			         Gs</a:t>
            </a:r>
            <a:r>
              <a:rPr lang="es-PY" sz="2000" b="1" dirty="0"/>
              <a:t>.   49.619.000</a:t>
            </a:r>
            <a:r>
              <a:rPr lang="es-PY" sz="2000" b="1" dirty="0" smtClean="0"/>
              <a:t>.-</a:t>
            </a:r>
            <a:endParaRPr lang="es-PY" sz="2000" dirty="0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2339444" y="2112407"/>
            <a:ext cx="8752110" cy="12008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b="1" dirty="0"/>
              <a:t>	</a:t>
            </a:r>
            <a:r>
              <a:rPr lang="es-PY" dirty="0"/>
              <a:t>	141 – Personal </a:t>
            </a:r>
            <a:r>
              <a:rPr lang="es-PY" dirty="0" smtClean="0"/>
              <a:t>Técnico (profesores)</a:t>
            </a:r>
            <a:r>
              <a:rPr lang="es-PY" dirty="0"/>
              <a:t>	</a:t>
            </a:r>
            <a:r>
              <a:rPr lang="es-PY" dirty="0" smtClean="0"/>
              <a:t>				Gs</a:t>
            </a:r>
            <a:r>
              <a:rPr lang="es-PY" dirty="0"/>
              <a:t>.     30.000.000.-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390 – Implementos Deportivos		</a:t>
            </a:r>
            <a:r>
              <a:rPr lang="es-PY" dirty="0" smtClean="0"/>
              <a:t>					Gs</a:t>
            </a:r>
            <a:r>
              <a:rPr lang="es-PY" dirty="0"/>
              <a:t>.     19.619.000.-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	</a:t>
            </a:r>
          </a:p>
        </p:txBody>
      </p:sp>
      <p:sp>
        <p:nvSpPr>
          <p:cNvPr id="8" name="Rectángulo 9"/>
          <p:cNvSpPr/>
          <p:nvPr/>
        </p:nvSpPr>
        <p:spPr>
          <a:xfrm>
            <a:off x="2583661" y="1814385"/>
            <a:ext cx="76353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1400" b="1" dirty="0" smtClean="0"/>
              <a:t>Crear </a:t>
            </a:r>
            <a:r>
              <a:rPr lang="es-PY" sz="1400" b="1" dirty="0"/>
              <a:t>un espacio y una oportunidad a personas en las </a:t>
            </a:r>
            <a:r>
              <a:rPr lang="es-PY" sz="1400" b="1" dirty="0" smtClean="0"/>
              <a:t>técnicas </a:t>
            </a:r>
            <a:r>
              <a:rPr lang="es-PY" sz="1400" b="1" dirty="0"/>
              <a:t>de Defensa Personal.</a:t>
            </a: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2276364" y="2481953"/>
            <a:ext cx="9040812" cy="9381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j) Competencias Deportivas Interinstitucionales 		Gs. 51.154.000.-</a:t>
            </a:r>
            <a:endParaRPr kumimoji="0" lang="es-PY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2690019" y="3954484"/>
            <a:ext cx="8389650" cy="24156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260 - Servicios Técnicos y Profesionales	              Gs.   42.120.000.-</a:t>
            </a:r>
          </a:p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Y" dirty="0" smtClean="0">
                <a:latin typeface="+mj-lt"/>
                <a:ea typeface="+mj-ea"/>
                <a:cs typeface="+mj-cs"/>
              </a:rPr>
              <a:t>	</a:t>
            </a:r>
            <a:r>
              <a:rPr lang="es-PY" sz="1400" dirty="0" smtClean="0">
                <a:latin typeface="+mj-lt"/>
                <a:ea typeface="+mj-ea"/>
                <a:cs typeface="+mj-cs"/>
              </a:rPr>
              <a:t>- Servicio de Arbitraje</a:t>
            </a:r>
            <a:endParaRPr kumimoji="0" lang="es-PY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280 – Gastos de Eventos 							Gs.     5.600.000.-</a:t>
            </a:r>
          </a:p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Y" dirty="0" smtClean="0">
                <a:latin typeface="+mj-lt"/>
                <a:ea typeface="+mj-ea"/>
                <a:cs typeface="+mj-cs"/>
              </a:rPr>
              <a:t>	</a:t>
            </a:r>
            <a:r>
              <a:rPr lang="es-PY" sz="1400" dirty="0" smtClean="0">
                <a:latin typeface="+mj-lt"/>
                <a:ea typeface="+mj-ea"/>
                <a:cs typeface="+mj-cs"/>
              </a:rPr>
              <a:t>- Servicio de Alquiler</a:t>
            </a:r>
          </a:p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Y" sz="1400" dirty="0" smtClean="0">
                <a:latin typeface="+mj-lt"/>
                <a:ea typeface="+mj-ea"/>
                <a:cs typeface="+mj-cs"/>
              </a:rPr>
              <a:t>	- Medallas y Trofeos</a:t>
            </a:r>
            <a:r>
              <a:rPr lang="es-PY" dirty="0" smtClean="0">
                <a:latin typeface="+mj-lt"/>
                <a:ea typeface="+mj-ea"/>
                <a:cs typeface="+mj-cs"/>
              </a:rPr>
              <a:t>		</a:t>
            </a:r>
            <a: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320 – Indumentaria e Implementos				Gs.     3.174.000.-</a:t>
            </a:r>
            <a:b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PY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330 - Productos de papel, cartón e impresos 		Gs.        260.000.-</a:t>
            </a:r>
            <a:endParaRPr kumimoji="0" lang="es-PY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ángulo 2"/>
          <p:cNvSpPr/>
          <p:nvPr/>
        </p:nvSpPr>
        <p:spPr>
          <a:xfrm>
            <a:off x="2561382" y="3370156"/>
            <a:ext cx="806730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1400" b="1" dirty="0" smtClean="0"/>
              <a:t>Competencia </a:t>
            </a:r>
            <a:r>
              <a:rPr lang="es-PY" sz="1400" b="1" dirty="0"/>
              <a:t>Anual, organizada por </a:t>
            </a:r>
            <a:r>
              <a:rPr lang="es-PY" sz="1400" b="1" dirty="0" smtClean="0"/>
              <a:t>la SND, con </a:t>
            </a:r>
            <a:r>
              <a:rPr lang="es-PY" sz="1400" b="1" dirty="0"/>
              <a:t>la participación de funcionarios de todas las Instituciones Publicas, de los tres </a:t>
            </a:r>
            <a:r>
              <a:rPr lang="es-PY" sz="1400" b="1" dirty="0" smtClean="0"/>
              <a:t>Poderes </a:t>
            </a:r>
            <a:r>
              <a:rPr lang="es-PY" sz="1400" b="1" dirty="0"/>
              <a:t>del Estado</a:t>
            </a:r>
            <a:r>
              <a:rPr lang="es-PY" sz="1400" b="1" dirty="0" smtClean="0"/>
              <a:t>.</a:t>
            </a:r>
            <a:endParaRPr lang="es-PY" sz="1400" b="1" dirty="0"/>
          </a:p>
        </p:txBody>
      </p:sp>
    </p:spTree>
    <p:extLst>
      <p:ext uri="{BB962C8B-B14F-4D97-AF65-F5344CB8AC3E}">
        <p14:creationId xmlns="" xmlns:p14="http://schemas.microsoft.com/office/powerpoint/2010/main" val="16502747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57329" y="617514"/>
            <a:ext cx="8915401" cy="914401"/>
          </a:xfrm>
        </p:spPr>
        <p:txBody>
          <a:bodyPr>
            <a:normAutofit/>
          </a:bodyPr>
          <a:lstStyle/>
          <a:p>
            <a:r>
              <a:rPr lang="es-PY" dirty="0">
                <a:latin typeface="+mn-lt"/>
              </a:rPr>
              <a:t> </a:t>
            </a:r>
            <a:r>
              <a:rPr lang="es-PY" dirty="0" smtClean="0">
                <a:latin typeface="+mn-lt"/>
              </a:rPr>
              <a:t> </a:t>
            </a:r>
            <a:r>
              <a:rPr lang="es-PY" b="1" dirty="0">
                <a:latin typeface="+mn-lt"/>
              </a:rPr>
              <a:t>DESARROLLO DEL </a:t>
            </a:r>
            <a:r>
              <a:rPr lang="es-PY" b="1" dirty="0" smtClean="0">
                <a:latin typeface="+mn-lt"/>
              </a:rPr>
              <a:t>DEPORTE - TERCER </a:t>
            </a:r>
            <a:r>
              <a:rPr lang="es-PY" b="1" dirty="0">
                <a:latin typeface="+mn-lt"/>
              </a:rPr>
              <a:t>EJE						  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161702" y="1852238"/>
            <a:ext cx="8915401" cy="4394184"/>
          </a:xfrm>
        </p:spPr>
        <p:txBody>
          <a:bodyPr>
            <a:noAutofit/>
          </a:bodyPr>
          <a:lstStyle/>
          <a:p>
            <a:pPr algn="just"/>
            <a:r>
              <a:rPr lang="es-PY" sz="2000" b="1" dirty="0">
                <a:solidFill>
                  <a:schemeClr val="tx1"/>
                </a:solidFill>
              </a:rPr>
              <a:t>3.- DEPORTE DE RENDIMIENTO</a:t>
            </a:r>
          </a:p>
          <a:p>
            <a:pPr algn="just">
              <a:buNone/>
            </a:pPr>
            <a:r>
              <a:rPr lang="es-PY" sz="2000" dirty="0" smtClean="0">
                <a:solidFill>
                  <a:schemeClr val="tx1"/>
                </a:solidFill>
              </a:rPr>
              <a:t>En </a:t>
            </a:r>
            <a:r>
              <a:rPr lang="es-PY" sz="2000" dirty="0">
                <a:solidFill>
                  <a:schemeClr val="tx1"/>
                </a:solidFill>
              </a:rPr>
              <a:t>este sentido la SND trabaja con el Comité Olímpico Paraguayo (COP) y </a:t>
            </a:r>
            <a:r>
              <a:rPr lang="es-PY" sz="2000" dirty="0" smtClean="0">
                <a:solidFill>
                  <a:schemeClr val="tx1"/>
                </a:solidFill>
              </a:rPr>
              <a:t>con </a:t>
            </a:r>
            <a:r>
              <a:rPr lang="es-PY" sz="2000" dirty="0">
                <a:solidFill>
                  <a:schemeClr val="tx1"/>
                </a:solidFill>
              </a:rPr>
              <a:t>las Confederaciones, Federaciones y Asociaciones Deportivas, cada </a:t>
            </a:r>
            <a:r>
              <a:rPr lang="es-PY" sz="2000" dirty="0" smtClean="0">
                <a:solidFill>
                  <a:schemeClr val="tx1"/>
                </a:solidFill>
              </a:rPr>
              <a:t>una </a:t>
            </a:r>
            <a:r>
              <a:rPr lang="es-PY" sz="2000" dirty="0">
                <a:solidFill>
                  <a:schemeClr val="tx1"/>
                </a:solidFill>
              </a:rPr>
              <a:t>en la disciplina deportiva correspondiente</a:t>
            </a:r>
            <a:r>
              <a:rPr lang="es-PY" sz="20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es-PY" sz="2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PY" sz="2000" dirty="0" smtClean="0">
                <a:solidFill>
                  <a:schemeClr val="tx1"/>
                </a:solidFill>
              </a:rPr>
              <a:t>Son </a:t>
            </a:r>
            <a:r>
              <a:rPr lang="es-PY" sz="2000" dirty="0">
                <a:solidFill>
                  <a:schemeClr val="tx1"/>
                </a:solidFill>
              </a:rPr>
              <a:t>éstas Entidades las que trabajan con los atletas y la SND como representante del Estado apoya financieramente los diferentes proyectos </a:t>
            </a:r>
            <a:r>
              <a:rPr lang="es-PY" sz="2000" dirty="0" smtClean="0">
                <a:solidFill>
                  <a:schemeClr val="tx1"/>
                </a:solidFill>
              </a:rPr>
              <a:t>presentados </a:t>
            </a:r>
            <a:r>
              <a:rPr lang="es-PY" sz="2000" dirty="0">
                <a:solidFill>
                  <a:schemeClr val="tx1"/>
                </a:solidFill>
              </a:rPr>
              <a:t>y que tienen como base un plan federativo. </a:t>
            </a:r>
            <a:endParaRPr lang="es-PY" sz="2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PY" sz="2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PY" sz="2000" dirty="0" smtClean="0">
                <a:solidFill>
                  <a:schemeClr val="tx1"/>
                </a:solidFill>
              </a:rPr>
              <a:t>Existen 53 entidades </a:t>
            </a:r>
            <a:r>
              <a:rPr lang="es-PY" sz="2000" dirty="0">
                <a:solidFill>
                  <a:schemeClr val="tx1"/>
                </a:solidFill>
              </a:rPr>
              <a:t>deportivas (no todas olímpicas), </a:t>
            </a:r>
            <a:r>
              <a:rPr lang="es-PY" sz="2000" dirty="0" smtClean="0">
                <a:solidFill>
                  <a:schemeClr val="tx1"/>
                </a:solidFill>
              </a:rPr>
              <a:t>reconocidas por la Secretaría Nacional de Deportes.</a:t>
            </a:r>
            <a:endParaRPr lang="es-PY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1812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Y" dirty="0"/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244825" y="1389087"/>
            <a:ext cx="8526080" cy="36104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Y" sz="2000" b="1" dirty="0" smtClean="0"/>
              <a:t>Los </a:t>
            </a:r>
            <a:r>
              <a:rPr lang="es-PY" sz="2000" b="1" dirty="0"/>
              <a:t>principales aportes de la SND en relación al Deporte de Rendimiento, está en</a:t>
            </a:r>
            <a:r>
              <a:rPr lang="es-PY" sz="2000" b="1" dirty="0" smtClean="0"/>
              <a:t>:</a:t>
            </a:r>
          </a:p>
          <a:p>
            <a:pPr marL="0" indent="0">
              <a:buNone/>
            </a:pPr>
            <a:endParaRPr lang="es-PY" sz="2000" b="1" dirty="0"/>
          </a:p>
          <a:p>
            <a:pPr>
              <a:buNone/>
            </a:pPr>
            <a:r>
              <a:rPr lang="es-PY" sz="2000" b="1" dirty="0"/>
              <a:t>			</a:t>
            </a:r>
            <a:r>
              <a:rPr lang="es-PY" sz="2000" dirty="0" smtClean="0"/>
              <a:t>a</a:t>
            </a:r>
            <a:r>
              <a:rPr lang="es-PY" sz="2000" dirty="0"/>
              <a:t>) Becas SND para Atletas A/B/C</a:t>
            </a:r>
          </a:p>
          <a:p>
            <a:pPr>
              <a:buNone/>
            </a:pPr>
            <a:r>
              <a:rPr lang="es-PY" sz="2000" dirty="0"/>
              <a:t>			b) Becas SND para Atletas de Proyección</a:t>
            </a:r>
          </a:p>
          <a:p>
            <a:pPr>
              <a:buNone/>
            </a:pPr>
            <a:r>
              <a:rPr lang="es-PY" sz="2000" dirty="0"/>
              <a:t>			</a:t>
            </a:r>
            <a:r>
              <a:rPr lang="es-PY" sz="2000" dirty="0" smtClean="0"/>
              <a:t>c) </a:t>
            </a:r>
            <a:r>
              <a:rPr lang="es-PY" sz="2000" dirty="0"/>
              <a:t>Competencias Nacionales e Internacionales</a:t>
            </a:r>
          </a:p>
          <a:p>
            <a:pPr>
              <a:buNone/>
            </a:pPr>
            <a:r>
              <a:rPr lang="es-PY" sz="2000" dirty="0"/>
              <a:t>			</a:t>
            </a:r>
            <a:r>
              <a:rPr lang="es-PY" sz="2000" dirty="0" smtClean="0"/>
              <a:t>d) </a:t>
            </a:r>
            <a:r>
              <a:rPr lang="es-PY" sz="2000" dirty="0"/>
              <a:t>Actividades Deportivas Federativas (</a:t>
            </a:r>
            <a:r>
              <a:rPr lang="es-PY" sz="2000" dirty="0" smtClean="0"/>
              <a:t>Transferencias 				     por  Proyectos</a:t>
            </a:r>
            <a:r>
              <a:rPr lang="es-PY" sz="2000" dirty="0"/>
              <a:t>)</a:t>
            </a:r>
          </a:p>
          <a:p>
            <a:pPr>
              <a:buNone/>
            </a:pPr>
            <a:r>
              <a:rPr lang="es-PY" sz="2000" dirty="0"/>
              <a:t>			</a:t>
            </a:r>
            <a:r>
              <a:rPr lang="es-PY" sz="2000" dirty="0" smtClean="0"/>
              <a:t>e) </a:t>
            </a:r>
            <a:r>
              <a:rPr lang="es-PY" sz="2000" dirty="0"/>
              <a:t>Centro Acuático Nacional </a:t>
            </a:r>
          </a:p>
          <a:p>
            <a:pPr>
              <a:buNone/>
            </a:pPr>
            <a:r>
              <a:rPr lang="es-PY" sz="20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195205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698563" y="976746"/>
            <a:ext cx="8915401" cy="566738"/>
          </a:xfrm>
        </p:spPr>
        <p:txBody>
          <a:bodyPr>
            <a:noAutofit/>
          </a:bodyPr>
          <a:lstStyle/>
          <a:p>
            <a:r>
              <a:rPr lang="es-PY" sz="2400" dirty="0"/>
              <a:t> </a:t>
            </a:r>
            <a:r>
              <a:rPr lang="es-PY" sz="2400" dirty="0" smtClean="0"/>
              <a:t> </a:t>
            </a:r>
            <a:r>
              <a:rPr lang="es-PY" sz="2400" b="1" dirty="0" smtClean="0"/>
              <a:t>PRESUPUESTO DEP. DE RENDIMIENTO     </a:t>
            </a:r>
            <a:r>
              <a:rPr lang="es-PY" sz="2400" b="1" dirty="0"/>
              <a:t>Gs.19.481.110.000.-</a:t>
            </a:r>
            <a:br>
              <a:rPr lang="es-PY" sz="2400" b="1" dirty="0"/>
            </a:br>
            <a:r>
              <a:rPr lang="es-PY" sz="2400" b="1" dirty="0"/>
              <a:t>                                  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1698176" y="1209947"/>
            <a:ext cx="9547758" cy="51789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145 – Honorarios Profesionales							</a:t>
            </a:r>
            <a:r>
              <a:rPr lang="es-PY" dirty="0" smtClean="0"/>
              <a:t>	Gs</a:t>
            </a:r>
            <a:r>
              <a:rPr lang="es-PY" dirty="0"/>
              <a:t>.      360.000.000.-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</a:t>
            </a:r>
            <a:r>
              <a:rPr lang="es-PY" sz="1400" dirty="0" smtClean="0"/>
              <a:t>- Equipo Multidisciplinario: Sicólogo</a:t>
            </a:r>
            <a:r>
              <a:rPr lang="es-PY" sz="1400" dirty="0"/>
              <a:t>, </a:t>
            </a:r>
            <a:r>
              <a:rPr lang="es-PY" sz="1400" dirty="0" smtClean="0"/>
              <a:t>nutricionista, Preparador Físico</a:t>
            </a:r>
            <a:r>
              <a:rPr lang="es-PY" sz="1400" dirty="0"/>
              <a:t>, Médico, </a:t>
            </a:r>
            <a:r>
              <a:rPr lang="es-PY" sz="1400" dirty="0" smtClean="0"/>
              <a:t>Fisioterapeuta.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b="1" dirty="0"/>
              <a:t>	</a:t>
            </a:r>
            <a:r>
              <a:rPr lang="es-PY" dirty="0"/>
              <a:t>	230 – Pasajes y </a:t>
            </a:r>
            <a:r>
              <a:rPr lang="es-PY" dirty="0" smtClean="0"/>
              <a:t>Viáticos										Gs</a:t>
            </a:r>
            <a:r>
              <a:rPr lang="es-PY" dirty="0"/>
              <a:t>.        13.680.000</a:t>
            </a:r>
            <a:r>
              <a:rPr lang="es-PY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 smtClean="0"/>
              <a:t>		</a:t>
            </a:r>
            <a:r>
              <a:rPr lang="es-PY" sz="1400" dirty="0" smtClean="0"/>
              <a:t>- Fiscalización de eventos federativos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260 – Servicios Técnicos y Profesionales					</a:t>
            </a:r>
            <a:r>
              <a:rPr lang="es-PY" dirty="0" smtClean="0"/>
              <a:t>Gs</a:t>
            </a:r>
            <a:r>
              <a:rPr lang="es-PY" dirty="0"/>
              <a:t>.      360.000.000.-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</a:t>
            </a:r>
            <a:r>
              <a:rPr lang="es-PY" sz="1400" dirty="0"/>
              <a:t>	</a:t>
            </a:r>
            <a:r>
              <a:rPr lang="es-PY" sz="1400" dirty="0" smtClean="0"/>
              <a:t>- </a:t>
            </a:r>
            <a:r>
              <a:rPr lang="es-PY" sz="1400" dirty="0"/>
              <a:t>Asesoramiento para Centro Biomédico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290 – Capacitación									</a:t>
            </a:r>
            <a:r>
              <a:rPr lang="es-PY" dirty="0" smtClean="0"/>
              <a:t>		Gs</a:t>
            </a:r>
            <a:r>
              <a:rPr lang="es-PY" dirty="0"/>
              <a:t>.        15.000.000.-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</a:pPr>
            <a:r>
              <a:rPr lang="es-PY" dirty="0"/>
              <a:t>		320 – Textiles y Vestuarios								</a:t>
            </a:r>
            <a:r>
              <a:rPr lang="es-PY" dirty="0" smtClean="0"/>
              <a:t>	Gs</a:t>
            </a:r>
            <a:r>
              <a:rPr lang="es-PY" dirty="0"/>
              <a:t>.        25.800.000.-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540 – Equipos de Computación							</a:t>
            </a:r>
            <a:r>
              <a:rPr lang="es-PY" dirty="0" smtClean="0"/>
              <a:t>Gs</a:t>
            </a:r>
            <a:r>
              <a:rPr lang="es-PY" dirty="0"/>
              <a:t>.        24.900.000.-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839 – Transferencias Corrientes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</a:pPr>
            <a:r>
              <a:rPr lang="es-PY" dirty="0"/>
              <a:t>		</a:t>
            </a:r>
            <a:r>
              <a:rPr lang="es-PY" dirty="0" smtClean="0"/>
              <a:t>- </a:t>
            </a:r>
            <a:r>
              <a:rPr lang="es-PY" dirty="0"/>
              <a:t>Becas a Atletas de Elite y de Proyección				</a:t>
            </a:r>
            <a:r>
              <a:rPr lang="es-PY" dirty="0" smtClean="0"/>
              <a:t>Gs</a:t>
            </a:r>
            <a:r>
              <a:rPr lang="es-PY" dirty="0"/>
              <a:t>.   2.752.150.000.-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</a:pPr>
            <a:r>
              <a:rPr lang="es-PY" dirty="0"/>
              <a:t>		</a:t>
            </a:r>
            <a:r>
              <a:rPr lang="es-PY" dirty="0" smtClean="0"/>
              <a:t>- </a:t>
            </a:r>
            <a:r>
              <a:rPr lang="es-PY" dirty="0"/>
              <a:t>Pasajes a Atletas de Elite y de Proyección 			</a:t>
            </a:r>
            <a:r>
              <a:rPr lang="es-PY" dirty="0" smtClean="0"/>
              <a:t>Gs</a:t>
            </a:r>
            <a:r>
              <a:rPr lang="es-PY" dirty="0"/>
              <a:t>.      711.000.000.-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</a:t>
            </a:r>
            <a:r>
              <a:rPr lang="es-PY" dirty="0" smtClean="0"/>
              <a:t>- </a:t>
            </a:r>
            <a:r>
              <a:rPr lang="es-PY" dirty="0"/>
              <a:t>Proyectos  </a:t>
            </a:r>
            <a:r>
              <a:rPr lang="es-PY" dirty="0" smtClean="0"/>
              <a:t>Federativos</a:t>
            </a:r>
            <a:r>
              <a:rPr lang="es-PY" dirty="0"/>
              <a:t>								</a:t>
            </a:r>
            <a:r>
              <a:rPr lang="es-PY" dirty="0" smtClean="0"/>
              <a:t>		Gs. 15.218.580.000</a:t>
            </a:r>
            <a:r>
              <a:rPr lang="es-PY" dirty="0"/>
              <a:t>.-		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189485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3572" y="2185062"/>
            <a:ext cx="8915401" cy="420386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PY" sz="1800" dirty="0" smtClean="0">
                <a:solidFill>
                  <a:schemeClr val="tx1"/>
                </a:solidFill>
              </a:rPr>
              <a:t>141 – Personal Técnico (profesores, Salvavidas)                	Gs</a:t>
            </a:r>
            <a:r>
              <a:rPr lang="es-PY" sz="1800" dirty="0">
                <a:solidFill>
                  <a:schemeClr val="tx1"/>
                </a:solidFill>
              </a:rPr>
              <a:t>.   181.500.000.-</a:t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230 </a:t>
            </a:r>
            <a:r>
              <a:rPr lang="es-PY" sz="1800" dirty="0" smtClean="0">
                <a:solidFill>
                  <a:schemeClr val="tx1"/>
                </a:solidFill>
              </a:rPr>
              <a:t>– Viáticos al Interior					 </a:t>
            </a:r>
            <a:r>
              <a:rPr lang="es-PY" sz="1800" dirty="0">
                <a:solidFill>
                  <a:schemeClr val="tx1"/>
                </a:solidFill>
              </a:rPr>
              <a:t>				</a:t>
            </a:r>
            <a:r>
              <a:rPr lang="es-PY" sz="1800" dirty="0" smtClean="0">
                <a:solidFill>
                  <a:schemeClr val="tx1"/>
                </a:solidFill>
              </a:rPr>
              <a:t>Gs</a:t>
            </a:r>
            <a:r>
              <a:rPr lang="es-PY" sz="1800" dirty="0">
                <a:solidFill>
                  <a:schemeClr val="tx1"/>
                </a:solidFill>
              </a:rPr>
              <a:t>.      17.300.992.-</a:t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240 - Reparación </a:t>
            </a:r>
            <a:r>
              <a:rPr lang="es-PY" sz="1800" dirty="0">
                <a:solidFill>
                  <a:schemeClr val="tx1"/>
                </a:solidFill>
              </a:rPr>
              <a:t>y </a:t>
            </a:r>
            <a:r>
              <a:rPr lang="es-PY" sz="1800" dirty="0" smtClean="0">
                <a:solidFill>
                  <a:schemeClr val="tx1"/>
                </a:solidFill>
              </a:rPr>
              <a:t>Mantenimiento		 </a:t>
            </a:r>
            <a:r>
              <a:rPr lang="es-PY" sz="1800" dirty="0">
                <a:solidFill>
                  <a:schemeClr val="tx1"/>
                </a:solidFill>
              </a:rPr>
              <a:t>				</a:t>
            </a:r>
            <a:r>
              <a:rPr lang="es-PY" sz="1800" dirty="0" smtClean="0">
                <a:solidFill>
                  <a:schemeClr val="tx1"/>
                </a:solidFill>
              </a:rPr>
              <a:t/>
            </a:r>
            <a:br>
              <a:rPr lang="es-PY" sz="1800" dirty="0" smtClean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	- Mantenimiento del agua							Gs.    500.000.000.-</a:t>
            </a:r>
            <a:br>
              <a:rPr lang="es-PY" sz="1800" dirty="0" smtClean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	- Limpieza Integral									Gs.    500.000.000.-</a:t>
            </a:r>
            <a:br>
              <a:rPr lang="es-PY" sz="1800" dirty="0" smtClean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	- Mantenimiento de Obras Civiles					Gs.    600.000.000.-</a:t>
            </a:r>
            <a:r>
              <a:rPr lang="es-PY" sz="1800" dirty="0">
                <a:solidFill>
                  <a:schemeClr val="tx1"/>
                </a:solidFill>
              </a:rPr>
              <a:t/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260 - Servicios </a:t>
            </a:r>
            <a:r>
              <a:rPr lang="es-PY" sz="1800" dirty="0">
                <a:solidFill>
                  <a:schemeClr val="tx1"/>
                </a:solidFill>
              </a:rPr>
              <a:t>Técnicos y </a:t>
            </a:r>
            <a:r>
              <a:rPr lang="es-PY" sz="1800" dirty="0" smtClean="0">
                <a:solidFill>
                  <a:schemeClr val="tx1"/>
                </a:solidFill>
              </a:rPr>
              <a:t>Profesionales </a:t>
            </a:r>
            <a:r>
              <a:rPr lang="es-PY" sz="1800" dirty="0">
                <a:solidFill>
                  <a:schemeClr val="tx1"/>
                </a:solidFill>
              </a:rPr>
              <a:t>	</a:t>
            </a:r>
            <a:r>
              <a:rPr lang="es-PY" sz="1800" dirty="0" smtClean="0">
                <a:solidFill>
                  <a:schemeClr val="tx1"/>
                </a:solidFill>
              </a:rPr>
              <a:t>		</a:t>
            </a:r>
            <a:r>
              <a:rPr lang="es-PY" sz="1800" dirty="0">
                <a:solidFill>
                  <a:schemeClr val="tx1"/>
                </a:solidFill>
              </a:rPr>
              <a:t>		</a:t>
            </a:r>
            <a:r>
              <a:rPr lang="es-PY" sz="1800" dirty="0" smtClean="0">
                <a:solidFill>
                  <a:schemeClr val="tx1"/>
                </a:solidFill>
              </a:rPr>
              <a:t>Gs</a:t>
            </a:r>
            <a:r>
              <a:rPr lang="es-PY" sz="1800" dirty="0">
                <a:solidFill>
                  <a:schemeClr val="tx1"/>
                </a:solidFill>
              </a:rPr>
              <a:t>.    100.000.000.-</a:t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290 - Capacitación </a:t>
            </a:r>
            <a:r>
              <a:rPr lang="es-PY" sz="1800" dirty="0">
                <a:solidFill>
                  <a:schemeClr val="tx1"/>
                </a:solidFill>
              </a:rPr>
              <a:t>y </a:t>
            </a:r>
            <a:r>
              <a:rPr lang="es-PY" sz="1800" dirty="0" smtClean="0">
                <a:solidFill>
                  <a:schemeClr val="tx1"/>
                </a:solidFill>
              </a:rPr>
              <a:t>Adiestramiento </a:t>
            </a:r>
            <a:r>
              <a:rPr lang="es-PY" sz="1800" dirty="0">
                <a:solidFill>
                  <a:schemeClr val="tx1"/>
                </a:solidFill>
              </a:rPr>
              <a:t>		</a:t>
            </a:r>
            <a:r>
              <a:rPr lang="es-PY" sz="1800" dirty="0" smtClean="0">
                <a:solidFill>
                  <a:schemeClr val="tx1"/>
                </a:solidFill>
              </a:rPr>
              <a:t>		</a:t>
            </a:r>
            <a:r>
              <a:rPr lang="es-PY" sz="1800" dirty="0">
                <a:solidFill>
                  <a:schemeClr val="tx1"/>
                </a:solidFill>
              </a:rPr>
              <a:t>	</a:t>
            </a:r>
            <a:r>
              <a:rPr lang="es-PY" sz="1800" dirty="0" smtClean="0">
                <a:solidFill>
                  <a:schemeClr val="tx1"/>
                </a:solidFill>
              </a:rPr>
              <a:t>Gs</a:t>
            </a:r>
            <a:r>
              <a:rPr lang="es-PY" sz="1800" dirty="0">
                <a:solidFill>
                  <a:schemeClr val="tx1"/>
                </a:solidFill>
              </a:rPr>
              <a:t>.        6.000.000.-</a:t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530 - Maquinarias </a:t>
            </a:r>
            <a:r>
              <a:rPr lang="es-PY" sz="1800" dirty="0">
                <a:solidFill>
                  <a:schemeClr val="tx1"/>
                </a:solidFill>
              </a:rPr>
              <a:t>y </a:t>
            </a:r>
            <a:r>
              <a:rPr lang="es-PY" sz="1800" dirty="0" smtClean="0">
                <a:solidFill>
                  <a:schemeClr val="tx1"/>
                </a:solidFill>
              </a:rPr>
              <a:t>Equipos </a:t>
            </a:r>
            <a:r>
              <a:rPr lang="es-PY" sz="1800" dirty="0">
                <a:solidFill>
                  <a:schemeClr val="tx1"/>
                </a:solidFill>
              </a:rPr>
              <a:t>					</a:t>
            </a:r>
            <a:r>
              <a:rPr lang="es-PY" sz="1800" dirty="0" smtClean="0">
                <a:solidFill>
                  <a:schemeClr val="tx1"/>
                </a:solidFill>
              </a:rPr>
              <a:t>		</a:t>
            </a:r>
            <a:r>
              <a:rPr lang="es-PY" sz="1800" dirty="0">
                <a:solidFill>
                  <a:schemeClr val="tx1"/>
                </a:solidFill>
              </a:rPr>
              <a:t>	</a:t>
            </a:r>
            <a:r>
              <a:rPr lang="es-PY" sz="1800" dirty="0" smtClean="0">
                <a:solidFill>
                  <a:schemeClr val="tx1"/>
                </a:solidFill>
              </a:rPr>
              <a:t>Gs</a:t>
            </a:r>
            <a:r>
              <a:rPr lang="es-PY" sz="1800" dirty="0">
                <a:solidFill>
                  <a:schemeClr val="tx1"/>
                </a:solidFill>
              </a:rPr>
              <a:t>.        4.200.000.-</a:t>
            </a:r>
            <a:br>
              <a:rPr lang="es-PY" sz="1800" dirty="0">
                <a:solidFill>
                  <a:schemeClr val="tx1"/>
                </a:solidFill>
              </a:rPr>
            </a:br>
            <a:r>
              <a:rPr lang="es-PY" sz="1800" dirty="0" smtClean="0">
                <a:solidFill>
                  <a:schemeClr val="tx1"/>
                </a:solidFill>
              </a:rPr>
              <a:t>540 - Equipos </a:t>
            </a:r>
            <a:r>
              <a:rPr lang="es-PY" sz="1800" dirty="0">
                <a:solidFill>
                  <a:schemeClr val="tx1"/>
                </a:solidFill>
              </a:rPr>
              <a:t>de Oficina y </a:t>
            </a:r>
            <a:r>
              <a:rPr lang="es-PY" sz="1800" dirty="0" smtClean="0">
                <a:solidFill>
                  <a:schemeClr val="tx1"/>
                </a:solidFill>
              </a:rPr>
              <a:t>Computación </a:t>
            </a:r>
            <a:r>
              <a:rPr lang="es-PY" sz="1800" dirty="0">
                <a:solidFill>
                  <a:schemeClr val="tx1"/>
                </a:solidFill>
              </a:rPr>
              <a:t>		</a:t>
            </a:r>
            <a:r>
              <a:rPr lang="es-PY" sz="1800" dirty="0" smtClean="0">
                <a:solidFill>
                  <a:schemeClr val="tx1"/>
                </a:solidFill>
              </a:rPr>
              <a:t>			Gs</a:t>
            </a:r>
            <a:r>
              <a:rPr lang="es-PY" sz="1800" dirty="0">
                <a:solidFill>
                  <a:schemeClr val="tx1"/>
                </a:solidFill>
              </a:rPr>
              <a:t>.      35.000.000.-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971305" y="1252934"/>
            <a:ext cx="94868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dirty="0"/>
              <a:t>Escuela de </a:t>
            </a:r>
            <a:r>
              <a:rPr lang="es-PY" sz="2000" dirty="0" smtClean="0"/>
              <a:t>Natación, Escuela </a:t>
            </a:r>
            <a:r>
              <a:rPr lang="es-PY" sz="2000" dirty="0"/>
              <a:t>de Nado </a:t>
            </a:r>
            <a:r>
              <a:rPr lang="es-PY" sz="2000" dirty="0" smtClean="0"/>
              <a:t>Sincronizado, </a:t>
            </a:r>
            <a:r>
              <a:rPr lang="es-PY" sz="2000" dirty="0" err="1" smtClean="0"/>
              <a:t>Hidrogimnasia</a:t>
            </a:r>
            <a:r>
              <a:rPr lang="es-PY" sz="2000" dirty="0" smtClean="0"/>
              <a:t> para Adultos Mayores, Hidroterapia, </a:t>
            </a:r>
            <a:r>
              <a:rPr lang="es-PY" sz="2000" dirty="0" err="1" smtClean="0"/>
              <a:t>Salvataje</a:t>
            </a:r>
            <a:r>
              <a:rPr lang="es-PY" sz="2000" dirty="0" smtClean="0"/>
              <a:t> Acuático, Escuela </a:t>
            </a:r>
            <a:r>
              <a:rPr lang="es-PY" sz="2000" dirty="0"/>
              <a:t>de </a:t>
            </a:r>
            <a:r>
              <a:rPr lang="es-PY" sz="2000" dirty="0" smtClean="0"/>
              <a:t>Waterpolo, Preparación Física </a:t>
            </a:r>
            <a:r>
              <a:rPr lang="es-PY" sz="2000" dirty="0"/>
              <a:t>Especifica.</a:t>
            </a:r>
            <a:br>
              <a:rPr lang="es-PY" sz="2000" dirty="0"/>
            </a:br>
            <a:r>
              <a:rPr lang="es-PY" sz="2000" dirty="0"/>
              <a:t/>
            </a:r>
            <a:br>
              <a:rPr lang="es-PY" sz="2000" dirty="0"/>
            </a:br>
            <a:endParaRPr lang="es-PY" sz="2000" dirty="0"/>
          </a:p>
        </p:txBody>
      </p:sp>
      <p:sp>
        <p:nvSpPr>
          <p:cNvPr id="4" name="Rectángulo 3"/>
          <p:cNvSpPr/>
          <p:nvPr/>
        </p:nvSpPr>
        <p:spPr>
          <a:xfrm>
            <a:off x="8146460" y="806429"/>
            <a:ext cx="24700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 smtClean="0"/>
              <a:t>Gs. 1.944.000.992</a:t>
            </a:r>
            <a:r>
              <a:rPr lang="es-PY" sz="2000" dirty="0"/>
              <a:t>.-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9113" y="77136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PY" sz="2400" b="1" dirty="0"/>
              <a:t>CENTRO ACUATICO NACIONAL</a:t>
            </a:r>
            <a:br>
              <a:rPr lang="es-PY" sz="2400" b="1" dirty="0"/>
            </a:br>
            <a:endParaRPr lang="es-PY" sz="2400" dirty="0"/>
          </a:p>
        </p:txBody>
      </p:sp>
    </p:spTree>
    <p:extLst>
      <p:ext uri="{BB962C8B-B14F-4D97-AF65-F5344CB8AC3E}">
        <p14:creationId xmlns="" xmlns:p14="http://schemas.microsoft.com/office/powerpoint/2010/main" val="613549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0463" y="1309242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>
                <a:latin typeface="Century Gothic" panose="020B0502020202020204" pitchFamily="34" charset="0"/>
              </a:rPr>
              <a:t> </a:t>
            </a:r>
            <a:r>
              <a:rPr lang="es-PY" sz="2400" b="1" dirty="0">
                <a:latin typeface="Century Gothic" panose="020B0502020202020204" pitchFamily="34" charset="0"/>
              </a:rPr>
              <a:t>B) INFRAESTRUCTURAS DEPORTIVAS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553585" y="2006609"/>
            <a:ext cx="8915401" cy="401416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PY" sz="2000" dirty="0"/>
          </a:p>
          <a:p>
            <a:r>
              <a:rPr lang="es-PY" sz="2000" b="1" dirty="0"/>
              <a:t>520 – CONSTRUCCIONES:                       Gs. 18.800.000.000.-</a:t>
            </a:r>
          </a:p>
          <a:p>
            <a:pPr marL="0" indent="0">
              <a:buNone/>
            </a:pPr>
            <a:endParaRPr lang="es-PY" sz="2000" dirty="0"/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Centro de Alto Rendimiento del Sur (Encarnación)</a:t>
            </a:r>
          </a:p>
          <a:p>
            <a:pPr>
              <a:buNone/>
            </a:pPr>
            <a:r>
              <a:rPr lang="es-PY" sz="2000" dirty="0"/>
              <a:t>	Gs. 5.000.000.000.-</a:t>
            </a:r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Costanera Parque Vial</a:t>
            </a:r>
          </a:p>
          <a:p>
            <a:pPr>
              <a:buNone/>
            </a:pPr>
            <a:r>
              <a:rPr lang="es-PY" sz="2000" dirty="0"/>
              <a:t>	Gs. 3.500.000.000.-</a:t>
            </a:r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Polideportivo SND</a:t>
            </a:r>
          </a:p>
          <a:p>
            <a:pPr>
              <a:buNone/>
            </a:pPr>
            <a:r>
              <a:rPr lang="es-PY" sz="2000" dirty="0"/>
              <a:t>	Gs. </a:t>
            </a:r>
            <a:r>
              <a:rPr lang="es-PY" sz="2000" dirty="0" smtClean="0"/>
              <a:t>10.300.000.000</a:t>
            </a:r>
            <a:r>
              <a:rPr lang="es-PY" sz="2000" dirty="0"/>
              <a:t>.-</a:t>
            </a:r>
          </a:p>
          <a:p>
            <a:pPr>
              <a:buNone/>
            </a:pPr>
            <a:endParaRPr lang="es-PY" sz="2000" dirty="0"/>
          </a:p>
          <a:p>
            <a:endParaRPr lang="es-PY" sz="2000" dirty="0"/>
          </a:p>
          <a:p>
            <a:pPr>
              <a:buNone/>
            </a:pPr>
            <a:r>
              <a:rPr lang="es-PY" sz="2000" dirty="0"/>
              <a:t>     		</a:t>
            </a:r>
          </a:p>
          <a:p>
            <a:pPr>
              <a:buNone/>
            </a:pP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3111812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1385" y="-11290"/>
            <a:ext cx="8915399" cy="1874521"/>
          </a:xfrm>
        </p:spPr>
        <p:txBody>
          <a:bodyPr>
            <a:normAutofit/>
          </a:bodyPr>
          <a:lstStyle/>
          <a:p>
            <a:r>
              <a:rPr lang="es-PY" sz="4400" b="1" dirty="0" smtClean="0"/>
              <a:t>DISTRIBUCION DEL PRESUPUESTO</a:t>
            </a:r>
            <a:endParaRPr lang="es-PY" sz="4400" b="1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2142309" y="2289892"/>
            <a:ext cx="9274628" cy="412990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s-PY" sz="2000" b="1" dirty="0"/>
              <a:t>A) Desarrollo del </a:t>
            </a:r>
            <a:r>
              <a:rPr lang="es-PY" sz="2000" b="1" dirty="0" smtClean="0"/>
              <a:t>Deporte 					Gs</a:t>
            </a:r>
            <a:r>
              <a:rPr lang="es-PY" sz="2000" b="1" dirty="0"/>
              <a:t>. </a:t>
            </a:r>
            <a:r>
              <a:rPr lang="es-PY" sz="2000" b="1" dirty="0" smtClean="0"/>
              <a:t>29.309.731.270.- (36,49%)</a:t>
            </a:r>
            <a:endParaRPr lang="es-PY" sz="2000" b="1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s-PY" sz="2000" b="1" dirty="0"/>
              <a:t>B)  Infraestructuras </a:t>
            </a:r>
            <a:r>
              <a:rPr lang="es-PY" sz="2000" b="1" dirty="0" smtClean="0"/>
              <a:t>Deportivas	     		Gs</a:t>
            </a:r>
            <a:r>
              <a:rPr lang="es-PY" sz="2000" b="1" dirty="0"/>
              <a:t>. 30.786.750.000</a:t>
            </a:r>
            <a:r>
              <a:rPr lang="es-PY" sz="2000" b="1" dirty="0" smtClean="0"/>
              <a:t>.- (38,34%)</a:t>
            </a:r>
            <a:endParaRPr lang="es-PY" sz="2000" b="1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s-PY" sz="2000" b="1" dirty="0"/>
              <a:t>C) Comisión de </a:t>
            </a:r>
            <a:r>
              <a:rPr lang="es-PY" sz="2000" b="1" dirty="0" smtClean="0"/>
              <a:t>Antidopaje	          		Gs</a:t>
            </a:r>
            <a:r>
              <a:rPr lang="es-PY" sz="2000" b="1" dirty="0"/>
              <a:t>.   1.220.689.054</a:t>
            </a:r>
            <a:r>
              <a:rPr lang="es-PY" sz="2000" b="1" dirty="0" smtClean="0"/>
              <a:t>.- (1,5%) </a:t>
            </a:r>
            <a:endParaRPr lang="es-PY" sz="2000" b="1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s-PY" sz="2000" b="1" dirty="0"/>
              <a:t>D)  Programas de </a:t>
            </a:r>
            <a:r>
              <a:rPr lang="es-PY" sz="2000" b="1" dirty="0" smtClean="0"/>
              <a:t>Administración			Gs</a:t>
            </a:r>
            <a:r>
              <a:rPr lang="es-PY" sz="2000" b="1" dirty="0"/>
              <a:t>. </a:t>
            </a:r>
            <a:r>
              <a:rPr lang="es-PY" sz="2000" b="1" dirty="0" smtClean="0"/>
              <a:t>18.994.759.078.- (23,65%)</a:t>
            </a:r>
            <a:endParaRPr lang="es-PY" sz="2000" b="1" dirty="0"/>
          </a:p>
          <a:p>
            <a:pPr defTabSz="342900">
              <a:spcBef>
                <a:spcPts val="750"/>
              </a:spcBef>
              <a:buClr>
                <a:schemeClr val="accent1"/>
              </a:buClr>
              <a:defRPr/>
            </a:pPr>
            <a:endParaRPr lang="es-PY" sz="2000" b="1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/>
              <a:t> </a:t>
            </a:r>
            <a:endParaRPr lang="es-PY" sz="2000" b="1" dirty="0" smtClean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s-PY" sz="2000" b="1" dirty="0" smtClean="0"/>
              <a:t>TOTAL </a:t>
            </a:r>
            <a:r>
              <a:rPr lang="es-PY" sz="2000" b="1" dirty="0"/>
              <a:t>PROYECTO DE </a:t>
            </a:r>
            <a:r>
              <a:rPr lang="es-PY" sz="2000" b="1" dirty="0" smtClean="0"/>
              <a:t>PRESUPUESTO	Gs. 80.311.929.402</a:t>
            </a:r>
            <a:r>
              <a:rPr lang="es-PY" sz="2000" b="1" dirty="0"/>
              <a:t>.-</a:t>
            </a:r>
          </a:p>
          <a:p>
            <a:pPr defTabSz="342900">
              <a:spcBef>
                <a:spcPts val="750"/>
              </a:spcBef>
              <a:buClr>
                <a:schemeClr val="accent1"/>
              </a:buClr>
              <a:defRPr/>
            </a:pP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20084580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64202" y="834244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>
                <a:latin typeface="+mn-lt"/>
              </a:rPr>
              <a:t> </a:t>
            </a:r>
            <a:r>
              <a:rPr lang="es-PY" sz="2400" b="1" dirty="0">
                <a:latin typeface="+mn-lt"/>
              </a:rPr>
              <a:t>B) INFRAESTRUCTURAS DEPORTIVAS</a:t>
            </a:r>
            <a:endParaRPr lang="es-PY" sz="24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221078" y="1258499"/>
            <a:ext cx="8915401" cy="50829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PY" sz="2000" dirty="0"/>
          </a:p>
          <a:p>
            <a:r>
              <a:rPr lang="es-PY" sz="2000" b="1" dirty="0"/>
              <a:t>879 – TRANSFERENCIAS DE CAPITAL AL SECTOR PRIVADO </a:t>
            </a:r>
            <a:r>
              <a:rPr lang="es-PY" sz="2000" b="1" dirty="0" smtClean="0"/>
              <a:t>VARIAS  Gs</a:t>
            </a:r>
            <a:r>
              <a:rPr lang="es-PY" sz="2000" b="1" dirty="0"/>
              <a:t>. 11.986.750.000</a:t>
            </a:r>
            <a:r>
              <a:rPr lang="es-PY" sz="2000" dirty="0" smtClean="0"/>
              <a:t>.-</a:t>
            </a:r>
          </a:p>
          <a:p>
            <a:pPr marL="0" indent="0">
              <a:buNone/>
            </a:pPr>
            <a:endParaRPr lang="es-PY" sz="2000" dirty="0"/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Unión de Futbol del Interior (UFI)</a:t>
            </a:r>
          </a:p>
          <a:p>
            <a:pPr>
              <a:buNone/>
            </a:pPr>
            <a:r>
              <a:rPr lang="es-PY" sz="2000" dirty="0"/>
              <a:t>	Mejoras de Centros Deportivos  del Interior del país</a:t>
            </a:r>
          </a:p>
          <a:p>
            <a:pPr>
              <a:buNone/>
            </a:pPr>
            <a:r>
              <a:rPr lang="es-PY" sz="2000" dirty="0"/>
              <a:t>	Gs. 2.000.000.000.-</a:t>
            </a:r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Municipalidades/Gobernaciones</a:t>
            </a:r>
          </a:p>
          <a:p>
            <a:pPr>
              <a:buNone/>
            </a:pPr>
            <a:r>
              <a:rPr lang="es-PY" sz="2000" dirty="0"/>
              <a:t>	Construcción de Centros Deportivos en el Interior del país</a:t>
            </a:r>
          </a:p>
          <a:p>
            <a:pPr>
              <a:buNone/>
            </a:pPr>
            <a:r>
              <a:rPr lang="es-PY" sz="2000" dirty="0"/>
              <a:t>	Gs. 4.800.000.000.-</a:t>
            </a:r>
          </a:p>
          <a:p>
            <a:pPr>
              <a:buFont typeface="Wingdings" pitchFamily="2" charset="2"/>
              <a:buChar char="ü"/>
            </a:pPr>
            <a:r>
              <a:rPr lang="es-PY" sz="2000" dirty="0"/>
              <a:t>Entidades Deportivas</a:t>
            </a:r>
          </a:p>
          <a:p>
            <a:pPr>
              <a:buNone/>
            </a:pPr>
            <a:r>
              <a:rPr lang="es-PY" sz="2000" dirty="0"/>
              <a:t>	Gs. 5.186.750.000.-</a:t>
            </a:r>
          </a:p>
          <a:p>
            <a:pPr>
              <a:buNone/>
            </a:pPr>
            <a:r>
              <a:rPr lang="es-PY" sz="2000" dirty="0"/>
              <a:t>     		</a:t>
            </a:r>
          </a:p>
          <a:p>
            <a:pPr>
              <a:buNone/>
            </a:pP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3111812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0458" y="941116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/>
              <a:t> </a:t>
            </a:r>
            <a:r>
              <a:rPr lang="es-PY" sz="2400" b="1" dirty="0">
                <a:latin typeface="+mn-lt"/>
              </a:rPr>
              <a:t>C) COMISION ANTIDOPAJE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114200" y="1590984"/>
            <a:ext cx="8915401" cy="448918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PY" sz="2000" dirty="0"/>
          </a:p>
          <a:p>
            <a:r>
              <a:rPr lang="es-PY" sz="2000" b="1" dirty="0"/>
              <a:t>PLAN ANTIDOPAJE</a:t>
            </a:r>
          </a:p>
          <a:p>
            <a:pPr algn="just">
              <a:lnSpc>
                <a:spcPct val="150000"/>
              </a:lnSpc>
              <a:buNone/>
            </a:pPr>
            <a:r>
              <a:rPr lang="es-PY" sz="2000" dirty="0" smtClean="0"/>
              <a:t>     </a:t>
            </a:r>
            <a:r>
              <a:rPr lang="es-PY" sz="2000" dirty="0"/>
              <a:t>El dopaje se ha convertido en una peligrosa práctica en nuestro tiempo. En el ámbito deportivo, recurrir a sustancias y métodos prohibidos para aumentar de manera fraudulenta el rendimiento en una competición es una violación de los principios éticos del deporte, aparte de atentar contra la integridad y la salud de los atletas. Esto ha hecho necesario contar con un plan coordinado de carácter global.</a:t>
            </a:r>
          </a:p>
          <a:p>
            <a:pPr>
              <a:buNone/>
            </a:pPr>
            <a:endParaRPr lang="es-PY" sz="2000" dirty="0"/>
          </a:p>
          <a:p>
            <a:pPr>
              <a:buNone/>
            </a:pP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3111812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2961" y="869867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/>
              <a:t> </a:t>
            </a:r>
            <a:r>
              <a:rPr lang="es-PY" sz="2400" b="1" dirty="0">
                <a:latin typeface="+mn-lt"/>
              </a:rPr>
              <a:t>C) COMISION ANTIDOPAJE  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1959821" y="1662242"/>
            <a:ext cx="8915401" cy="465543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PY" sz="2000" dirty="0" smtClean="0"/>
              <a:t>Existe </a:t>
            </a:r>
            <a:r>
              <a:rPr lang="es-PY" sz="2000" dirty="0"/>
              <a:t>una organización llamada WADA, sigla en ingles que significa </a:t>
            </a:r>
            <a:r>
              <a:rPr lang="es-PY" sz="2000" dirty="0" smtClean="0"/>
              <a:t> “</a:t>
            </a:r>
            <a:r>
              <a:rPr lang="es-PY" sz="2000" dirty="0" err="1"/>
              <a:t>World</a:t>
            </a:r>
            <a:r>
              <a:rPr lang="es-PY" sz="2000" dirty="0"/>
              <a:t> Anti-Doping Agency” (Agencia Mundial Antidopaje), ubicada en </a:t>
            </a:r>
            <a:r>
              <a:rPr lang="es-PY" sz="2000" dirty="0" err="1" smtClean="0"/>
              <a:t>Canada</a:t>
            </a:r>
            <a:r>
              <a:rPr lang="es-PY" sz="2000" dirty="0"/>
              <a:t>. De ésta surgen las ONAD (Organización Nacional Antidopaje</a:t>
            </a:r>
            <a:r>
              <a:rPr lang="es-PY" sz="2000" dirty="0" smtClean="0"/>
              <a:t>), que </a:t>
            </a:r>
            <a:r>
              <a:rPr lang="es-PY" sz="2000" dirty="0"/>
              <a:t>a partir del presente año se encuentra instalada en Paraguay, </a:t>
            </a:r>
            <a:r>
              <a:rPr lang="es-PY" sz="2000" dirty="0" smtClean="0"/>
              <a:t>dependiente </a:t>
            </a:r>
            <a:r>
              <a:rPr lang="es-PY" sz="2000" dirty="0"/>
              <a:t>de la SND, y está conformada por miembros de diferentes </a:t>
            </a:r>
            <a:r>
              <a:rPr lang="es-PY" sz="2000" dirty="0" smtClean="0"/>
              <a:t>entidades </a:t>
            </a:r>
            <a:r>
              <a:rPr lang="es-PY" sz="2000" dirty="0"/>
              <a:t>deportivas y médicas, como también jurídicas</a:t>
            </a:r>
            <a:r>
              <a:rPr lang="es-PY" sz="2000" dirty="0" smtClean="0"/>
              <a:t>.</a:t>
            </a:r>
          </a:p>
          <a:p>
            <a:pPr algn="just">
              <a:buNone/>
            </a:pPr>
            <a:endParaRPr lang="es-PY" sz="2000" dirty="0" smtClean="0"/>
          </a:p>
          <a:p>
            <a:pPr algn="just">
              <a:buNone/>
            </a:pPr>
            <a:r>
              <a:rPr lang="es-PY" sz="2000" dirty="0" smtClean="0"/>
              <a:t>Su </a:t>
            </a:r>
            <a:r>
              <a:rPr lang="es-PY" sz="2000" dirty="0"/>
              <a:t>misión es desarrollar acciones destinadas a la prevención y el control </a:t>
            </a:r>
            <a:r>
              <a:rPr lang="es-PY" sz="2000" dirty="0" smtClean="0"/>
              <a:t>del </a:t>
            </a:r>
            <a:r>
              <a:rPr lang="es-PY" sz="2000" dirty="0"/>
              <a:t>dopaje en el deporte nacional. Para ello cuenta con programas </a:t>
            </a:r>
            <a:r>
              <a:rPr lang="es-PY" sz="2000" dirty="0" smtClean="0"/>
              <a:t>preventivos </a:t>
            </a:r>
            <a:r>
              <a:rPr lang="es-PY" sz="2000" dirty="0"/>
              <a:t>como la capacitación, así también operativos con la toma </a:t>
            </a:r>
            <a:r>
              <a:rPr lang="es-PY" sz="2000" dirty="0" smtClean="0"/>
              <a:t>de muestras, envíos de las muestras a los centros especializados del exterior, ordenar el análisis respectivo y recibir los resultados para concluir el proceso.</a:t>
            </a:r>
            <a:endParaRPr lang="es-PY" sz="2000" dirty="0"/>
          </a:p>
          <a:p>
            <a:pPr>
              <a:buNone/>
            </a:pP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9192815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522406" y="703617"/>
            <a:ext cx="4892245" cy="566738"/>
          </a:xfrm>
        </p:spPr>
        <p:txBody>
          <a:bodyPr>
            <a:normAutofit/>
          </a:bodyPr>
          <a:lstStyle/>
          <a:p>
            <a:r>
              <a:rPr lang="es-PY" sz="2000" dirty="0"/>
              <a:t>       </a:t>
            </a:r>
            <a:r>
              <a:rPr lang="es-PY" sz="2000" b="1" dirty="0"/>
              <a:t>PRESUPUESTO: Gs. 1.220.689.054.-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375068" y="1137455"/>
            <a:ext cx="8455230" cy="53939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230 – Pasajes y 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Viáticos (Exterior e Interior)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 76.333.008.-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280 – Gastos de Eventos		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132.100.000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Servicio de alquiler, Pin de la ONAD </a:t>
            </a:r>
            <a:r>
              <a:rPr lang="es-PY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Py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s-PY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Cofee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PY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Breack</a:t>
            </a:r>
            <a:endParaRPr lang="es-PY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320 – Textiles y Vestuarios		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 30.250.000.-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530 – Equipos en General		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   8.450.000.-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	540 – Equipos de Computación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 49.080.000.-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570 – Activos Intangibles		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3.000.000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839 – Transferencias Corrientes		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894.476.046.-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compra de Kits, envíos y análisis de las muestras al 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exterior</a:t>
            </a:r>
            <a:endParaRPr lang="es-PY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851 – Transferencias Corrientes al Exterior		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Gs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      27.000.000</a:t>
            </a: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</a:pPr>
            <a:r>
              <a:rPr lang="es-PY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s-PY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cuota anual a WADA</a:t>
            </a: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189485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61702" y="843138"/>
            <a:ext cx="8915401" cy="1674421"/>
          </a:xfrm>
        </p:spPr>
        <p:txBody>
          <a:bodyPr>
            <a:noAutofit/>
          </a:bodyPr>
          <a:lstStyle/>
          <a:p>
            <a:r>
              <a:rPr lang="es-PY" sz="2400" dirty="0" smtClean="0">
                <a:latin typeface="AR JULIAN" pitchFamily="2" charset="0"/>
              </a:rPr>
              <a:t>   </a:t>
            </a:r>
            <a:r>
              <a:rPr lang="es-PY" sz="2400" b="1" dirty="0">
                <a:latin typeface="+mn-lt"/>
              </a:rPr>
              <a:t>D) PROGRAMAS </a:t>
            </a:r>
            <a:r>
              <a:rPr lang="es-PY" sz="2400" b="1" dirty="0" smtClean="0">
                <a:latin typeface="+mn-lt"/>
              </a:rPr>
              <a:t>ADMINISTRATIVOS</a:t>
            </a:r>
            <a:r>
              <a:rPr lang="es-PY" sz="2400" dirty="0" smtClean="0">
                <a:latin typeface="AR JULIAN" pitchFamily="2" charset="0"/>
              </a:rPr>
              <a:t>   </a:t>
            </a:r>
            <a:br>
              <a:rPr lang="es-PY" sz="2400" dirty="0" smtClean="0">
                <a:latin typeface="AR JULIAN" pitchFamily="2" charset="0"/>
              </a:rPr>
            </a:br>
            <a:r>
              <a:rPr lang="es-PY" sz="2400" dirty="0">
                <a:latin typeface="+mn-lt"/>
              </a:rPr>
              <a:t/>
            </a:r>
            <a:br>
              <a:rPr lang="es-PY" sz="2400" dirty="0">
                <a:latin typeface="+mn-lt"/>
              </a:rPr>
            </a:br>
            <a:r>
              <a:rPr lang="es-PY" sz="2400" dirty="0">
                <a:latin typeface="+mn-lt"/>
              </a:rPr>
              <a:t/>
            </a:r>
            <a:br>
              <a:rPr lang="es-PY" sz="2400" dirty="0">
                <a:latin typeface="+mn-lt"/>
              </a:rPr>
            </a:br>
            <a:endParaRPr lang="es-PY" sz="2400" dirty="0"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02579" y="1394769"/>
            <a:ext cx="77748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Y" sz="2000" dirty="0"/>
              <a:t>- Gabinete</a:t>
            </a:r>
            <a:br>
              <a:rPr lang="es-PY" sz="2000" dirty="0"/>
            </a:br>
            <a:r>
              <a:rPr lang="es-PY" sz="2000" dirty="0"/>
              <a:t>- Administración y finanzas</a:t>
            </a:r>
            <a:br>
              <a:rPr lang="es-PY" sz="2000" dirty="0"/>
            </a:br>
            <a:r>
              <a:rPr lang="es-PY" sz="2000" dirty="0"/>
              <a:t>- Asesoría Jurídica</a:t>
            </a:r>
            <a:br>
              <a:rPr lang="es-PY" sz="2000" dirty="0"/>
            </a:br>
            <a:r>
              <a:rPr lang="es-PY" sz="2000" dirty="0"/>
              <a:t>- Auditoria interna</a:t>
            </a:r>
            <a:br>
              <a:rPr lang="es-PY" sz="2000" dirty="0"/>
            </a:br>
            <a:r>
              <a:rPr lang="es-PY" sz="2000" dirty="0"/>
              <a:t>- </a:t>
            </a:r>
            <a:r>
              <a:rPr lang="es-PY" sz="2000" dirty="0" smtClean="0"/>
              <a:t>MECIP</a:t>
            </a:r>
            <a:br>
              <a:rPr lang="es-PY" sz="2000" dirty="0" smtClean="0"/>
            </a:br>
            <a:r>
              <a:rPr lang="es-PY" sz="2000" dirty="0" smtClean="0"/>
              <a:t>- </a:t>
            </a:r>
            <a:r>
              <a:rPr lang="es-PY" sz="2000" dirty="0"/>
              <a:t>Fortalecimiento Institucional</a:t>
            </a:r>
            <a:br>
              <a:rPr lang="es-PY" sz="2000" dirty="0"/>
            </a:br>
            <a:r>
              <a:rPr lang="es-PY" sz="2000" dirty="0"/>
              <a:t>- Comunicación</a:t>
            </a:r>
            <a:br>
              <a:rPr lang="es-PY" sz="2000" dirty="0"/>
            </a:br>
            <a:r>
              <a:rPr lang="es-PY" sz="2000" dirty="0"/>
              <a:t>- Gestión y Desarrollo del Talento Humano</a:t>
            </a:r>
            <a:br>
              <a:rPr lang="es-PY" sz="2000" dirty="0"/>
            </a:br>
            <a:r>
              <a:rPr lang="es-PY" sz="2000" dirty="0"/>
              <a:t>- Planificación, Monitoreo y Evaluación</a:t>
            </a:r>
            <a:br>
              <a:rPr lang="es-PY" sz="2000" dirty="0"/>
            </a:br>
            <a:r>
              <a:rPr lang="es-PY" sz="2000" dirty="0"/>
              <a:t>- Unidad Operativa de Contrataciones</a:t>
            </a:r>
            <a:br>
              <a:rPr lang="es-PY" sz="2000" dirty="0"/>
            </a:br>
            <a:r>
              <a:rPr lang="es-PY" sz="2000" dirty="0"/>
              <a:t>- </a:t>
            </a:r>
            <a:r>
              <a:rPr lang="es-PY" sz="2000" dirty="0" err="1"/>
              <a:t>TIC’s</a:t>
            </a: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27999673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1083" y="546278"/>
            <a:ext cx="8915401" cy="1246600"/>
          </a:xfrm>
        </p:spPr>
        <p:txBody>
          <a:bodyPr>
            <a:noAutofit/>
          </a:bodyPr>
          <a:lstStyle/>
          <a:p>
            <a:r>
              <a:rPr lang="es-PY" sz="2400" b="1" dirty="0"/>
              <a:t>                              </a:t>
            </a:r>
            <a:r>
              <a:rPr lang="es-PY" sz="2400" b="1" dirty="0" smtClean="0"/>
              <a:t>PRESUPUESTO  </a:t>
            </a:r>
            <a:r>
              <a:rPr lang="es-PY" sz="2400" b="1" dirty="0"/>
              <a:t/>
            </a:r>
            <a:br>
              <a:rPr lang="es-PY" sz="2400" b="1" dirty="0"/>
            </a:br>
            <a:r>
              <a:rPr lang="es-PY" sz="2400" b="1" dirty="0"/>
              <a:t>     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090056" y="1377551"/>
            <a:ext cx="95596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s-PY" sz="2000" dirty="0"/>
              <a:t>Servicios </a:t>
            </a:r>
            <a:r>
              <a:rPr lang="es-PY" sz="2000" dirty="0" smtClean="0"/>
              <a:t>Personales                      </a:t>
            </a:r>
            <a:r>
              <a:rPr lang="es-PY" sz="2000" dirty="0"/>
              <a:t>	</a:t>
            </a:r>
            <a:r>
              <a:rPr lang="es-PY" sz="2000" dirty="0" smtClean="0"/>
              <a:t>	Gs</a:t>
            </a:r>
            <a:r>
              <a:rPr lang="es-PY" sz="2000" dirty="0"/>
              <a:t>.    </a:t>
            </a:r>
            <a:r>
              <a:rPr lang="es-PY" sz="2000" dirty="0" smtClean="0"/>
              <a:t>9.884.476.270.-</a:t>
            </a:r>
            <a:r>
              <a:rPr lang="es-PY" sz="2000" dirty="0"/>
              <a:t/>
            </a:r>
            <a:br>
              <a:rPr lang="es-PY" sz="2000" dirty="0"/>
            </a:br>
            <a:r>
              <a:rPr lang="es-PY" sz="2000" dirty="0"/>
              <a:t>Servicios no </a:t>
            </a:r>
            <a:r>
              <a:rPr lang="es-PY" sz="2000" dirty="0" smtClean="0"/>
              <a:t>personales                </a:t>
            </a:r>
            <a:r>
              <a:rPr lang="es-PY" sz="2000" dirty="0"/>
              <a:t>		</a:t>
            </a:r>
            <a:r>
              <a:rPr lang="es-PY" sz="2000" dirty="0" smtClean="0"/>
              <a:t>Gs</a:t>
            </a:r>
            <a:r>
              <a:rPr lang="es-PY" sz="2000" dirty="0"/>
              <a:t>.    </a:t>
            </a:r>
            <a:r>
              <a:rPr lang="es-PY" sz="2000" dirty="0" smtClean="0"/>
              <a:t>5.692.655.308.-</a:t>
            </a:r>
            <a:r>
              <a:rPr lang="es-PY" sz="2000" dirty="0"/>
              <a:t/>
            </a:r>
            <a:br>
              <a:rPr lang="es-PY" sz="2000" dirty="0"/>
            </a:br>
            <a:r>
              <a:rPr lang="es-PY" sz="2000" dirty="0"/>
              <a:t>Bienes de consumo e </a:t>
            </a:r>
            <a:r>
              <a:rPr lang="es-PY" sz="2000" dirty="0" smtClean="0"/>
              <a:t>insumos    </a:t>
            </a:r>
            <a:r>
              <a:rPr lang="es-PY" sz="2000" dirty="0"/>
              <a:t>		</a:t>
            </a:r>
            <a:r>
              <a:rPr lang="es-PY" sz="2000" dirty="0" smtClean="0"/>
              <a:t>Gs</a:t>
            </a:r>
            <a:r>
              <a:rPr lang="es-PY" sz="2000" dirty="0"/>
              <a:t>.   </a:t>
            </a:r>
            <a:r>
              <a:rPr lang="es-PY" sz="2000" dirty="0" smtClean="0"/>
              <a:t> 1.004.297.000.-</a:t>
            </a:r>
            <a:endParaRPr lang="es-PY" sz="2000" dirty="0"/>
          </a:p>
          <a:p>
            <a:pPr>
              <a:lnSpc>
                <a:spcPct val="200000"/>
              </a:lnSpc>
            </a:pPr>
            <a:r>
              <a:rPr lang="es-PY" sz="2000" dirty="0" smtClean="0"/>
              <a:t>Inversión                                          </a:t>
            </a:r>
            <a:r>
              <a:rPr lang="es-PY" sz="2000" dirty="0"/>
              <a:t>	</a:t>
            </a:r>
            <a:r>
              <a:rPr lang="es-PY" sz="2000" dirty="0" smtClean="0"/>
              <a:t>	Gs</a:t>
            </a:r>
            <a:r>
              <a:rPr lang="es-PY" sz="2000" dirty="0"/>
              <a:t>.    </a:t>
            </a:r>
            <a:r>
              <a:rPr lang="es-PY" sz="2000" dirty="0" smtClean="0"/>
              <a:t>2.230.330.500.-</a:t>
            </a:r>
          </a:p>
          <a:p>
            <a:pPr>
              <a:lnSpc>
                <a:spcPct val="200000"/>
              </a:lnSpc>
            </a:pPr>
            <a:r>
              <a:rPr lang="es-PY" sz="2000" dirty="0" smtClean="0"/>
              <a:t>Transferencias					Gs.         83.000.000.-</a:t>
            </a:r>
            <a:r>
              <a:rPr lang="es-PY" sz="2000" dirty="0"/>
              <a:t/>
            </a:r>
            <a:br>
              <a:rPr lang="es-PY" sz="2000" dirty="0"/>
            </a:br>
            <a:r>
              <a:rPr lang="es-PY" sz="2000" dirty="0"/>
              <a:t>Impuestos, tasas y </a:t>
            </a:r>
            <a:r>
              <a:rPr lang="es-PY" sz="2000" dirty="0" smtClean="0"/>
              <a:t>patentes         </a:t>
            </a:r>
            <a:r>
              <a:rPr lang="es-PY" sz="2000" dirty="0"/>
              <a:t>	</a:t>
            </a:r>
            <a:r>
              <a:rPr lang="es-PY" sz="2000" dirty="0" smtClean="0"/>
              <a:t>	Gs</a:t>
            </a:r>
            <a:r>
              <a:rPr lang="es-PY" sz="2000" dirty="0"/>
              <a:t>.      </a:t>
            </a:r>
            <a:r>
              <a:rPr lang="es-PY" sz="2000" dirty="0" smtClean="0"/>
              <a:t>100.000.000.-</a:t>
            </a:r>
            <a:r>
              <a:rPr lang="es-PY" sz="2000" dirty="0"/>
              <a:t/>
            </a:r>
            <a:br>
              <a:rPr lang="es-PY" sz="2000" dirty="0"/>
            </a:br>
            <a:endParaRPr lang="es-PY" sz="2000" dirty="0" smtClean="0"/>
          </a:p>
          <a:p>
            <a:pPr>
              <a:lnSpc>
                <a:spcPct val="200000"/>
              </a:lnSpc>
            </a:pPr>
            <a:r>
              <a:rPr lang="es-PY" sz="2000" b="1" dirty="0" smtClean="0"/>
              <a:t>TOTAL                                             </a:t>
            </a:r>
            <a:r>
              <a:rPr lang="es-PY" sz="2000" b="1" dirty="0"/>
              <a:t>		</a:t>
            </a:r>
            <a:r>
              <a:rPr lang="es-PY" sz="2000" b="1" dirty="0" smtClean="0"/>
              <a:t>Gs</a:t>
            </a:r>
            <a:r>
              <a:rPr lang="es-PY" sz="2000" b="1" dirty="0"/>
              <a:t>. </a:t>
            </a:r>
            <a:r>
              <a:rPr lang="es-PY" sz="2000" b="1" dirty="0" smtClean="0"/>
              <a:t>18.994.759.078.- </a:t>
            </a:r>
            <a:endParaRPr lang="es-PY" sz="2000" dirty="0"/>
          </a:p>
        </p:txBody>
      </p:sp>
    </p:spTree>
    <p:extLst>
      <p:ext uri="{BB962C8B-B14F-4D97-AF65-F5344CB8AC3E}">
        <p14:creationId xmlns="" xmlns:p14="http://schemas.microsoft.com/office/powerpoint/2010/main" val="41327910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58139" y="496391"/>
            <a:ext cx="8915399" cy="1394101"/>
          </a:xfrm>
        </p:spPr>
        <p:txBody>
          <a:bodyPr>
            <a:noAutofit/>
          </a:bodyPr>
          <a:lstStyle/>
          <a:p>
            <a:r>
              <a:rPr lang="es-PY" sz="2400" dirty="0">
                <a:latin typeface="Century Gothic" panose="020B0502020202020204" pitchFamily="34" charset="0"/>
              </a:rPr>
              <a:t> </a:t>
            </a:r>
            <a:r>
              <a:rPr lang="es-PY" sz="2400" b="1" dirty="0">
                <a:latin typeface="Century Gothic" panose="020B0502020202020204" pitchFamily="34" charset="0"/>
              </a:rPr>
              <a:t>A) DESARROLLO DEL </a:t>
            </a:r>
            <a:r>
              <a:rPr lang="es-PY" sz="2400" b="1" dirty="0" smtClean="0">
                <a:latin typeface="Century Gothic" panose="020B0502020202020204" pitchFamily="34" charset="0"/>
              </a:rPr>
              <a:t>DEPORTE</a:t>
            </a:r>
            <a:r>
              <a:rPr lang="es-PY" sz="2400" b="1" dirty="0">
                <a:latin typeface="Century Gothic" panose="020B0502020202020204" pitchFamily="34" charset="0"/>
              </a:rPr>
              <a:t> </a:t>
            </a:r>
            <a:r>
              <a:rPr lang="es-PY" sz="2400" b="1" dirty="0" smtClean="0">
                <a:latin typeface="Century Gothic" panose="020B0502020202020204" pitchFamily="34" charset="0"/>
              </a:rPr>
              <a:t>- </a:t>
            </a:r>
            <a:r>
              <a:rPr lang="es-PY" sz="2400" b="1" dirty="0">
                <a:latin typeface="Century Gothic" panose="020B0502020202020204" pitchFamily="34" charset="0"/>
              </a:rPr>
              <a:t>PRIMER </a:t>
            </a:r>
            <a:r>
              <a:rPr lang="es-PY" sz="2400" b="1" dirty="0" smtClean="0">
                <a:latin typeface="Century Gothic" panose="020B0502020202020204" pitchFamily="34" charset="0"/>
              </a:rPr>
              <a:t>EJE</a:t>
            </a:r>
            <a:br>
              <a:rPr lang="es-PY" sz="2400" b="1" dirty="0" smtClean="0">
                <a:latin typeface="Century Gothic" panose="020B0502020202020204" pitchFamily="34" charset="0"/>
              </a:rPr>
            </a:br>
            <a:r>
              <a:rPr lang="es-PY" sz="2400" b="1" dirty="0" smtClean="0">
                <a:latin typeface="Century Gothic" panose="020B0502020202020204" pitchFamily="34" charset="0"/>
              </a:rPr>
              <a:t/>
            </a:r>
            <a:br>
              <a:rPr lang="es-PY" sz="2400" b="1" dirty="0" smtClean="0">
                <a:latin typeface="Century Gothic" panose="020B0502020202020204" pitchFamily="34" charset="0"/>
              </a:rPr>
            </a:br>
            <a:r>
              <a:rPr lang="es-PY" sz="2400" dirty="0" smtClean="0">
                <a:latin typeface="Century Gothic" panose="020B0502020202020204" pitchFamily="34" charset="0"/>
              </a:rPr>
              <a:t>                    </a:t>
            </a:r>
            <a:endParaRPr lang="es-PY" sz="24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1909945" y="1276532"/>
            <a:ext cx="8915399" cy="523114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PY" dirty="0" smtClean="0"/>
          </a:p>
          <a:p>
            <a:pPr>
              <a:lnSpc>
                <a:spcPct val="170000"/>
              </a:lnSpc>
            </a:pPr>
            <a:r>
              <a:rPr lang="es-PY" sz="8000" b="1" dirty="0">
                <a:solidFill>
                  <a:schemeClr val="tx1"/>
                </a:solidFill>
              </a:rPr>
              <a:t>1.- DEPORTE </a:t>
            </a:r>
            <a:r>
              <a:rPr lang="es-PY" sz="8000" b="1" dirty="0" smtClean="0">
                <a:solidFill>
                  <a:schemeClr val="tx1"/>
                </a:solidFill>
              </a:rPr>
              <a:t>EDUCACIONAL</a:t>
            </a:r>
          </a:p>
          <a:p>
            <a:pPr>
              <a:lnSpc>
                <a:spcPct val="170000"/>
              </a:lnSpc>
            </a:pPr>
            <a:r>
              <a:rPr lang="es-PY" sz="8000" b="1" dirty="0" smtClean="0">
                <a:solidFill>
                  <a:schemeClr val="tx1"/>
                </a:solidFill>
              </a:rPr>
              <a:t>Cuyo </a:t>
            </a:r>
            <a:r>
              <a:rPr lang="es-PY" sz="8000" b="1" dirty="0">
                <a:solidFill>
                  <a:schemeClr val="tx1"/>
                </a:solidFill>
              </a:rPr>
              <a:t>objetivo es organizar los torneos escolares a nivel Municipal, Departamental y Nacional, en las </a:t>
            </a:r>
            <a:r>
              <a:rPr lang="es-PY" sz="8000" b="1" dirty="0" smtClean="0">
                <a:solidFill>
                  <a:schemeClr val="tx1"/>
                </a:solidFill>
              </a:rPr>
              <a:t>categorías </a:t>
            </a:r>
            <a:r>
              <a:rPr lang="es-PY" sz="8000" b="1" dirty="0">
                <a:solidFill>
                  <a:schemeClr val="tx1"/>
                </a:solidFill>
              </a:rPr>
              <a:t>de Futsal </a:t>
            </a:r>
            <a:r>
              <a:rPr lang="es-PY" sz="8000" b="1" dirty="0" err="1">
                <a:solidFill>
                  <a:schemeClr val="tx1"/>
                </a:solidFill>
              </a:rPr>
              <a:t>Fifa</a:t>
            </a:r>
            <a:r>
              <a:rPr lang="es-PY" sz="8000" b="1" dirty="0">
                <a:solidFill>
                  <a:schemeClr val="tx1"/>
                </a:solidFill>
              </a:rPr>
              <a:t>, </a:t>
            </a:r>
            <a:r>
              <a:rPr lang="es-PY" sz="8000" b="1" dirty="0" err="1" smtClean="0">
                <a:solidFill>
                  <a:schemeClr val="tx1"/>
                </a:solidFill>
              </a:rPr>
              <a:t>Handbol</a:t>
            </a:r>
            <a:r>
              <a:rPr lang="es-PY" sz="8000" b="1" dirty="0">
                <a:solidFill>
                  <a:schemeClr val="tx1"/>
                </a:solidFill>
              </a:rPr>
              <a:t>, Voleibol, Basquetbol y </a:t>
            </a:r>
            <a:r>
              <a:rPr lang="es-PY" sz="8000" b="1" dirty="0" smtClean="0">
                <a:solidFill>
                  <a:schemeClr val="tx1"/>
                </a:solidFill>
              </a:rPr>
              <a:t>atletismo.</a:t>
            </a:r>
            <a:endParaRPr lang="es-PY" sz="8000" b="1" dirty="0">
              <a:solidFill>
                <a:schemeClr val="tx1"/>
              </a:solidFill>
            </a:endParaRPr>
          </a:p>
          <a:p>
            <a:endParaRPr lang="es-PY" sz="4800" b="1" dirty="0"/>
          </a:p>
          <a:p>
            <a:pPr marL="1143000" indent="-1143000"/>
            <a:r>
              <a:rPr lang="es-PY" sz="7200" dirty="0" smtClean="0">
                <a:solidFill>
                  <a:schemeClr val="tx1"/>
                </a:solidFill>
              </a:rPr>
              <a:t>a) Juegos </a:t>
            </a:r>
            <a:r>
              <a:rPr lang="es-PY" sz="7200" dirty="0">
                <a:solidFill>
                  <a:schemeClr val="tx1"/>
                </a:solidFill>
              </a:rPr>
              <a:t>Escolares Nacionales  (Competencias de Niños en </a:t>
            </a:r>
            <a:r>
              <a:rPr lang="es-PY" sz="7200" dirty="0" smtClean="0">
                <a:solidFill>
                  <a:schemeClr val="tx1"/>
                </a:solidFill>
              </a:rPr>
              <a:t>edad escolar</a:t>
            </a:r>
          </a:p>
          <a:p>
            <a:pPr marL="1143000" indent="-1143000"/>
            <a:r>
              <a:rPr lang="es-PY" sz="7200" dirty="0" smtClean="0">
                <a:solidFill>
                  <a:schemeClr val="tx1"/>
                </a:solidFill>
              </a:rPr>
              <a:t>     hasta 14 años)</a:t>
            </a:r>
            <a:endParaRPr lang="es-PY" sz="72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PY" sz="7200" dirty="0" smtClean="0">
                <a:solidFill>
                  <a:schemeClr val="tx1"/>
                </a:solidFill>
              </a:rPr>
              <a:t>b) </a:t>
            </a:r>
            <a:r>
              <a:rPr lang="es-PY" sz="7200" dirty="0">
                <a:solidFill>
                  <a:schemeClr val="tx1"/>
                </a:solidFill>
              </a:rPr>
              <a:t>Juegos Estudiantiles Nacionales (Competencias </a:t>
            </a:r>
            <a:r>
              <a:rPr lang="es-PY" sz="7200" dirty="0" smtClean="0">
                <a:solidFill>
                  <a:schemeClr val="tx1"/>
                </a:solidFill>
              </a:rPr>
              <a:t>de Jóvenes en edad </a:t>
            </a:r>
          </a:p>
          <a:p>
            <a:pPr>
              <a:buNone/>
            </a:pPr>
            <a:r>
              <a:rPr lang="es-PY" sz="7200" dirty="0" smtClean="0">
                <a:solidFill>
                  <a:schemeClr val="tx1"/>
                </a:solidFill>
              </a:rPr>
              <a:t>     estudiantil de 15 a 18 años)</a:t>
            </a:r>
            <a:endParaRPr lang="es-PY" sz="72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PY" sz="7200" dirty="0" smtClean="0">
                <a:solidFill>
                  <a:schemeClr val="tx1"/>
                </a:solidFill>
              </a:rPr>
              <a:t>c) Juegos </a:t>
            </a:r>
            <a:r>
              <a:rPr lang="es-PY" sz="7200" dirty="0">
                <a:solidFill>
                  <a:schemeClr val="tx1"/>
                </a:solidFill>
              </a:rPr>
              <a:t>Universitarios</a:t>
            </a:r>
          </a:p>
          <a:p>
            <a:pPr>
              <a:buNone/>
            </a:pPr>
            <a:r>
              <a:rPr lang="es-PY" sz="7200" dirty="0" smtClean="0">
                <a:solidFill>
                  <a:schemeClr val="tx1"/>
                </a:solidFill>
              </a:rPr>
              <a:t>d) Juegos </a:t>
            </a:r>
            <a:r>
              <a:rPr lang="es-PY" sz="7200" dirty="0">
                <a:solidFill>
                  <a:schemeClr val="tx1"/>
                </a:solidFill>
              </a:rPr>
              <a:t>Escolares Sudamericanos (Clasificados en los juegos </a:t>
            </a:r>
            <a:r>
              <a:rPr lang="es-PY" sz="7200" dirty="0" smtClean="0">
                <a:solidFill>
                  <a:schemeClr val="tx1"/>
                </a:solidFill>
              </a:rPr>
              <a:t>escolares </a:t>
            </a:r>
          </a:p>
          <a:p>
            <a:pPr>
              <a:buNone/>
            </a:pPr>
            <a:r>
              <a:rPr lang="es-PY" sz="7200" dirty="0" smtClean="0">
                <a:solidFill>
                  <a:schemeClr val="tx1"/>
                </a:solidFill>
              </a:rPr>
              <a:t>     nacionales </a:t>
            </a:r>
            <a:r>
              <a:rPr lang="es-PY" sz="7200" dirty="0">
                <a:solidFill>
                  <a:schemeClr val="tx1"/>
                </a:solidFill>
              </a:rPr>
              <a:t>para representar al Paraguay, en la Edición </a:t>
            </a:r>
            <a:r>
              <a:rPr lang="es-PY" sz="7200" dirty="0" smtClean="0">
                <a:solidFill>
                  <a:schemeClr val="tx1"/>
                </a:solidFill>
              </a:rPr>
              <a:t>2017)</a:t>
            </a:r>
            <a:endParaRPr lang="es-PY" sz="72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PY" sz="7200" dirty="0">
                <a:solidFill>
                  <a:schemeClr val="tx1"/>
                </a:solidFill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111812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001384" y="757647"/>
            <a:ext cx="8915401" cy="716961"/>
          </a:xfrm>
        </p:spPr>
        <p:txBody>
          <a:bodyPr>
            <a:noAutofit/>
          </a:bodyPr>
          <a:lstStyle/>
          <a:p>
            <a:r>
              <a:rPr lang="es-PY" sz="2000" b="1" dirty="0" smtClean="0"/>
              <a:t>PRESUPUESTO </a:t>
            </a:r>
            <a:r>
              <a:rPr lang="es-PY" sz="2000" b="1" dirty="0"/>
              <a:t>DEPORTE EDUCACIONAL</a:t>
            </a:r>
            <a:r>
              <a:rPr lang="es-PY" sz="2000" b="1" dirty="0" smtClean="0"/>
              <a:t>:		Gs</a:t>
            </a:r>
            <a:r>
              <a:rPr lang="es-PY" sz="2000" b="1" dirty="0"/>
              <a:t>.    </a:t>
            </a:r>
            <a:r>
              <a:rPr lang="es-PY" sz="2000" b="1" dirty="0" smtClean="0"/>
              <a:t>4.369.281.460</a:t>
            </a:r>
            <a:r>
              <a:rPr lang="es-PY" sz="2000" b="1" dirty="0"/>
              <a:t>.-</a:t>
            </a:r>
            <a:r>
              <a:rPr lang="es-PY" sz="2000" b="1" u="sng" dirty="0"/>
              <a:t/>
            </a:r>
            <a:br>
              <a:rPr lang="es-PY" sz="2000" b="1" u="sng" dirty="0"/>
            </a:br>
            <a:endParaRPr lang="es-PY" sz="2000" b="1" u="sng" dirty="0"/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1852550" y="891842"/>
            <a:ext cx="8977745" cy="5544586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dirty="0"/>
              <a:t> 220 – Transporte					                </a:t>
            </a:r>
            <a:r>
              <a:rPr lang="es-PY" dirty="0" smtClean="0"/>
              <a:t>		   </a:t>
            </a:r>
            <a:r>
              <a:rPr lang="es-PY" dirty="0" smtClean="0"/>
              <a:t>	</a:t>
            </a:r>
            <a:r>
              <a:rPr lang="es-PY" dirty="0" smtClean="0"/>
              <a:t>		Gs</a:t>
            </a:r>
            <a:r>
              <a:rPr lang="es-PY" dirty="0"/>
              <a:t>.    827.240.000.-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230 – Pasajes y </a:t>
            </a:r>
            <a:r>
              <a:rPr lang="es-PY" dirty="0" smtClean="0"/>
              <a:t>Viáticos Interior y Exterior         		 </a:t>
            </a:r>
            <a:r>
              <a:rPr lang="es-PY" dirty="0" smtClean="0"/>
              <a:t>	Gs</a:t>
            </a:r>
            <a:r>
              <a:rPr lang="es-PY" dirty="0"/>
              <a:t>.      87.611.460.-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260 – Servicios Técnicos y Profesionales	 </a:t>
            </a:r>
            <a:r>
              <a:rPr lang="es-PY" dirty="0" smtClean="0"/>
              <a:t>	</a:t>
            </a:r>
            <a:r>
              <a:rPr lang="es-PY" dirty="0" smtClean="0"/>
              <a:t>			Gs</a:t>
            </a:r>
            <a:r>
              <a:rPr lang="es-PY" dirty="0"/>
              <a:t>. 1.171.030.000.-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	- </a:t>
            </a:r>
            <a:r>
              <a:rPr lang="es-PY" sz="1400" dirty="0"/>
              <a:t>Servicio de Arbitraje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/>
              <a:t>			- Seguro Escolares Sudamericanos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/>
              <a:t>			- Publicidad de los JEEN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280 – Gastos de Eventos	</a:t>
            </a:r>
            <a:r>
              <a:rPr lang="es-PY" dirty="0" smtClean="0"/>
              <a:t>						</a:t>
            </a:r>
            <a:r>
              <a:rPr lang="es-PY" dirty="0" smtClean="0"/>
              <a:t>			Gs</a:t>
            </a:r>
            <a:r>
              <a:rPr lang="es-PY" dirty="0"/>
              <a:t>.    589.400.000</a:t>
            </a:r>
            <a:r>
              <a:rPr lang="es-PY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 smtClean="0"/>
              <a:t>			</a:t>
            </a:r>
            <a:r>
              <a:rPr lang="es-PY" sz="1400" dirty="0" smtClean="0"/>
              <a:t>- Trofeos, Medallas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/>
              <a:t>			- Servicio de Alquileres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/>
              <a:t>			- Alimentación e Hidratación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320 – </a:t>
            </a:r>
            <a:r>
              <a:rPr lang="es-PY" dirty="0" smtClean="0"/>
              <a:t>Indumentarias e Implementos			</a:t>
            </a:r>
            <a:r>
              <a:rPr lang="es-PY" dirty="0" smtClean="0"/>
              <a:t>			Gs</a:t>
            </a:r>
            <a:r>
              <a:rPr lang="es-PY" dirty="0"/>
              <a:t>.    370.000.000.-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570 – Activos </a:t>
            </a:r>
            <a:r>
              <a:rPr lang="es-PY" dirty="0" smtClean="0"/>
              <a:t>Intangibles (Software)			</a:t>
            </a:r>
            <a:r>
              <a:rPr lang="es-PY" dirty="0" smtClean="0"/>
              <a:t>			Gs</a:t>
            </a:r>
            <a:r>
              <a:rPr lang="es-PY" dirty="0"/>
              <a:t>.    100.000.000.-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839 – Transferencias Corrientes	</a:t>
            </a:r>
            <a:r>
              <a:rPr lang="es-PY" dirty="0" smtClean="0"/>
              <a:t>				</a:t>
            </a:r>
            <a:r>
              <a:rPr lang="es-PY" dirty="0" smtClean="0"/>
              <a:t>			Gs</a:t>
            </a:r>
            <a:r>
              <a:rPr lang="es-PY" dirty="0"/>
              <a:t>. 1.224.000.000.- 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dirty="0"/>
              <a:t>			</a:t>
            </a:r>
            <a:r>
              <a:rPr lang="es-PY" sz="1400" dirty="0"/>
              <a:t>- </a:t>
            </a:r>
            <a:r>
              <a:rPr lang="es-PY" sz="1400" dirty="0" smtClean="0"/>
              <a:t>Viaje de 214 Atletas - Escolares </a:t>
            </a:r>
            <a:r>
              <a:rPr lang="es-PY" sz="1400" dirty="0"/>
              <a:t>Sudamericanos 		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189485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 txBox="1">
            <a:spLocks/>
          </p:cNvSpPr>
          <p:nvPr/>
        </p:nvSpPr>
        <p:spPr>
          <a:xfrm>
            <a:off x="2124894" y="1224510"/>
            <a:ext cx="8926284" cy="4836656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42900">
              <a:spcBef>
                <a:spcPts val="750"/>
              </a:spcBef>
              <a:buClr>
                <a:schemeClr val="accent1"/>
              </a:buClr>
              <a:defRPr/>
            </a:pPr>
            <a:endParaRPr lang="es-PY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e) Ciencias del Deporte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     Capacitación deportiva. Contribuye a la formación continua de profesionales y estudiantes en el área deportiva a través de cursos de actualización, con las siguientes actividades.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Capacitaciones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Congresos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Foros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Talleres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Seminarios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Registro de Profesionales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- Sistema de Voluntariado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endParaRPr lang="es-PY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endParaRPr lang="es-PY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79316" y="816428"/>
            <a:ext cx="8915401" cy="566738"/>
          </a:xfrm>
        </p:spPr>
        <p:txBody>
          <a:bodyPr>
            <a:normAutofit/>
          </a:bodyPr>
          <a:lstStyle/>
          <a:p>
            <a:r>
              <a:rPr lang="es-PY" sz="2000" dirty="0"/>
              <a:t> </a:t>
            </a:r>
            <a:r>
              <a:rPr lang="es-PY" b="1" dirty="0">
                <a:latin typeface="+mn-lt"/>
              </a:rPr>
              <a:t>A) DESARROLLO DEL </a:t>
            </a:r>
            <a:r>
              <a:rPr lang="es-PY" b="1" dirty="0" smtClean="0">
                <a:latin typeface="+mn-lt"/>
              </a:rPr>
              <a:t>DEPORTE</a:t>
            </a:r>
            <a:r>
              <a:rPr lang="es-PY" b="1" dirty="0">
                <a:latin typeface="+mn-lt"/>
              </a:rPr>
              <a:t> </a:t>
            </a:r>
            <a:r>
              <a:rPr lang="es-PY" b="1" dirty="0" smtClean="0">
                <a:latin typeface="+mn-lt"/>
              </a:rPr>
              <a:t>– PRIMER EJE (</a:t>
            </a:r>
            <a:r>
              <a:rPr lang="es-PY" b="1" dirty="0">
                <a:latin typeface="+mn-lt"/>
              </a:rPr>
              <a:t>continuación) 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21710532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319641" y="685801"/>
            <a:ext cx="9115108" cy="711926"/>
          </a:xfrm>
        </p:spPr>
        <p:txBody>
          <a:bodyPr>
            <a:normAutofit/>
          </a:bodyPr>
          <a:lstStyle/>
          <a:p>
            <a:r>
              <a:rPr lang="es-PY" sz="2000" b="1" dirty="0" smtClean="0"/>
              <a:t>PRESUPUESTO </a:t>
            </a:r>
            <a:r>
              <a:rPr lang="es-PY" sz="2000" b="1" dirty="0"/>
              <a:t>CIENCIAS DEL </a:t>
            </a:r>
            <a:r>
              <a:rPr lang="es-PY" sz="2000" b="1" dirty="0" smtClean="0"/>
              <a:t>DEPORTE:		Gs.  325.069.250.-</a:t>
            </a:r>
            <a:endParaRPr lang="es-PY" sz="2000" b="1" dirty="0"/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233750" y="1606966"/>
            <a:ext cx="8365758" cy="5031329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2000" dirty="0"/>
              <a:t>	230 – </a:t>
            </a:r>
            <a:r>
              <a:rPr lang="es-PY" sz="2000" dirty="0" smtClean="0"/>
              <a:t>Viáticos</a:t>
            </a:r>
            <a:r>
              <a:rPr lang="es-PY" sz="2000" dirty="0"/>
              <a:t>	</a:t>
            </a:r>
            <a:r>
              <a:rPr lang="es-PY" sz="2000" dirty="0" smtClean="0"/>
              <a:t>Interior del país</a:t>
            </a:r>
            <a:r>
              <a:rPr lang="es-PY" sz="2000" dirty="0"/>
              <a:t>			Gs.      41.041.250.-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280 – Gastos de Eventos					Gs.    246.400.000</a:t>
            </a:r>
            <a:r>
              <a:rPr lang="es-PY" sz="2000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		-</a:t>
            </a:r>
            <a:r>
              <a:rPr lang="es-PY" sz="1400" dirty="0" smtClean="0"/>
              <a:t> Servicio de Alquiler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/>
              <a:t>			- Servicio de Alimentación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/>
              <a:t>			-  Pago a disertantes </a:t>
            </a:r>
            <a:endParaRPr lang="es-PY" sz="1400" dirty="0"/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290 – Capacitación						Gs.      14.000.000.-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</a:pPr>
            <a:r>
              <a:rPr lang="es-PY" sz="2000" dirty="0"/>
              <a:t>		320 – Textiles y Vestuarios				</a:t>
            </a:r>
            <a:r>
              <a:rPr lang="es-PY" sz="2000" dirty="0" smtClean="0"/>
              <a:t>	Gs</a:t>
            </a:r>
            <a:r>
              <a:rPr lang="es-PY" sz="2000" dirty="0"/>
              <a:t>.      10.778.000.-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390 – Implementos Deportivos			Gs.        2.200.000.-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530 – Retroproyectores 					Gs.        4.200.000.-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540 – Equipos de Computación		</a:t>
            </a:r>
            <a:r>
              <a:rPr lang="es-PY" sz="2000" dirty="0" smtClean="0"/>
              <a:t>Gs</a:t>
            </a:r>
            <a:r>
              <a:rPr lang="es-PY" sz="2000" dirty="0"/>
              <a:t>.        6.450.000.-</a:t>
            </a: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</a:t>
            </a:r>
          </a:p>
          <a:p>
            <a:pPr marL="257175" indent="-257175" defTabSz="342900">
              <a:lnSpc>
                <a:spcPct val="150000"/>
              </a:lnSpc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189485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2013" y="489857"/>
            <a:ext cx="8915401" cy="566738"/>
          </a:xfrm>
        </p:spPr>
        <p:txBody>
          <a:bodyPr>
            <a:normAutofit/>
          </a:bodyPr>
          <a:lstStyle/>
          <a:p>
            <a:r>
              <a:rPr lang="es-PY" b="1" dirty="0">
                <a:latin typeface="+mn-lt"/>
              </a:rPr>
              <a:t>DESARROLLO DEL </a:t>
            </a:r>
            <a:r>
              <a:rPr lang="es-PY" b="1" dirty="0" smtClean="0">
                <a:latin typeface="+mn-lt"/>
              </a:rPr>
              <a:t>DEPORTE – SEGUNDO EJE</a:t>
            </a:r>
            <a:endParaRPr lang="es-PY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2390503" y="834526"/>
            <a:ext cx="9640388" cy="602347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PY" sz="1800" dirty="0">
              <a:solidFill>
                <a:schemeClr val="tx1"/>
              </a:solidFill>
            </a:endParaRPr>
          </a:p>
          <a:p>
            <a:r>
              <a:rPr lang="es-PY" sz="1800" b="1" dirty="0">
                <a:solidFill>
                  <a:schemeClr val="tx1"/>
                </a:solidFill>
              </a:rPr>
              <a:t>2.- DEPORTE DE PARTICIPACION</a:t>
            </a:r>
          </a:p>
          <a:p>
            <a:pPr>
              <a:buNone/>
            </a:pPr>
            <a:r>
              <a:rPr lang="es-PY" sz="1800" b="1" dirty="0">
                <a:solidFill>
                  <a:schemeClr val="tx1"/>
                </a:solidFill>
              </a:rPr>
              <a:t>	</a:t>
            </a:r>
            <a:r>
              <a:rPr lang="es-PY" sz="1800" dirty="0">
                <a:solidFill>
                  <a:schemeClr val="tx1"/>
                </a:solidFill>
              </a:rPr>
              <a:t>Actividad físico deportiva que abarca distintas manifestaciones: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Actividades de distracción, de entretenimiento, </a:t>
            </a:r>
            <a:r>
              <a:rPr lang="es-PY" sz="1800" dirty="0" smtClean="0">
                <a:solidFill>
                  <a:schemeClr val="tx1"/>
                </a:solidFill>
              </a:rPr>
              <a:t>educación competitiva</a:t>
            </a:r>
            <a:r>
              <a:rPr lang="es-PY" sz="1800" dirty="0">
                <a:solidFill>
                  <a:schemeClr val="tx1"/>
                </a:solidFill>
              </a:rPr>
              <a:t>, </a:t>
            </a:r>
            <a:endParaRPr lang="es-PY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PY" sz="1800" dirty="0" smtClean="0">
                <a:solidFill>
                  <a:schemeClr val="tx1"/>
                </a:solidFill>
              </a:rPr>
              <a:t>	recreativa</a:t>
            </a:r>
            <a:r>
              <a:rPr lang="es-PY" sz="1800" dirty="0">
                <a:solidFill>
                  <a:schemeClr val="tx1"/>
                </a:solidFill>
              </a:rPr>
              <a:t>, y de compensación</a:t>
            </a:r>
            <a:r>
              <a:rPr lang="es-PY" sz="1800" dirty="0" smtClean="0">
                <a:solidFill>
                  <a:schemeClr val="tx1"/>
                </a:solidFill>
              </a:rPr>
              <a:t>. </a:t>
            </a:r>
            <a:r>
              <a:rPr lang="es-PY" sz="1800" b="1" dirty="0">
                <a:solidFill>
                  <a:schemeClr val="tx1"/>
                </a:solidFill>
              </a:rPr>
              <a:t>	</a:t>
            </a:r>
            <a:r>
              <a:rPr lang="es-PY" sz="1800" dirty="0">
                <a:solidFill>
                  <a:schemeClr val="tx1"/>
                </a:solidFill>
              </a:rPr>
              <a:t>En este caso la SND, ofrece programas </a:t>
            </a:r>
            <a:r>
              <a:rPr lang="es-PY" sz="1800" dirty="0" smtClean="0">
                <a:solidFill>
                  <a:schemeClr val="tx1"/>
                </a:solidFill>
              </a:rPr>
              <a:t>para</a:t>
            </a:r>
            <a:r>
              <a:rPr lang="es-PY" sz="1800" dirty="0">
                <a:solidFill>
                  <a:schemeClr val="tx1"/>
                </a:solidFill>
              </a:rPr>
              <a:t>:</a:t>
            </a:r>
            <a:r>
              <a:rPr lang="es-PY" sz="1800" b="1" dirty="0">
                <a:solidFill>
                  <a:schemeClr val="tx1"/>
                </a:solidFill>
              </a:rPr>
              <a:t>	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Adultos </a:t>
            </a:r>
            <a:r>
              <a:rPr lang="es-PY" sz="1800" dirty="0">
                <a:solidFill>
                  <a:schemeClr val="tx1"/>
                </a:solidFill>
              </a:rPr>
              <a:t>Mayores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Rehabilitación </a:t>
            </a:r>
            <a:r>
              <a:rPr lang="es-PY" sz="1800" dirty="0">
                <a:solidFill>
                  <a:schemeClr val="tx1"/>
                </a:solidFill>
              </a:rPr>
              <a:t>Social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Reinserción </a:t>
            </a:r>
            <a:r>
              <a:rPr lang="es-PY" sz="1800" dirty="0">
                <a:solidFill>
                  <a:schemeClr val="tx1"/>
                </a:solidFill>
              </a:rPr>
              <a:t>Social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Escuelas </a:t>
            </a:r>
            <a:r>
              <a:rPr lang="es-PY" sz="1800" dirty="0">
                <a:solidFill>
                  <a:schemeClr val="tx1"/>
                </a:solidFill>
              </a:rPr>
              <a:t>Deportivas Adaptadas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Escuelas </a:t>
            </a:r>
            <a:r>
              <a:rPr lang="es-PY" sz="1800" dirty="0">
                <a:solidFill>
                  <a:schemeClr val="tx1"/>
                </a:solidFill>
              </a:rPr>
              <a:t>Deportivas Nacionales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Escuelas </a:t>
            </a:r>
            <a:r>
              <a:rPr lang="es-PY" sz="1800" dirty="0">
                <a:solidFill>
                  <a:schemeClr val="tx1"/>
                </a:solidFill>
              </a:rPr>
              <a:t>Deportivas Integrales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Pequeños </a:t>
            </a:r>
            <a:r>
              <a:rPr lang="es-PY" sz="1800" dirty="0">
                <a:solidFill>
                  <a:schemeClr val="tx1"/>
                </a:solidFill>
              </a:rPr>
              <a:t>Campeones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Deporte </a:t>
            </a:r>
            <a:r>
              <a:rPr lang="es-PY" sz="1800" dirty="0">
                <a:solidFill>
                  <a:schemeClr val="tx1"/>
                </a:solidFill>
              </a:rPr>
              <a:t>Indígena </a:t>
            </a:r>
          </a:p>
          <a:p>
            <a:pPr>
              <a:buNone/>
            </a:pPr>
            <a:r>
              <a:rPr lang="es-PY" sz="1800" dirty="0">
                <a:solidFill>
                  <a:schemeClr val="tx1"/>
                </a:solidFill>
              </a:rPr>
              <a:t>			</a:t>
            </a:r>
            <a:r>
              <a:rPr lang="es-PY" sz="1800" dirty="0" smtClean="0">
                <a:solidFill>
                  <a:schemeClr val="tx1"/>
                </a:solidFill>
              </a:rPr>
              <a:t>- Defensa </a:t>
            </a:r>
            <a:r>
              <a:rPr lang="es-PY" sz="1800" dirty="0">
                <a:solidFill>
                  <a:schemeClr val="tx1"/>
                </a:solidFill>
              </a:rPr>
              <a:t>Personal</a:t>
            </a:r>
          </a:p>
          <a:p>
            <a:pPr>
              <a:buNone/>
            </a:pPr>
            <a:endParaRPr lang="es-PY" sz="1800" dirty="0">
              <a:solidFill>
                <a:schemeClr val="tx1"/>
              </a:solidFill>
            </a:endParaRPr>
          </a:p>
          <a:p>
            <a:pPr>
              <a:buNone/>
            </a:pPr>
            <a:endParaRPr lang="es-PY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94375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384941" y="704797"/>
            <a:ext cx="8915401" cy="566738"/>
          </a:xfrm>
        </p:spPr>
        <p:txBody>
          <a:bodyPr>
            <a:noAutofit/>
          </a:bodyPr>
          <a:lstStyle/>
          <a:p>
            <a:r>
              <a:rPr lang="es-PY" sz="2400" dirty="0"/>
              <a:t>                  </a:t>
            </a:r>
            <a:r>
              <a:rPr lang="es-PY" sz="2400" dirty="0" smtClean="0"/>
              <a:t>        </a:t>
            </a:r>
            <a:r>
              <a:rPr lang="es-PY" sz="2400" b="1" dirty="0"/>
              <a:t>PRESUPUESTO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358031" y="2714690"/>
            <a:ext cx="8686021" cy="37573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/>
              <a:t>		</a:t>
            </a:r>
            <a:r>
              <a:rPr lang="es-PY" sz="2000" dirty="0"/>
              <a:t>141 – Personal </a:t>
            </a:r>
            <a:r>
              <a:rPr lang="es-PY" sz="2000" dirty="0" smtClean="0"/>
              <a:t>Técnico (Profesores)</a:t>
            </a:r>
            <a:r>
              <a:rPr lang="es-PY" sz="2000" dirty="0"/>
              <a:t>		     </a:t>
            </a:r>
            <a:r>
              <a:rPr lang="es-PY" sz="2000" dirty="0" smtClean="0"/>
              <a:t>Gs</a:t>
            </a:r>
            <a:r>
              <a:rPr lang="es-PY" sz="2000" dirty="0"/>
              <a:t>.      54.000.000.-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230 – Viáticos								</a:t>
            </a:r>
            <a:r>
              <a:rPr lang="es-PY" sz="2000" dirty="0" smtClean="0"/>
              <a:t>			Gs</a:t>
            </a:r>
            <a:r>
              <a:rPr lang="es-PY" sz="2000" dirty="0"/>
              <a:t>.        3.157.020.-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280 – Gastos de Eventos					</a:t>
            </a:r>
            <a:r>
              <a:rPr lang="es-PY" sz="2000" dirty="0" smtClean="0"/>
              <a:t>		Gs</a:t>
            </a:r>
            <a:r>
              <a:rPr lang="es-PY" sz="2000" dirty="0"/>
              <a:t>.      50.250.000</a:t>
            </a:r>
            <a:r>
              <a:rPr lang="es-PY" sz="2000" dirty="0" smtClean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 smtClean="0"/>
              <a:t>			</a:t>
            </a:r>
            <a:r>
              <a:rPr lang="es-PY" sz="1400" dirty="0" smtClean="0"/>
              <a:t>- Servicio de Alquiler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dirty="0" smtClean="0"/>
              <a:t>			- Medallas</a:t>
            </a:r>
            <a:endParaRPr lang="es-PY" sz="1400" dirty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290 – Capacitaciones						</a:t>
            </a:r>
            <a:r>
              <a:rPr lang="es-PY" sz="2000" dirty="0" smtClean="0"/>
              <a:t>		Gs</a:t>
            </a:r>
            <a:r>
              <a:rPr lang="es-PY" sz="2000" dirty="0"/>
              <a:t>.        7.600.000.-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320 – </a:t>
            </a:r>
            <a:r>
              <a:rPr lang="es-PY" sz="2000" dirty="0" smtClean="0"/>
              <a:t>Indumentarias e Implementos</a:t>
            </a:r>
            <a:r>
              <a:rPr lang="es-PY" sz="2000" dirty="0"/>
              <a:t>	</a:t>
            </a:r>
            <a:r>
              <a:rPr lang="es-PY" sz="2000" dirty="0" smtClean="0"/>
              <a:t>		Gs.      </a:t>
            </a:r>
            <a:r>
              <a:rPr lang="es-PY" sz="2000" dirty="0"/>
              <a:t>84.930.000.-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390 </a:t>
            </a:r>
            <a:r>
              <a:rPr lang="es-PY" sz="2000" dirty="0" smtClean="0"/>
              <a:t>– Implementos </a:t>
            </a:r>
            <a:r>
              <a:rPr lang="es-PY" sz="2000" dirty="0"/>
              <a:t>Deportivos				</a:t>
            </a:r>
            <a:r>
              <a:rPr lang="es-PY" sz="2000" dirty="0" smtClean="0"/>
              <a:t>	Gs</a:t>
            </a:r>
            <a:r>
              <a:rPr lang="es-PY" sz="2000" dirty="0"/>
              <a:t>.      21.462.000.-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530 – Equipos de Audio					</a:t>
            </a:r>
            <a:r>
              <a:rPr lang="es-PY" sz="2000" dirty="0" smtClean="0"/>
              <a:t>     	Gs</a:t>
            </a:r>
            <a:r>
              <a:rPr lang="es-PY" sz="2000" dirty="0"/>
              <a:t>. 	   </a:t>
            </a:r>
            <a:r>
              <a:rPr lang="es-PY" sz="2000" dirty="0" smtClean="0"/>
              <a:t>1.800.000</a:t>
            </a:r>
            <a:r>
              <a:rPr lang="es-PY" sz="2000" dirty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429012" y="1472852"/>
            <a:ext cx="81400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es-PY" sz="2000" b="1" dirty="0" smtClean="0">
                <a:latin typeface="+mj-lt"/>
              </a:rPr>
              <a:t>a) Adultos Mayores 				Gs. 223.199.020</a:t>
            </a:r>
            <a:r>
              <a:rPr lang="es-PY" sz="2000" b="1" dirty="0">
                <a:latin typeface="+mj-lt"/>
              </a:rPr>
              <a:t>.-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503315" y="1992675"/>
            <a:ext cx="76573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1400" b="1" dirty="0"/>
              <a:t>(con sus programas de Adultos Mayores en </a:t>
            </a:r>
            <a:r>
              <a:rPr lang="es-PY" sz="1400" b="1" dirty="0" smtClean="0"/>
              <a:t>Acción; Encuentro Nacional de </a:t>
            </a:r>
            <a:r>
              <a:rPr lang="es-PY" sz="1400" b="1" dirty="0"/>
              <a:t>actividad física y </a:t>
            </a:r>
            <a:r>
              <a:rPr lang="es-PY" sz="1400" b="1" dirty="0" smtClean="0"/>
              <a:t>recreativa; Vida </a:t>
            </a:r>
            <a:r>
              <a:rPr lang="es-PY" sz="1400" b="1" dirty="0"/>
              <a:t>saludable y feliz)</a:t>
            </a:r>
            <a:endParaRPr lang="es-PY" sz="1400" dirty="0"/>
          </a:p>
        </p:txBody>
      </p:sp>
    </p:spTree>
    <p:extLst>
      <p:ext uri="{BB962C8B-B14F-4D97-AF65-F5344CB8AC3E}">
        <p14:creationId xmlns="" xmlns:p14="http://schemas.microsoft.com/office/powerpoint/2010/main" val="1988738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110346" y="561109"/>
            <a:ext cx="8915401" cy="566738"/>
          </a:xfrm>
        </p:spPr>
        <p:txBody>
          <a:bodyPr>
            <a:normAutofit/>
          </a:bodyPr>
          <a:lstStyle/>
          <a:p>
            <a:r>
              <a:rPr lang="es-PY" sz="2400" dirty="0"/>
              <a:t>                  </a:t>
            </a:r>
            <a:r>
              <a:rPr lang="es-PY" sz="2400" b="1" dirty="0"/>
              <a:t>PRESUPUESTOS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2363191" y="4782546"/>
            <a:ext cx="8573984" cy="1748878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     </a:t>
            </a:r>
            <a:r>
              <a:rPr lang="es-PY" sz="2000" dirty="0" smtClean="0"/>
              <a:t>141 </a:t>
            </a:r>
            <a:r>
              <a:rPr lang="es-PY" sz="2000" dirty="0"/>
              <a:t>– Personal </a:t>
            </a:r>
            <a:r>
              <a:rPr lang="es-PY" sz="2000" dirty="0" smtClean="0"/>
              <a:t>Técnico (profesores)</a:t>
            </a:r>
            <a:r>
              <a:rPr lang="es-PY" sz="2000" dirty="0"/>
              <a:t>		</a:t>
            </a:r>
            <a:r>
              <a:rPr lang="es-PY" sz="2000" dirty="0" smtClean="0"/>
              <a:t>	Gs</a:t>
            </a:r>
            <a:r>
              <a:rPr lang="es-PY" sz="2000" dirty="0"/>
              <a:t>.    180.000.000.-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</a:t>
            </a:r>
            <a:r>
              <a:rPr lang="es-PY" sz="2000" dirty="0" smtClean="0"/>
              <a:t>290 </a:t>
            </a:r>
            <a:r>
              <a:rPr lang="es-PY" sz="2000" dirty="0"/>
              <a:t>– Capacitación						</a:t>
            </a:r>
            <a:r>
              <a:rPr lang="es-PY" sz="2000" dirty="0" smtClean="0"/>
              <a:t>		Gs</a:t>
            </a:r>
            <a:r>
              <a:rPr lang="es-PY" sz="2000" dirty="0"/>
              <a:t>.      </a:t>
            </a:r>
            <a:r>
              <a:rPr lang="es-PY" sz="2000" dirty="0" smtClean="0"/>
              <a:t>12.000.000</a:t>
            </a:r>
            <a:r>
              <a:rPr lang="es-PY" sz="2000" dirty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320 – </a:t>
            </a:r>
            <a:r>
              <a:rPr lang="es-PY" sz="2000" dirty="0" smtClean="0"/>
              <a:t>Indumentarias e Implementos</a:t>
            </a:r>
            <a:r>
              <a:rPr lang="es-PY" sz="2000" dirty="0"/>
              <a:t>	</a:t>
            </a:r>
            <a:r>
              <a:rPr lang="es-PY" sz="2000" dirty="0" smtClean="0"/>
              <a:t>		Gs</a:t>
            </a:r>
            <a:r>
              <a:rPr lang="es-PY" sz="2000" dirty="0"/>
              <a:t>.      75.375.000.-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390 – Implementos Deportivos			</a:t>
            </a:r>
            <a:r>
              <a:rPr lang="es-PY" sz="2000" dirty="0" smtClean="0"/>
              <a:t>		Gs</a:t>
            </a:r>
            <a:r>
              <a:rPr lang="es-PY" sz="2000" dirty="0"/>
              <a:t>.      31.273.500.-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125700" y="3963612"/>
            <a:ext cx="90133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/>
              <a:t>c</a:t>
            </a:r>
            <a:r>
              <a:rPr lang="es-PY" sz="2000" b="1" dirty="0" smtClean="0"/>
              <a:t>) </a:t>
            </a:r>
            <a:r>
              <a:rPr lang="es-PY" sz="2000" b="1" dirty="0"/>
              <a:t>Escuelas </a:t>
            </a:r>
            <a:r>
              <a:rPr lang="es-PY" sz="2000" b="1" dirty="0" smtClean="0"/>
              <a:t>Deportivas Adaptadas + </a:t>
            </a:r>
            <a:r>
              <a:rPr lang="es-PY" sz="2000" b="1" dirty="0" err="1" smtClean="0"/>
              <a:t>Maximus</a:t>
            </a:r>
            <a:r>
              <a:rPr lang="es-PY" sz="2000" b="1" dirty="0" smtClean="0"/>
              <a:t> </a:t>
            </a:r>
            <a:r>
              <a:rPr lang="es-PY" sz="2000" b="1" dirty="0"/>
              <a:t>Project  Gs. 298.648.500.-                </a:t>
            </a:r>
            <a:endParaRPr lang="es-PY" sz="2000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2391394" y="2234502"/>
            <a:ext cx="8254841" cy="17971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 smtClean="0"/>
              <a:t>		</a:t>
            </a:r>
            <a:r>
              <a:rPr lang="es-PY" sz="2000" dirty="0" smtClean="0"/>
              <a:t>141 – Personal Técnico (profesores)			Gs.    30.000.000.-</a:t>
            </a:r>
            <a:r>
              <a:rPr lang="es-PY" sz="2000" b="1" dirty="0"/>
              <a:t>	</a:t>
            </a:r>
            <a:endParaRPr lang="es-PY" sz="2000" b="1" dirty="0" smtClean="0"/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b="1" dirty="0" smtClean="0"/>
              <a:t>		</a:t>
            </a:r>
            <a:r>
              <a:rPr lang="es-PY" sz="2000" dirty="0" smtClean="0"/>
              <a:t>280 </a:t>
            </a:r>
            <a:r>
              <a:rPr lang="es-PY" sz="2000" dirty="0"/>
              <a:t>– Gastos de </a:t>
            </a:r>
            <a:r>
              <a:rPr lang="es-PY" sz="2000" dirty="0" smtClean="0"/>
              <a:t>Eventos (medallas)</a:t>
            </a:r>
            <a:r>
              <a:rPr lang="es-PY" sz="2000" dirty="0"/>
              <a:t>			Gs.    </a:t>
            </a:r>
            <a:r>
              <a:rPr lang="es-PY" sz="2000" dirty="0" smtClean="0"/>
              <a:t>     </a:t>
            </a:r>
            <a:r>
              <a:rPr lang="es-PY" sz="2000" dirty="0"/>
              <a:t>700.000.-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320 – </a:t>
            </a:r>
            <a:r>
              <a:rPr lang="es-PY" sz="2000" dirty="0" smtClean="0"/>
              <a:t>Indumentarias e Implementos</a:t>
            </a:r>
            <a:r>
              <a:rPr lang="es-PY" sz="2000" dirty="0"/>
              <a:t>	</a:t>
            </a:r>
            <a:r>
              <a:rPr lang="es-PY" sz="2000" dirty="0" smtClean="0"/>
              <a:t>		Gs</a:t>
            </a:r>
            <a:r>
              <a:rPr lang="es-PY" sz="2000" dirty="0"/>
              <a:t>.  </a:t>
            </a:r>
            <a:r>
              <a:rPr lang="es-PY" sz="2000" dirty="0" smtClean="0"/>
              <a:t>  22.149.000</a:t>
            </a:r>
            <a:r>
              <a:rPr lang="es-PY" sz="2000" dirty="0"/>
              <a:t>.-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2000" dirty="0"/>
              <a:t>		390 – Implementos Deportivos			</a:t>
            </a:r>
            <a:r>
              <a:rPr lang="es-PY" sz="2000" dirty="0" smtClean="0"/>
              <a:t>		Gs</a:t>
            </a:r>
            <a:r>
              <a:rPr lang="es-PY" sz="2000" dirty="0"/>
              <a:t>. 	    561.000.-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148661" y="1212520"/>
            <a:ext cx="78147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2000" b="1" dirty="0" smtClean="0"/>
              <a:t>b) Rehabilitación y Reinserción Social 	Gs. 53.410.000</a:t>
            </a:r>
            <a:r>
              <a:rPr lang="es-PY" sz="2000" b="1" dirty="0"/>
              <a:t>.-</a:t>
            </a:r>
            <a:endParaRPr lang="es-PY" sz="2000" dirty="0"/>
          </a:p>
        </p:txBody>
      </p:sp>
      <p:sp>
        <p:nvSpPr>
          <p:cNvPr id="5" name="Rectángulo 4"/>
          <p:cNvSpPr/>
          <p:nvPr/>
        </p:nvSpPr>
        <p:spPr>
          <a:xfrm>
            <a:off x="2462174" y="4378317"/>
            <a:ext cx="70856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sz="1400" b="1" dirty="0"/>
              <a:t>Desarrollo de Escuelas Deportivas adaptadas </a:t>
            </a:r>
            <a:r>
              <a:rPr lang="es-PY" sz="1400" b="1" dirty="0" smtClean="0"/>
              <a:t>para personas con discapacidad </a:t>
            </a:r>
            <a:r>
              <a:rPr lang="es-PY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es-PY" sz="1400" dirty="0"/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>
          <a:xfrm>
            <a:off x="2473474" y="1660835"/>
            <a:ext cx="8499335" cy="702359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b="1" dirty="0"/>
              <a:t>Realizar actividades deportivas y recreativas como  futbol, vóleibol, Rugby y Taekwondo a las personas privadas de su libertad de los centros penitenciarios de la capital y Dpto. Central.</a:t>
            </a:r>
          </a:p>
          <a:p>
            <a:pPr marL="257175" indent="-257175" defTabSz="342900">
              <a:spcBef>
                <a:spcPts val="750"/>
              </a:spcBef>
              <a:buClr>
                <a:schemeClr val="accent1"/>
              </a:buClr>
              <a:defRPr/>
            </a:pPr>
            <a:r>
              <a:rPr lang="es-PY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s-PY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</a:t>
            </a:r>
          </a:p>
        </p:txBody>
      </p:sp>
    </p:spTree>
    <p:extLst>
      <p:ext uri="{BB962C8B-B14F-4D97-AF65-F5344CB8AC3E}">
        <p14:creationId xmlns="" xmlns:p14="http://schemas.microsoft.com/office/powerpoint/2010/main" val="834437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</TotalTime>
  <Words>993</Words>
  <Application>Microsoft Office PowerPoint</Application>
  <PresentationFormat>Personalizado</PresentationFormat>
  <Paragraphs>251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Espiral</vt:lpstr>
      <vt:lpstr>Secretaría Nacional de Deportes</vt:lpstr>
      <vt:lpstr>DISTRIBUCION DEL PRESUPUESTO</vt:lpstr>
      <vt:lpstr> A) DESARROLLO DEL DEPORTE - PRIMER EJE                      </vt:lpstr>
      <vt:lpstr>PRESUPUESTO DEPORTE EDUCACIONAL:  Gs.    4.369.281.460.- </vt:lpstr>
      <vt:lpstr> A) DESARROLLO DEL DEPORTE – PRIMER EJE (continuación)                          </vt:lpstr>
      <vt:lpstr>PRESUPUESTO CIENCIAS DEL DEPORTE:  Gs.  325.069.250.-</vt:lpstr>
      <vt:lpstr>DESARROLLO DEL DEPORTE – SEGUNDO EJE</vt:lpstr>
      <vt:lpstr>                          PRESUPUESTO</vt:lpstr>
      <vt:lpstr>                  PRESUPUESTOS</vt:lpstr>
      <vt:lpstr>Escuelas Deportivas Nacionales y Escuelas Deportivas Integrales:</vt:lpstr>
      <vt:lpstr>                  PRESUPUESTOS</vt:lpstr>
      <vt:lpstr>                  PRESUPUESTOS</vt:lpstr>
      <vt:lpstr>                  PRESUPUESTOS</vt:lpstr>
      <vt:lpstr>                  PRESUPUESTOS</vt:lpstr>
      <vt:lpstr>  DESARROLLO DEL DEPORTE - TERCER EJE           </vt:lpstr>
      <vt:lpstr> </vt:lpstr>
      <vt:lpstr>  PRESUPUESTO DEP. DE RENDIMIENTO     Gs.19.481.110.000.-                                   </vt:lpstr>
      <vt:lpstr>141 – Personal Técnico (profesores, Salvavidas)                 Gs.   181.500.000.- 230 – Viáticos al Interior          Gs.      17.300.992.- 240 - Reparación y Mantenimiento         - Mantenimiento del agua       Gs.    500.000.000.-  - Limpieza Integral         Gs.    500.000.000.-  - Mantenimiento de Obras Civiles     Gs.    600.000.000.- 260 - Servicios Técnicos y Profesionales      Gs.    100.000.000.- 290 - Capacitación y Adiestramiento      Gs.        6.000.000.- 530 - Maquinarias y Equipos         Gs.        4.200.000.- 540 - Equipos de Oficina y Computación      Gs.      35.000.000.-</vt:lpstr>
      <vt:lpstr> B) INFRAESTRUCTURAS DEPORTIVAS</vt:lpstr>
      <vt:lpstr> B) INFRAESTRUCTURAS DEPORTIVAS</vt:lpstr>
      <vt:lpstr> C) COMISION ANTIDOPAJE</vt:lpstr>
      <vt:lpstr> C) COMISION ANTIDOPAJE     </vt:lpstr>
      <vt:lpstr>       PRESUPUESTO: Gs. 1.220.689.054.-</vt:lpstr>
      <vt:lpstr>   D) PROGRAMAS ADMINISTRATIVOS      </vt:lpstr>
      <vt:lpstr>                              PRESUPUESTO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Nacional de Deportes</dc:title>
  <dc:creator>snd03</dc:creator>
  <cp:lastModifiedBy>User</cp:lastModifiedBy>
  <cp:revision>258</cp:revision>
  <dcterms:created xsi:type="dcterms:W3CDTF">2016-09-09T18:39:32Z</dcterms:created>
  <dcterms:modified xsi:type="dcterms:W3CDTF">2016-09-13T19:54:25Z</dcterms:modified>
</cp:coreProperties>
</file>