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984" r:id="rId2"/>
  </p:sldMasterIdLst>
  <p:notesMasterIdLst>
    <p:notesMasterId r:id="rId48"/>
  </p:notesMasterIdLst>
  <p:sldIdLst>
    <p:sldId id="430" r:id="rId3"/>
    <p:sldId id="451" r:id="rId4"/>
    <p:sldId id="413" r:id="rId5"/>
    <p:sldId id="478" r:id="rId6"/>
    <p:sldId id="414" r:id="rId7"/>
    <p:sldId id="457" r:id="rId8"/>
    <p:sldId id="458" r:id="rId9"/>
    <p:sldId id="274" r:id="rId10"/>
    <p:sldId id="275" r:id="rId11"/>
    <p:sldId id="277" r:id="rId12"/>
    <p:sldId id="294" r:id="rId13"/>
    <p:sldId id="295" r:id="rId14"/>
    <p:sldId id="306" r:id="rId15"/>
    <p:sldId id="331" r:id="rId16"/>
    <p:sldId id="417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80" r:id="rId35"/>
    <p:sldId id="439" r:id="rId36"/>
    <p:sldId id="481" r:id="rId37"/>
    <p:sldId id="482" r:id="rId38"/>
    <p:sldId id="440" r:id="rId39"/>
    <p:sldId id="441" r:id="rId40"/>
    <p:sldId id="442" r:id="rId41"/>
    <p:sldId id="446" r:id="rId42"/>
    <p:sldId id="384" r:id="rId43"/>
    <p:sldId id="479" r:id="rId44"/>
    <p:sldId id="385" r:id="rId45"/>
    <p:sldId id="386" r:id="rId46"/>
    <p:sldId id="288" r:id="rId47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333333"/>
    <a:srgbClr val="008080"/>
    <a:srgbClr val="003366"/>
    <a:srgbClr val="006699"/>
    <a:srgbClr val="0099CC"/>
    <a:srgbClr val="482B20"/>
    <a:srgbClr val="1A2C1D"/>
    <a:srgbClr val="426E4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189" autoAdjust="0"/>
  </p:normalViewPr>
  <p:slideViewPr>
    <p:cSldViewPr>
      <p:cViewPr>
        <p:scale>
          <a:sx n="100" d="100"/>
          <a:sy n="100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442D7-97AA-4A86-B135-74FA7E40C75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83EC66A1-629A-40E7-AC1A-2FFA436EA3F1}">
      <dgm:prSet phldrT="[Texto]" custT="1"/>
      <dgm:spPr/>
      <dgm:t>
        <a:bodyPr/>
        <a:lstStyle/>
        <a:p>
          <a:r>
            <a:rPr lang="es-PY" sz="1500" dirty="0" smtClean="0">
              <a:latin typeface="Verdana" pitchFamily="34" charset="0"/>
              <a:cs typeface="Times New Roman" pitchFamily="18" charset="0"/>
            </a:rPr>
            <a:t>₲ 5.585.813 millones, equivalente a </a:t>
          </a:r>
          <a:r>
            <a:rPr lang="es-PY" sz="1500" b="1" dirty="0" smtClean="0">
              <a:latin typeface="Verdana" pitchFamily="34" charset="0"/>
              <a:cs typeface="Times New Roman" pitchFamily="18" charset="0"/>
            </a:rPr>
            <a:t>USD 931,0 millones</a:t>
          </a:r>
          <a:r>
            <a:rPr lang="es-PY" sz="1500" dirty="0" smtClean="0">
              <a:latin typeface="Verdana" pitchFamily="34" charset="0"/>
              <a:cs typeface="Times New Roman" pitchFamily="18" charset="0"/>
            </a:rPr>
            <a:t>. </a:t>
          </a:r>
          <a:endParaRPr lang="es-PY" sz="1500" dirty="0"/>
        </a:p>
      </dgm:t>
    </dgm:pt>
    <dgm:pt modelId="{B589FA78-3470-4D35-9FFF-87C3656F87F1}" type="parTrans" cxnId="{8B1A822F-9731-45F8-9A6B-F9B4AF949F56}">
      <dgm:prSet/>
      <dgm:spPr/>
      <dgm:t>
        <a:bodyPr/>
        <a:lstStyle/>
        <a:p>
          <a:endParaRPr lang="es-PY"/>
        </a:p>
      </dgm:t>
    </dgm:pt>
    <dgm:pt modelId="{D39BD089-6256-45C9-BEFB-AEEF0C147113}" type="sibTrans" cxnId="{8B1A822F-9731-45F8-9A6B-F9B4AF949F56}">
      <dgm:prSet/>
      <dgm:spPr/>
      <dgm:t>
        <a:bodyPr/>
        <a:lstStyle/>
        <a:p>
          <a:endParaRPr lang="es-PY"/>
        </a:p>
      </dgm:t>
    </dgm:pt>
    <dgm:pt modelId="{EF80C0CC-C7DA-4F1E-A75E-289A7A3C461C}">
      <dgm:prSet phldrT="[Texto]" custT="1"/>
      <dgm:spPr/>
      <dgm:t>
        <a:bodyPr/>
        <a:lstStyle/>
        <a:p>
          <a:r>
            <a:rPr lang="es-PY" sz="1500" dirty="0" smtClean="0">
              <a:latin typeface="Verdana" pitchFamily="34" charset="0"/>
              <a:cs typeface="Times New Roman" pitchFamily="18" charset="0"/>
            </a:rPr>
            <a:t>₲ 909.454 millones, equivalente a </a:t>
          </a:r>
          <a:r>
            <a:rPr lang="es-PY" sz="1500" b="1" dirty="0" smtClean="0">
              <a:latin typeface="Verdana" pitchFamily="34" charset="0"/>
              <a:cs typeface="Times New Roman" pitchFamily="18" charset="0"/>
            </a:rPr>
            <a:t>USD 151,6 millones</a:t>
          </a:r>
          <a:r>
            <a:rPr lang="es-PY" sz="1500" dirty="0" smtClean="0">
              <a:latin typeface="Verdana" pitchFamily="34" charset="0"/>
              <a:cs typeface="Times New Roman" pitchFamily="18" charset="0"/>
            </a:rPr>
            <a:t>. </a:t>
          </a:r>
          <a:endParaRPr lang="es-PY" sz="1500" dirty="0"/>
        </a:p>
      </dgm:t>
    </dgm:pt>
    <dgm:pt modelId="{BE5F100F-6BE7-410C-8217-F3C6C2660E2B}" type="parTrans" cxnId="{3C265E77-6D62-4A6A-8D16-245F012CD362}">
      <dgm:prSet/>
      <dgm:spPr/>
      <dgm:t>
        <a:bodyPr/>
        <a:lstStyle/>
        <a:p>
          <a:endParaRPr lang="es-PY"/>
        </a:p>
      </dgm:t>
    </dgm:pt>
    <dgm:pt modelId="{A3E8498D-DE66-4CD8-9E0C-C242916213FC}" type="sibTrans" cxnId="{3C265E77-6D62-4A6A-8D16-245F012CD362}">
      <dgm:prSet/>
      <dgm:spPr/>
      <dgm:t>
        <a:bodyPr/>
        <a:lstStyle/>
        <a:p>
          <a:endParaRPr lang="es-PY"/>
        </a:p>
      </dgm:t>
    </dgm:pt>
    <dgm:pt modelId="{A40FBCBC-D19C-407E-B39C-AA2FFD9A40FA}">
      <dgm:prSet phldrT="[Texto]" custT="1"/>
      <dgm:spPr/>
      <dgm:t>
        <a:bodyPr/>
        <a:lstStyle/>
        <a:p>
          <a:r>
            <a:rPr lang="es-PY" sz="1500" b="1" dirty="0" smtClean="0">
              <a:solidFill>
                <a:schemeClr val="tx1"/>
              </a:solidFill>
              <a:latin typeface="Verdana" pitchFamily="34" charset="0"/>
              <a:cs typeface="Times New Roman" pitchFamily="18" charset="0"/>
            </a:rPr>
            <a:t>Recursos Externos FF 20 </a:t>
          </a:r>
          <a:endParaRPr lang="es-PY" sz="1500" b="1" dirty="0">
            <a:solidFill>
              <a:schemeClr val="tx1"/>
            </a:solidFill>
          </a:endParaRPr>
        </a:p>
      </dgm:t>
    </dgm:pt>
    <dgm:pt modelId="{75791D75-55E7-4E40-9C34-01AD09B4E56D}" type="parTrans" cxnId="{39B15660-A193-4DBA-AE27-EFE854522E22}">
      <dgm:prSet/>
      <dgm:spPr/>
      <dgm:t>
        <a:bodyPr/>
        <a:lstStyle/>
        <a:p>
          <a:endParaRPr lang="es-PY"/>
        </a:p>
      </dgm:t>
    </dgm:pt>
    <dgm:pt modelId="{E3C4271E-F5DE-42B0-9AB6-961F1A0AE4A0}" type="sibTrans" cxnId="{39B15660-A193-4DBA-AE27-EFE854522E22}">
      <dgm:prSet/>
      <dgm:spPr/>
      <dgm:t>
        <a:bodyPr/>
        <a:lstStyle/>
        <a:p>
          <a:endParaRPr lang="es-PY"/>
        </a:p>
      </dgm:t>
    </dgm:pt>
    <dgm:pt modelId="{AF2058B4-71E1-474A-9DEC-FDB2F09A40B6}">
      <dgm:prSet phldrT="[Texto]" custT="1"/>
      <dgm:spPr/>
      <dgm:t>
        <a:bodyPr/>
        <a:lstStyle/>
        <a:p>
          <a:r>
            <a:rPr lang="es-PY" sz="1500" b="1" dirty="0" smtClean="0">
              <a:solidFill>
                <a:schemeClr val="tx1"/>
              </a:solidFill>
              <a:latin typeface="Verdana" pitchFamily="34" charset="0"/>
              <a:cs typeface="Times New Roman" pitchFamily="18" charset="0"/>
            </a:rPr>
            <a:t>Recursos Institucionales FF 30 </a:t>
          </a:r>
          <a:endParaRPr lang="es-PY" sz="1500" b="1" dirty="0">
            <a:solidFill>
              <a:schemeClr val="tx1"/>
            </a:solidFill>
          </a:endParaRPr>
        </a:p>
      </dgm:t>
    </dgm:pt>
    <dgm:pt modelId="{971144E6-F3FC-4E49-A91F-EBE47C0E85C9}" type="sibTrans" cxnId="{476FD407-E2FE-422B-81ED-B73CE014B40C}">
      <dgm:prSet/>
      <dgm:spPr/>
      <dgm:t>
        <a:bodyPr/>
        <a:lstStyle/>
        <a:p>
          <a:endParaRPr lang="es-PY"/>
        </a:p>
      </dgm:t>
    </dgm:pt>
    <dgm:pt modelId="{EC548119-234F-4661-8FA4-891FA450A16F}" type="parTrans" cxnId="{476FD407-E2FE-422B-81ED-B73CE014B40C}">
      <dgm:prSet/>
      <dgm:spPr/>
      <dgm:t>
        <a:bodyPr/>
        <a:lstStyle/>
        <a:p>
          <a:endParaRPr lang="es-PY"/>
        </a:p>
      </dgm:t>
    </dgm:pt>
    <dgm:pt modelId="{AFF59F7E-04B8-46B5-900C-E8B7B7BBA966}" type="pres">
      <dgm:prSet presAssocID="{16E442D7-97AA-4A86-B135-74FA7E40C7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34848EE6-2EE1-4341-A2DB-B3C6BA4580DE}" type="pres">
      <dgm:prSet presAssocID="{AF2058B4-71E1-474A-9DEC-FDB2F09A40B6}" presName="parentLin" presStyleCnt="0"/>
      <dgm:spPr/>
    </dgm:pt>
    <dgm:pt modelId="{9DF099C7-F1AF-4E6A-95EE-8C972C7D5FC6}" type="pres">
      <dgm:prSet presAssocID="{AF2058B4-71E1-474A-9DEC-FDB2F09A40B6}" presName="parentLeftMargin" presStyleLbl="node1" presStyleIdx="0" presStyleCnt="2"/>
      <dgm:spPr/>
      <dgm:t>
        <a:bodyPr/>
        <a:lstStyle/>
        <a:p>
          <a:endParaRPr lang="es-PY"/>
        </a:p>
      </dgm:t>
    </dgm:pt>
    <dgm:pt modelId="{DF955EA3-8484-4CA1-A608-E41A6A1E56D5}" type="pres">
      <dgm:prSet presAssocID="{AF2058B4-71E1-474A-9DEC-FDB2F09A40B6}" presName="parentText" presStyleLbl="node1" presStyleIdx="0" presStyleCnt="2" custScaleX="96609" custScaleY="67073" custLinFactY="-100000" custLinFactNeighborX="-3846" custLinFactNeighborY="-147073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8AE222A-55E2-4A98-86F2-74804CC1BF70}" type="pres">
      <dgm:prSet presAssocID="{AF2058B4-71E1-474A-9DEC-FDB2F09A40B6}" presName="negativeSpace" presStyleCnt="0"/>
      <dgm:spPr/>
    </dgm:pt>
    <dgm:pt modelId="{2651B348-171F-48CC-84C3-73CC7691A7A5}" type="pres">
      <dgm:prSet presAssocID="{AF2058B4-71E1-474A-9DEC-FDB2F09A40B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1A3D364-5634-452C-87CD-74441D64C832}" type="pres">
      <dgm:prSet presAssocID="{971144E6-F3FC-4E49-A91F-EBE47C0E85C9}" presName="spaceBetweenRectangles" presStyleCnt="0"/>
      <dgm:spPr/>
    </dgm:pt>
    <dgm:pt modelId="{6FC209C8-0335-4CBF-8300-B86BD0E8A137}" type="pres">
      <dgm:prSet presAssocID="{A40FBCBC-D19C-407E-B39C-AA2FFD9A40FA}" presName="parentLin" presStyleCnt="0"/>
      <dgm:spPr/>
    </dgm:pt>
    <dgm:pt modelId="{781DE5E7-4589-46DF-BF12-EBA9D67F377B}" type="pres">
      <dgm:prSet presAssocID="{A40FBCBC-D19C-407E-B39C-AA2FFD9A40FA}" presName="parentLeftMargin" presStyleLbl="node1" presStyleIdx="0" presStyleCnt="2"/>
      <dgm:spPr/>
      <dgm:t>
        <a:bodyPr/>
        <a:lstStyle/>
        <a:p>
          <a:endParaRPr lang="es-PY"/>
        </a:p>
      </dgm:t>
    </dgm:pt>
    <dgm:pt modelId="{0D2EDEDF-0328-4B2A-9D02-6CC929FFFBEC}" type="pres">
      <dgm:prSet presAssocID="{A40FBCBC-D19C-407E-B39C-AA2FFD9A40FA}" presName="parentText" presStyleLbl="node1" presStyleIdx="1" presStyleCnt="2" custScaleX="96643" custScaleY="60976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3466D3E-0D8D-4D6C-B331-F248D33519A1}" type="pres">
      <dgm:prSet presAssocID="{A40FBCBC-D19C-407E-B39C-AA2FFD9A40FA}" presName="negativeSpace" presStyleCnt="0"/>
      <dgm:spPr/>
    </dgm:pt>
    <dgm:pt modelId="{1436CDD0-8B3A-450C-A730-943E7E591BF7}" type="pres">
      <dgm:prSet presAssocID="{A40FBCBC-D19C-407E-B39C-AA2FFD9A40F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39B15660-A193-4DBA-AE27-EFE854522E22}" srcId="{16E442D7-97AA-4A86-B135-74FA7E40C75E}" destId="{A40FBCBC-D19C-407E-B39C-AA2FFD9A40FA}" srcOrd="1" destOrd="0" parTransId="{75791D75-55E7-4E40-9C34-01AD09B4E56D}" sibTransId="{E3C4271E-F5DE-42B0-9AB6-961F1A0AE4A0}"/>
    <dgm:cxn modelId="{476FD407-E2FE-422B-81ED-B73CE014B40C}" srcId="{16E442D7-97AA-4A86-B135-74FA7E40C75E}" destId="{AF2058B4-71E1-474A-9DEC-FDB2F09A40B6}" srcOrd="0" destOrd="0" parTransId="{EC548119-234F-4661-8FA4-891FA450A16F}" sibTransId="{971144E6-F3FC-4E49-A91F-EBE47C0E85C9}"/>
    <dgm:cxn modelId="{E53AAB46-C9C9-490C-9124-5AD4DAA58A32}" type="presOf" srcId="{16E442D7-97AA-4A86-B135-74FA7E40C75E}" destId="{AFF59F7E-04B8-46B5-900C-E8B7B7BBA966}" srcOrd="0" destOrd="0" presId="urn:microsoft.com/office/officeart/2005/8/layout/list1"/>
    <dgm:cxn modelId="{9647D54C-CDB9-4F91-B444-0484E6CC6DAE}" type="presOf" srcId="{A40FBCBC-D19C-407E-B39C-AA2FFD9A40FA}" destId="{0D2EDEDF-0328-4B2A-9D02-6CC929FFFBEC}" srcOrd="1" destOrd="0" presId="urn:microsoft.com/office/officeart/2005/8/layout/list1"/>
    <dgm:cxn modelId="{AB0B4442-1BE9-499E-ACDA-A49340994346}" type="presOf" srcId="{AF2058B4-71E1-474A-9DEC-FDB2F09A40B6}" destId="{9DF099C7-F1AF-4E6A-95EE-8C972C7D5FC6}" srcOrd="0" destOrd="0" presId="urn:microsoft.com/office/officeart/2005/8/layout/list1"/>
    <dgm:cxn modelId="{8B1A822F-9731-45F8-9A6B-F9B4AF949F56}" srcId="{AF2058B4-71E1-474A-9DEC-FDB2F09A40B6}" destId="{83EC66A1-629A-40E7-AC1A-2FFA436EA3F1}" srcOrd="0" destOrd="0" parTransId="{B589FA78-3470-4D35-9FFF-87C3656F87F1}" sibTransId="{D39BD089-6256-45C9-BEFB-AEEF0C147113}"/>
    <dgm:cxn modelId="{4BA65763-88B1-4D24-80D6-0085B8A7264E}" type="presOf" srcId="{AF2058B4-71E1-474A-9DEC-FDB2F09A40B6}" destId="{DF955EA3-8484-4CA1-A608-E41A6A1E56D5}" srcOrd="1" destOrd="0" presId="urn:microsoft.com/office/officeart/2005/8/layout/list1"/>
    <dgm:cxn modelId="{3C265E77-6D62-4A6A-8D16-245F012CD362}" srcId="{A40FBCBC-D19C-407E-B39C-AA2FFD9A40FA}" destId="{EF80C0CC-C7DA-4F1E-A75E-289A7A3C461C}" srcOrd="0" destOrd="0" parTransId="{BE5F100F-6BE7-410C-8217-F3C6C2660E2B}" sibTransId="{A3E8498D-DE66-4CD8-9E0C-C242916213FC}"/>
    <dgm:cxn modelId="{A84B5F15-696D-4C29-B59B-9F561D16A09A}" type="presOf" srcId="{A40FBCBC-D19C-407E-B39C-AA2FFD9A40FA}" destId="{781DE5E7-4589-46DF-BF12-EBA9D67F377B}" srcOrd="0" destOrd="0" presId="urn:microsoft.com/office/officeart/2005/8/layout/list1"/>
    <dgm:cxn modelId="{33D903BC-8889-4B1B-9990-FA8B6BC6C18E}" type="presOf" srcId="{EF80C0CC-C7DA-4F1E-A75E-289A7A3C461C}" destId="{1436CDD0-8B3A-450C-A730-943E7E591BF7}" srcOrd="0" destOrd="0" presId="urn:microsoft.com/office/officeart/2005/8/layout/list1"/>
    <dgm:cxn modelId="{0B9D45F2-F648-4BE6-AA24-E451086B50CE}" type="presOf" srcId="{83EC66A1-629A-40E7-AC1A-2FFA436EA3F1}" destId="{2651B348-171F-48CC-84C3-73CC7691A7A5}" srcOrd="0" destOrd="0" presId="urn:microsoft.com/office/officeart/2005/8/layout/list1"/>
    <dgm:cxn modelId="{E09C3F85-BF0C-4D18-961F-0F6F35D77538}" type="presParOf" srcId="{AFF59F7E-04B8-46B5-900C-E8B7B7BBA966}" destId="{34848EE6-2EE1-4341-A2DB-B3C6BA4580DE}" srcOrd="0" destOrd="0" presId="urn:microsoft.com/office/officeart/2005/8/layout/list1"/>
    <dgm:cxn modelId="{A2700760-A138-48C0-A36F-B1AD92758E6C}" type="presParOf" srcId="{34848EE6-2EE1-4341-A2DB-B3C6BA4580DE}" destId="{9DF099C7-F1AF-4E6A-95EE-8C972C7D5FC6}" srcOrd="0" destOrd="0" presId="urn:microsoft.com/office/officeart/2005/8/layout/list1"/>
    <dgm:cxn modelId="{B8407548-8596-47A0-A2DF-7824299AEBB8}" type="presParOf" srcId="{34848EE6-2EE1-4341-A2DB-B3C6BA4580DE}" destId="{DF955EA3-8484-4CA1-A608-E41A6A1E56D5}" srcOrd="1" destOrd="0" presId="urn:microsoft.com/office/officeart/2005/8/layout/list1"/>
    <dgm:cxn modelId="{DDC41562-2573-4220-9FB0-D81B317BEA04}" type="presParOf" srcId="{AFF59F7E-04B8-46B5-900C-E8B7B7BBA966}" destId="{08AE222A-55E2-4A98-86F2-74804CC1BF70}" srcOrd="1" destOrd="0" presId="urn:microsoft.com/office/officeart/2005/8/layout/list1"/>
    <dgm:cxn modelId="{1D58485C-DED3-4CA5-B9E8-0164D0103074}" type="presParOf" srcId="{AFF59F7E-04B8-46B5-900C-E8B7B7BBA966}" destId="{2651B348-171F-48CC-84C3-73CC7691A7A5}" srcOrd="2" destOrd="0" presId="urn:microsoft.com/office/officeart/2005/8/layout/list1"/>
    <dgm:cxn modelId="{1257588A-B0B0-42B9-B8C7-F6EA0FC990B3}" type="presParOf" srcId="{AFF59F7E-04B8-46B5-900C-E8B7B7BBA966}" destId="{11A3D364-5634-452C-87CD-74441D64C832}" srcOrd="3" destOrd="0" presId="urn:microsoft.com/office/officeart/2005/8/layout/list1"/>
    <dgm:cxn modelId="{585F5557-0219-44C1-9A4F-C89FA80B7C12}" type="presParOf" srcId="{AFF59F7E-04B8-46B5-900C-E8B7B7BBA966}" destId="{6FC209C8-0335-4CBF-8300-B86BD0E8A137}" srcOrd="4" destOrd="0" presId="urn:microsoft.com/office/officeart/2005/8/layout/list1"/>
    <dgm:cxn modelId="{32630169-3592-4372-B007-1AD496FE3C93}" type="presParOf" srcId="{6FC209C8-0335-4CBF-8300-B86BD0E8A137}" destId="{781DE5E7-4589-46DF-BF12-EBA9D67F377B}" srcOrd="0" destOrd="0" presId="urn:microsoft.com/office/officeart/2005/8/layout/list1"/>
    <dgm:cxn modelId="{DA87EF39-F1A4-4617-BA22-8FEB0B7247E4}" type="presParOf" srcId="{6FC209C8-0335-4CBF-8300-B86BD0E8A137}" destId="{0D2EDEDF-0328-4B2A-9D02-6CC929FFFBEC}" srcOrd="1" destOrd="0" presId="urn:microsoft.com/office/officeart/2005/8/layout/list1"/>
    <dgm:cxn modelId="{5FFC127A-51CE-4245-88AA-D33464684E61}" type="presParOf" srcId="{AFF59F7E-04B8-46B5-900C-E8B7B7BBA966}" destId="{C3466D3E-0D8D-4D6C-B331-F248D33519A1}" srcOrd="5" destOrd="0" presId="urn:microsoft.com/office/officeart/2005/8/layout/list1"/>
    <dgm:cxn modelId="{4C047FB0-FDE1-432E-AD68-24BF9506FB83}" type="presParOf" srcId="{AFF59F7E-04B8-46B5-900C-E8B7B7BBA966}" destId="{1436CDD0-8B3A-450C-A730-943E7E591B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1B348-171F-48CC-84C3-73CC7691A7A5}">
      <dsp:nvSpPr>
        <dsp:cNvPr id="0" name=""/>
        <dsp:cNvSpPr/>
      </dsp:nvSpPr>
      <dsp:spPr>
        <a:xfrm>
          <a:off x="0" y="95486"/>
          <a:ext cx="7488832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333248" rIns="5812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500" kern="1200" dirty="0" smtClean="0">
              <a:latin typeface="Verdana" pitchFamily="34" charset="0"/>
              <a:cs typeface="Times New Roman" pitchFamily="18" charset="0"/>
            </a:rPr>
            <a:t>₲ 5.585.813 millones, equivalente a </a:t>
          </a:r>
          <a:r>
            <a:rPr lang="es-PY" sz="1500" b="1" kern="1200" dirty="0" smtClean="0">
              <a:latin typeface="Verdana" pitchFamily="34" charset="0"/>
              <a:cs typeface="Times New Roman" pitchFamily="18" charset="0"/>
            </a:rPr>
            <a:t>USD 931,0 millones</a:t>
          </a:r>
          <a:r>
            <a:rPr lang="es-PY" sz="1500" kern="1200" dirty="0" smtClean="0">
              <a:latin typeface="Verdana" pitchFamily="34" charset="0"/>
              <a:cs typeface="Times New Roman" pitchFamily="18" charset="0"/>
            </a:rPr>
            <a:t>. </a:t>
          </a:r>
          <a:endParaRPr lang="es-PY" sz="1500" kern="1200" dirty="0"/>
        </a:p>
      </dsp:txBody>
      <dsp:txXfrm>
        <a:off x="0" y="95486"/>
        <a:ext cx="7488832" cy="667800"/>
      </dsp:txXfrm>
    </dsp:sp>
    <dsp:sp modelId="{DF955EA3-8484-4CA1-A608-E41A6A1E56D5}">
      <dsp:nvSpPr>
        <dsp:cNvPr id="0" name=""/>
        <dsp:cNvSpPr/>
      </dsp:nvSpPr>
      <dsp:spPr>
        <a:xfrm>
          <a:off x="360040" y="0"/>
          <a:ext cx="5064419" cy="316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500" b="1" kern="1200" dirty="0" smtClean="0">
              <a:solidFill>
                <a:schemeClr val="tx1"/>
              </a:solidFill>
              <a:latin typeface="Verdana" pitchFamily="34" charset="0"/>
              <a:cs typeface="Times New Roman" pitchFamily="18" charset="0"/>
            </a:rPr>
            <a:t>Recursos Institucionales FF 30 </a:t>
          </a:r>
          <a:endParaRPr lang="es-PY" sz="1500" b="1" kern="1200" dirty="0">
            <a:solidFill>
              <a:schemeClr val="tx1"/>
            </a:solidFill>
          </a:endParaRPr>
        </a:p>
      </dsp:txBody>
      <dsp:txXfrm>
        <a:off x="375505" y="15465"/>
        <a:ext cx="5033489" cy="285869"/>
      </dsp:txXfrm>
    </dsp:sp>
    <dsp:sp modelId="{1436CDD0-8B3A-450C-A730-943E7E591BF7}">
      <dsp:nvSpPr>
        <dsp:cNvPr id="0" name=""/>
        <dsp:cNvSpPr/>
      </dsp:nvSpPr>
      <dsp:spPr>
        <a:xfrm>
          <a:off x="0" y="901528"/>
          <a:ext cx="7488832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333248" rIns="5812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500" kern="1200" dirty="0" smtClean="0">
              <a:latin typeface="Verdana" pitchFamily="34" charset="0"/>
              <a:cs typeface="Times New Roman" pitchFamily="18" charset="0"/>
            </a:rPr>
            <a:t>₲ 909.454 millones, equivalente a </a:t>
          </a:r>
          <a:r>
            <a:rPr lang="es-PY" sz="1500" b="1" kern="1200" dirty="0" smtClean="0">
              <a:latin typeface="Verdana" pitchFamily="34" charset="0"/>
              <a:cs typeface="Times New Roman" pitchFamily="18" charset="0"/>
            </a:rPr>
            <a:t>USD 151,6 millones</a:t>
          </a:r>
          <a:r>
            <a:rPr lang="es-PY" sz="1500" kern="1200" dirty="0" smtClean="0">
              <a:latin typeface="Verdana" pitchFamily="34" charset="0"/>
              <a:cs typeface="Times New Roman" pitchFamily="18" charset="0"/>
            </a:rPr>
            <a:t>. </a:t>
          </a:r>
          <a:endParaRPr lang="es-PY" sz="1500" kern="1200" dirty="0"/>
        </a:p>
      </dsp:txBody>
      <dsp:txXfrm>
        <a:off x="0" y="901528"/>
        <a:ext cx="7488832" cy="667800"/>
      </dsp:txXfrm>
    </dsp:sp>
    <dsp:sp modelId="{0D2EDEDF-0328-4B2A-9D02-6CC929FFFBEC}">
      <dsp:nvSpPr>
        <dsp:cNvPr id="0" name=""/>
        <dsp:cNvSpPr/>
      </dsp:nvSpPr>
      <dsp:spPr>
        <a:xfrm>
          <a:off x="374441" y="849686"/>
          <a:ext cx="5066202" cy="288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500" b="1" kern="1200" dirty="0" smtClean="0">
              <a:solidFill>
                <a:schemeClr val="tx1"/>
              </a:solidFill>
              <a:latin typeface="Verdana" pitchFamily="34" charset="0"/>
              <a:cs typeface="Times New Roman" pitchFamily="18" charset="0"/>
            </a:rPr>
            <a:t>Recursos Externos FF 20 </a:t>
          </a:r>
          <a:endParaRPr lang="es-PY" sz="1500" b="1" kern="1200" dirty="0">
            <a:solidFill>
              <a:schemeClr val="tx1"/>
            </a:solidFill>
          </a:endParaRPr>
        </a:p>
      </dsp:txBody>
      <dsp:txXfrm>
        <a:off x="388500" y="863745"/>
        <a:ext cx="5038084" cy="259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462" tIns="46233" rIns="92462" bIns="4623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62" tIns="46233" rIns="92462" bIns="46233" rtlCol="0"/>
          <a:lstStyle>
            <a:lvl1pPr algn="r">
              <a:defRPr sz="1200"/>
            </a:lvl1pPr>
          </a:lstStyle>
          <a:p>
            <a:fld id="{7C6E7DB9-8788-4A90-914B-670259C57589}" type="datetimeFigureOut">
              <a:rPr lang="es-ES" smtClean="0"/>
              <a:pPr/>
              <a:t>11/10/2016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2" tIns="46233" rIns="92462" bIns="46233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462" tIns="46233" rIns="92462" bIns="4623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462" tIns="46233" rIns="92462" bIns="4623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62" tIns="46233" rIns="92462" bIns="46233" rtlCol="0" anchor="b"/>
          <a:lstStyle>
            <a:lvl1pPr algn="r">
              <a:defRPr sz="1200"/>
            </a:lvl1pPr>
          </a:lstStyle>
          <a:p>
            <a:fld id="{36E5295B-2CB5-4663-B1C5-8DC93DCC26A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85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5295B-2CB5-4663-B1C5-8DC93DCC26A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rgbClr val="33669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90" y="6378401"/>
            <a:ext cx="762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pic>
        <p:nvPicPr>
          <p:cNvPr id="16" name="Picture 3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90" y="6072206"/>
            <a:ext cx="762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643050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3438" y="1643050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71472" y="2500306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3438" y="2500306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supuesto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2" name="Picture 3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90" y="6072206"/>
            <a:ext cx="762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pic>
        <p:nvPicPr>
          <p:cNvPr id="17" name="Picture 3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90" y="6072206"/>
            <a:ext cx="762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28596" y="50004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642938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s-ES" smtClean="0"/>
              <a:t>GERENCIA FINANCIERA</a:t>
            </a:r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482" y="6111875"/>
            <a:ext cx="341913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s-ES" smtClean="0"/>
              <a:t>ADMINISTRACIÓN NACIONAL DE ELECTRICIDAD</a:t>
            </a:r>
            <a:endParaRPr lang="es-ES" dirty="0"/>
          </a:p>
        </p:txBody>
      </p:sp>
      <p:pic>
        <p:nvPicPr>
          <p:cNvPr id="10" name="Picture 3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7190" y="6072206"/>
            <a:ext cx="762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rgbClr val="33669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13 Rectángulo redondeado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7190" y="6381328"/>
            <a:ext cx="762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4437112"/>
            <a:ext cx="835292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571472" y="2858066"/>
            <a:ext cx="8062912" cy="64294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ADMINISTRACIÓN NACIONAL DE ELECTRICIDAD</a:t>
            </a:r>
            <a:endParaRPr lang="es-ES" sz="2400" b="1" dirty="0">
              <a:ln w="10541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85786" y="929240"/>
            <a:ext cx="7772400" cy="1828800"/>
          </a:xfrm>
          <a:prstGeom prst="rect">
            <a:avLst/>
          </a:prstGeom>
        </p:spPr>
        <p:txBody>
          <a:bodyPr vert="horz" lIns="45720" rIns="45720" bIns="4572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rgbClr val="68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ROYECTO DE PRESUPUESTO</a:t>
            </a:r>
            <a:b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EJERCICIO FISCAL 2017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rgbClr val="68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4" descr="Imagen 07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t="8685"/>
          <a:stretch>
            <a:fillRect/>
          </a:stretch>
        </p:blipFill>
        <p:spPr bwMode="auto">
          <a:xfrm>
            <a:off x="503469" y="4545037"/>
            <a:ext cx="1677988" cy="1692275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0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57" y="4525987"/>
            <a:ext cx="1855787" cy="1706563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0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C:\Users\asu06009\Pictures\GIMG_0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61" y="4526769"/>
            <a:ext cx="2274372" cy="17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asu06009\Pictures\GES_LIM__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33" y="4525986"/>
            <a:ext cx="2370223" cy="17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661176"/>
          </a:xfrm>
        </p:spPr>
        <p:txBody>
          <a:bodyPr vert="horz" anchor="b">
            <a:noAutofit/>
          </a:bodyPr>
          <a:lstStyle/>
          <a:p>
            <a:pPr marL="0" algn="ctr">
              <a:defRPr/>
            </a:pPr>
            <a: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COMPOSICIÓN DE INGRESOS                   </a:t>
            </a:r>
            <a:endParaRPr lang="es-ES" sz="22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6" y="1214438"/>
            <a:ext cx="8476188" cy="48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803920" y="2642989"/>
            <a:ext cx="7512496" cy="1362075"/>
          </a:xfrm>
        </p:spPr>
        <p:txBody>
          <a:bodyPr>
            <a:noAutofit/>
          </a:bodyPr>
          <a:lstStyle/>
          <a:p>
            <a:r>
              <a:rPr lang="es-ES" sz="5000" dirty="0" smtClean="0">
                <a:solidFill>
                  <a:srgbClr val="680000"/>
                </a:solidFill>
              </a:rPr>
              <a:t>PROYECTO DE PRESUPUESTO DE GASTOS</a:t>
            </a:r>
            <a:endParaRPr lang="es-ES" sz="5000" dirty="0">
              <a:solidFill>
                <a:srgbClr val="680000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31912" y="3867125"/>
            <a:ext cx="7512496" cy="85801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Ejercicio Fiscal 2017</a:t>
            </a:r>
            <a:endParaRPr kumimoji="0" lang="es-ES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61176"/>
          </a:xfrm>
        </p:spPr>
        <p:txBody>
          <a:bodyPr vert="horz" anchor="b">
            <a:normAutofit/>
          </a:bodyPr>
          <a:lstStyle/>
          <a:p>
            <a:pPr marL="0" algn="ctr">
              <a:defRPr/>
            </a:pPr>
            <a:r>
              <a:rPr lang="es-ES" sz="32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RESUMEN DE GASTOS POR GRUPO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0" y="1163538"/>
            <a:ext cx="70485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61176"/>
          </a:xfrm>
        </p:spPr>
        <p:txBody>
          <a:bodyPr vert="horz" anchor="b">
            <a:noAutofit/>
          </a:bodyPr>
          <a:lstStyle/>
          <a:p>
            <a:pPr marL="0" algn="ctr">
              <a:defRPr/>
            </a:pPr>
            <a: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COMPOSICIÓN DE GASTOS </a:t>
            </a:r>
            <a:b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es-ES" sz="14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214438"/>
            <a:ext cx="9428163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63272" cy="661176"/>
          </a:xfrm>
        </p:spPr>
        <p:txBody>
          <a:bodyPr vert="horz" anchor="b">
            <a:noAutofit/>
          </a:bodyPr>
          <a:lstStyle/>
          <a:p>
            <a:pPr marL="0" algn="ctr">
              <a:defRPr/>
            </a:pPr>
            <a:r>
              <a:rPr lang="es-ES" sz="24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COMPOSICIÓN  DE GASTOS – FF 30</a:t>
            </a:r>
            <a:br>
              <a:rPr lang="es-ES" sz="24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ES" sz="24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ES" sz="1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(RECURSOS INSTITUCIONALES)</a:t>
            </a:r>
            <a:endParaRPr lang="es-ES" sz="14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0300"/>
            <a:ext cx="8784976" cy="412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143248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DETALLE DE PRINCIPALES RUBROS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500- INVERSIÓN FÍSICA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90688"/>
            <a:ext cx="81438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2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500 - INVERSIÓN FÍSICA</a:t>
            </a:r>
            <a:b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ES" sz="20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TIPO DE PRESUPUESTO 3 </a:t>
            </a:r>
            <a:r>
              <a:rPr lang="es-ES" sz="20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POR PROYECTOS</a:t>
            </a:r>
            <a:endParaRPr lang="es-ES" sz="28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88832" cy="524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2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500- INVERSIÓN FÍSICA</a:t>
            </a:r>
            <a:b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ES" sz="20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TIPO DE PRESUPUESTO 3 </a:t>
            </a:r>
            <a:r>
              <a:rPr lang="es-ES" sz="20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POR PROYECTOS</a:t>
            </a:r>
            <a:endParaRPr lang="es-ES" sz="20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8286"/>
            <a:ext cx="7272808" cy="53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500- INVERSIÓN FÍSICA</a:t>
            </a:r>
            <a:b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ES" sz="20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TIPO DE PRESUPUESTO 3 </a:t>
            </a:r>
            <a:r>
              <a:rPr lang="es-ES" sz="20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POR PROYECTOS</a:t>
            </a:r>
            <a:endParaRPr lang="es-ES" sz="28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10503" cy="289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6117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2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DE PRESUPUESTO - EJERCICIO FISCAL 2017</a:t>
            </a:r>
            <a:endParaRPr lang="es-ES" sz="24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3" name="6 Marcador de contenido"/>
          <p:cNvSpPr>
            <a:spLocks noGrp="1"/>
          </p:cNvSpPr>
          <p:nvPr>
            <p:ph idx="1"/>
          </p:nvPr>
        </p:nvSpPr>
        <p:spPr>
          <a:xfrm>
            <a:off x="285720" y="908719"/>
            <a:ext cx="8501122" cy="5734991"/>
          </a:xfrm>
        </p:spPr>
        <p:txBody>
          <a:bodyPr>
            <a:normAutofit/>
          </a:bodyPr>
          <a:lstStyle/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r>
              <a:rPr lang="es-PY" sz="15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El Proyecto de Presupuesto para la ANDE presentado por el Poder Ejecutivo al Congreso Nacional asciende a </a:t>
            </a:r>
            <a:r>
              <a:rPr lang="es-PY" sz="15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₲ 6.495.266 </a:t>
            </a:r>
            <a:r>
              <a:rPr lang="es-PY" sz="15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millones</a:t>
            </a:r>
            <a:r>
              <a:rPr lang="es-PY" sz="15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equivalente a </a:t>
            </a:r>
            <a:r>
              <a:rPr lang="es-PY" sz="1500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USD </a:t>
            </a:r>
            <a:r>
              <a:rPr lang="es-PY" sz="15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1.082,6 millones,</a:t>
            </a:r>
            <a:r>
              <a:rPr lang="es-PY" sz="15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compuesto de la siguiente manera</a:t>
            </a: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s-PY" sz="15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indent="-20638" algn="just">
              <a:buClr>
                <a:schemeClr val="folHlink"/>
              </a:buClr>
              <a:buSzPct val="75000"/>
              <a:buNone/>
            </a:pPr>
            <a:endParaRPr lang="es-PY" sz="11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endParaRPr lang="es-PY" sz="15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endParaRPr lang="es-PY" sz="15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endParaRPr lang="es-PY" sz="15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endParaRPr lang="es-PY" sz="15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endParaRPr lang="es-PY" sz="15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endParaRPr lang="es-PY" sz="15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endParaRPr lang="es-PY" sz="15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El Anteproyecto de Presupuesto de la ANDE remitido al Ministerio de Hacienda fue de </a:t>
            </a:r>
            <a:r>
              <a:rPr lang="es-PY" sz="15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₲ 6.576.746 millones</a:t>
            </a: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equivalente a </a:t>
            </a:r>
            <a:r>
              <a:rPr lang="es-PY" sz="15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USD 1.096,1 millones. </a:t>
            </a: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Las </a:t>
            </a:r>
            <a:r>
              <a:rPr lang="es-PY" sz="15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modificaciones introducidas por el MH al Proyecto de ANDE fueron:</a:t>
            </a:r>
          </a:p>
          <a:p>
            <a:pPr marL="85725" lvl="1" indent="-20638" algn="just">
              <a:buClr>
                <a:schemeClr val="folHlink"/>
              </a:buClr>
              <a:buSzPct val="75000"/>
              <a:buNone/>
            </a:pPr>
            <a:endParaRPr lang="es-PY" sz="9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350837" lvl="1" indent="-285750" algn="just">
              <a:buClr>
                <a:schemeClr val="folHlink"/>
              </a:buClr>
              <a:buSzPct val="75000"/>
            </a:pPr>
            <a:r>
              <a:rPr lang="es-PY" sz="1500" b="1" u="sng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Disminución</a:t>
            </a: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de las previsiones solicitadas del grupo 100 “Servicios Personales” por un total de ₲ 86.480 millones equivalente a USD 14,4 millones. </a:t>
            </a:r>
          </a:p>
          <a:p>
            <a:pPr marL="350837" lvl="1" indent="-285750" algn="just">
              <a:buClr>
                <a:schemeClr val="folHlink"/>
              </a:buClr>
              <a:buSzPct val="75000"/>
              <a:buNone/>
            </a:pPr>
            <a:endParaRPr lang="es-PY" sz="15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350837" lvl="1" indent="-285750" algn="just">
              <a:buClr>
                <a:schemeClr val="folHlink"/>
              </a:buClr>
              <a:buSzPct val="75000"/>
            </a:pPr>
            <a:r>
              <a:rPr lang="es-PY" sz="1500" b="1" u="sng" dirty="0" smtClean="0">
                <a:latin typeface="Verdana" pitchFamily="34" charset="0"/>
                <a:cs typeface="Times New Roman" pitchFamily="18" charset="0"/>
              </a:rPr>
              <a:t>Inclusión</a:t>
            </a: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de Transferencias corrientes al Sector Público (rubro 839) por un total de ₲ 5.000 millones, equivalente a USD 0,83 millones. </a:t>
            </a:r>
          </a:p>
          <a:p>
            <a:pPr marL="350837" lvl="1" indent="-285750" algn="just">
              <a:buClr>
                <a:schemeClr val="folHlink"/>
              </a:buClr>
              <a:buSzPct val="75000"/>
              <a:buNone/>
            </a:pPr>
            <a:endParaRPr lang="es-PY" sz="15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indent="-20638" algn="just">
              <a:buClr>
                <a:schemeClr val="folHlink"/>
              </a:buClr>
              <a:buSzPct val="75000"/>
              <a:buNone/>
            </a:pPr>
            <a:endParaRPr lang="es-ES" sz="15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endParaRPr lang="es-ES" sz="1500" dirty="0">
              <a:solidFill>
                <a:srgbClr val="0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82358561"/>
              </p:ext>
            </p:extLst>
          </p:nvPr>
        </p:nvGraphicFramePr>
        <p:xfrm>
          <a:off x="971600" y="1988840"/>
          <a:ext cx="748883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284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87075" y="260648"/>
            <a:ext cx="8229600" cy="504056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INVERSIONES CON BONOS SOBERANOS (FF20)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51065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487075" y="260648"/>
            <a:ext cx="8229600" cy="5040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>
              <a:spcBef>
                <a:spcPct val="0"/>
              </a:spcBef>
              <a:buNone/>
              <a:defRPr kumimoji="0" sz="2400" b="1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Y" dirty="0"/>
              <a:t>INVERSIONES CON BONOS SOBERANOS (FF20)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63463"/>
            <a:ext cx="8496944" cy="49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87075" y="260648"/>
            <a:ext cx="8229600" cy="5040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2400" b="1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Y" dirty="0"/>
              <a:t>INVERSIONES CON BONOS SOBERANOS (FF20)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04" y="980728"/>
            <a:ext cx="851579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487075" y="260648"/>
            <a:ext cx="8229600" cy="5040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2400" b="1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Y" dirty="0"/>
              <a:t>INVERSIONES CON BONOS SOBERANOS (FF20)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91" y="980728"/>
            <a:ext cx="834881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487075" y="260648"/>
            <a:ext cx="8229600" cy="5040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2400" b="1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Y" dirty="0"/>
              <a:t>INVERSIONES CON BONOS SOBERANOS (FF20)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3" y="980728"/>
            <a:ext cx="837731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688" y="476672"/>
            <a:ext cx="86868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500  </a:t>
            </a: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-  PROYECTO </a:t>
            </a:r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BIRF</a:t>
            </a:r>
            <a:b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PY" sz="18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(INCLUYE GASTOS DE CONTRAPARTIDA LOCAL)</a:t>
            </a:r>
            <a:endParaRPr lang="es-PY" sz="1800" b="1" dirty="0"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5109"/>
            <a:ext cx="8352927" cy="528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4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64704"/>
            <a:ext cx="8429684" cy="504056"/>
          </a:xfrm>
        </p:spPr>
        <p:txBody>
          <a:bodyPr vert="horz" anchor="ctr">
            <a:noAutofit/>
          </a:bodyPr>
          <a:lstStyle/>
          <a:p>
            <a:pPr algn="ctr">
              <a:defRPr/>
            </a:pPr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500- </a:t>
            </a: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CAF- OFID</a:t>
            </a:r>
            <a:b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PY" sz="20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(INCLUYE GASTOS DE CONTRAPARTIDA LOCAL)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6" y="1628799"/>
            <a:ext cx="8367584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4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500 - </a:t>
            </a: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BID-BEI-CAF</a:t>
            </a:r>
            <a:b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PY" sz="20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(INCLUYE GASTOS DE CONTRAPARTIDA LOCAL)</a:t>
            </a:r>
            <a:endParaRPr lang="es-PY" sz="2400" b="1" dirty="0"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29966" cy="52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8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504056"/>
          </a:xfrm>
        </p:spPr>
        <p:txBody>
          <a:bodyPr vert="horz" lIns="0" rIns="0" bIns="0" anchor="ctr">
            <a:noAutofit/>
          </a:bodyPr>
          <a:lstStyle/>
          <a:p>
            <a:pPr algn="ctr"/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500 – </a:t>
            </a: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INVERSIONES ENERGÉTICAS </a:t>
            </a:r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b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PY" sz="20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</a:t>
            </a:r>
            <a:r>
              <a:rPr lang="es-PY" sz="20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FONDOS PROPIOS)</a:t>
            </a:r>
            <a:endParaRPr lang="es-PY" sz="2000" b="1" dirty="0"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99565" cy="4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504056"/>
          </a:xfrm>
        </p:spPr>
        <p:txBody>
          <a:bodyPr vert="horz" lIns="0" rIns="0" bIns="0" anchor="ctr">
            <a:noAutofit/>
          </a:bodyPr>
          <a:lstStyle/>
          <a:p>
            <a:pPr algn="ctr"/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500 – </a:t>
            </a: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INVERSIONES ENERGÉTICAS </a:t>
            </a:r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b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PY" sz="20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</a:t>
            </a:r>
            <a:r>
              <a:rPr lang="es-PY" sz="20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FONDOS PROPIOS)</a:t>
            </a:r>
            <a:endParaRPr lang="es-PY" sz="2000" b="1" dirty="0"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353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4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6117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2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DE PRESUPUESTO - EJERCICIO FISCAL 2017</a:t>
            </a:r>
            <a:endParaRPr lang="es-ES" sz="24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3" name="6 Marcador de contenido"/>
          <p:cNvSpPr>
            <a:spLocks noGrp="1"/>
          </p:cNvSpPr>
          <p:nvPr>
            <p:ph idx="1"/>
          </p:nvPr>
        </p:nvSpPr>
        <p:spPr>
          <a:xfrm>
            <a:off x="285720" y="836712"/>
            <a:ext cx="8501122" cy="5734991"/>
          </a:xfrm>
        </p:spPr>
        <p:txBody>
          <a:bodyPr>
            <a:normAutofit/>
          </a:bodyPr>
          <a:lstStyle/>
          <a:p>
            <a:pPr marL="0" lvl="1" indent="0" algn="just">
              <a:buClrTx/>
              <a:buSzPct val="75000"/>
              <a:buNone/>
            </a:pPr>
            <a:r>
              <a:rPr lang="es-PY" sz="15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Tipo de Cambio: </a:t>
            </a:r>
          </a:p>
          <a:p>
            <a:pPr marL="0" lvl="1" indent="0" algn="just">
              <a:buClrTx/>
              <a:buSzPct val="75000"/>
              <a:buNone/>
            </a:pP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El Anteproyecto presentado por ANDE fue elaborado utilizando la relación </a:t>
            </a:r>
            <a:r>
              <a:rPr lang="es-PY" sz="15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cambiaria </a:t>
            </a:r>
            <a:r>
              <a:rPr lang="es-PY" sz="15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₲/USD 6.000</a:t>
            </a:r>
          </a:p>
          <a:p>
            <a:pPr marL="0" lvl="1" indent="0" algn="just">
              <a:buClrTx/>
              <a:buSzPct val="75000"/>
              <a:buNone/>
            </a:pPr>
            <a:endParaRPr lang="es-PY" sz="800" b="1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lvl="1" indent="0" algn="just">
              <a:buClrTx/>
              <a:buSzPct val="75000"/>
              <a:buNone/>
            </a:pPr>
            <a:r>
              <a:rPr lang="es-PY" sz="15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Tarifas de Energía</a:t>
            </a: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</a:t>
            </a:r>
          </a:p>
          <a:p>
            <a:pPr marL="0" lvl="1" indent="0" algn="just">
              <a:buClrTx/>
              <a:buSzPct val="75000"/>
              <a:buNone/>
            </a:pP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No se consideran reajustes en los niveles de las Tarifas Eléctricas. </a:t>
            </a:r>
          </a:p>
          <a:p>
            <a:pPr marL="0" lvl="1" indent="0" algn="just">
              <a:buClrTx/>
              <a:buSzPct val="75000"/>
              <a:buNone/>
            </a:pPr>
            <a:endParaRPr lang="es-PY" sz="8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lvl="1" indent="0" algn="just">
              <a:buClrTx/>
              <a:buSzPct val="75000"/>
              <a:buNone/>
            </a:pPr>
            <a:r>
              <a:rPr lang="es-PY" sz="15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Adenda solicitada al Ministerio de Hacienda</a:t>
            </a: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s-PY" sz="15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>
              <a:buClr>
                <a:schemeClr val="folHlink"/>
              </a:buClr>
              <a:buSzPct val="75000"/>
              <a:buNone/>
            </a:pPr>
            <a:r>
              <a:rPr lang="es-PY" sz="15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La ANDE ha solicitado al MH una Adenda al Proyecto de Presupuesto para el Ejercicio Fiscal 2017 por un monto total de </a:t>
            </a:r>
            <a:r>
              <a:rPr lang="es-PY" sz="15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₲ 113.458.543.507</a:t>
            </a:r>
            <a:r>
              <a:rPr lang="es-PY" sz="15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equivalente a </a:t>
            </a:r>
            <a:r>
              <a:rPr lang="es-PY" sz="15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USD 18,9 millones</a:t>
            </a:r>
            <a:r>
              <a:rPr lang="es-PY" sz="15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para dar cobertura presupuestaria adicional al Proyecto 9 – Proyecto de Construcción de la Línea de 500 kV Yacyretá – Villa Hayes, conforme </a:t>
            </a:r>
            <a:r>
              <a:rPr lang="es-PY" sz="15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al siguiente detalle:</a:t>
            </a:r>
          </a:p>
          <a:p>
            <a:pPr marL="0" indent="0" algn="just">
              <a:buClr>
                <a:schemeClr val="folHlink"/>
              </a:buClr>
              <a:buSzPct val="75000"/>
              <a:buNone/>
            </a:pPr>
            <a:endParaRPr lang="es-PY" sz="1500" dirty="0"/>
          </a:p>
          <a:p>
            <a:pPr marL="85725" indent="-20638" algn="just">
              <a:buClr>
                <a:schemeClr val="folHlink"/>
              </a:buClr>
              <a:buSzPct val="75000"/>
              <a:buNone/>
            </a:pPr>
            <a:endParaRPr lang="es-ES" sz="105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endParaRPr lang="es-ES" sz="1500" dirty="0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933056"/>
            <a:ext cx="84627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389" y="620688"/>
            <a:ext cx="8460611" cy="504056"/>
          </a:xfrm>
        </p:spPr>
        <p:txBody>
          <a:bodyPr vert="horz" anchor="ctr">
            <a:noAutofit/>
          </a:bodyPr>
          <a:lstStyle/>
          <a:p>
            <a:pPr marL="0">
              <a:defRPr/>
            </a:pPr>
            <a:r>
              <a:rPr lang="es-ES" sz="24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		</a:t>
            </a:r>
            <a: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400 - COMPRA DE </a:t>
            </a:r>
            <a:r>
              <a:rPr lang="es-ES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ENERGÍA </a:t>
            </a:r>
            <a: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es-ES" sz="2400" b="1" dirty="0"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52736"/>
            <a:ext cx="7239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42" y="3113423"/>
            <a:ext cx="7149515" cy="18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389" y="620688"/>
            <a:ext cx="8460611" cy="504056"/>
          </a:xfrm>
        </p:spPr>
        <p:txBody>
          <a:bodyPr vert="horz" anchor="ctr">
            <a:noAutofit/>
          </a:bodyPr>
          <a:lstStyle/>
          <a:p>
            <a:pPr marL="0">
              <a:defRPr/>
            </a:pPr>
            <a:r>
              <a:rPr lang="es-ES" sz="24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		</a:t>
            </a:r>
            <a: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400 - COMPRA DE </a:t>
            </a:r>
            <a:r>
              <a:rPr lang="es-ES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ENERGÍA </a:t>
            </a:r>
            <a: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es-ES" sz="2400" b="1" dirty="0"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6" y="1268760"/>
            <a:ext cx="843442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0370"/>
            <a:ext cx="8229600" cy="66117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400 - COMPRA DE ENERGÍA</a:t>
            </a:r>
            <a:b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EN UNIDADES FÍSICAS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02" y="1196752"/>
            <a:ext cx="707159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6117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4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100 – SERVICIOS PERSONALES</a:t>
            </a:r>
            <a:endParaRPr lang="es-ES" sz="28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3" name="6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4877735"/>
          </a:xfrm>
        </p:spPr>
        <p:txBody>
          <a:bodyPr>
            <a:normAutofit/>
          </a:bodyPr>
          <a:lstStyle/>
          <a:p>
            <a:pPr marL="266700" lvl="2" indent="0" algn="just">
              <a:buClrTx/>
              <a:buSzPct val="75000"/>
              <a:buNone/>
            </a:pPr>
            <a:endParaRPr lang="es-PY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28650" lvl="2" indent="-361950" algn="just">
              <a:buClrTx/>
              <a:buSzPct val="75000"/>
              <a:buFont typeface="Wingdings" pitchFamily="2" charset="2"/>
              <a:buChar char="ü"/>
            </a:pP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El Proyecto del Ejecutivo aprobó para este grupo de gastos el monto de G 794.780.055.031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equivalentes </a:t>
            </a:r>
            <a:r>
              <a:rPr lang="es-PY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</a:t>
            </a:r>
            <a:r>
              <a:rPr lang="es-PY" sz="1400" b="1" dirty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USD </a:t>
            </a:r>
            <a:r>
              <a:rPr lang="es-PY" sz="1400" b="1" dirty="0" smtClean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132,46 millones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 marL="266700" lvl="2" indent="0" algn="just">
              <a:buClrTx/>
              <a:buSzPct val="75000"/>
              <a:buNone/>
            </a:pPr>
            <a:endParaRPr lang="es-PY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28650" lvl="2" indent="-361950" algn="just">
              <a:buClrTx/>
              <a:buSzPct val="75000"/>
              <a:buFont typeface="Wingdings" pitchFamily="2" charset="2"/>
              <a:buChar char="ü"/>
              <a:tabLst>
                <a:tab pos="266700" algn="l"/>
              </a:tabLst>
            </a:pP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El Proyecto del Ejecutivo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presenta una variación de </a:t>
            </a:r>
            <a:r>
              <a:rPr lang="es-PY" sz="1400" b="1" dirty="0" smtClean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G 9.045.238.800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en relación al Presupuesto Vigente (rubros 111-Sueldos + 114-Aguinaldo), debido al efecto de considerar el efecto de año completo de las 410 nuevas vacancias que en el presupuesto 2016 fue aprobado por 6 meses.</a:t>
            </a:r>
          </a:p>
          <a:p>
            <a:pPr marL="628650" lvl="2" indent="-361950" algn="just">
              <a:buClrTx/>
              <a:buSzPct val="75000"/>
              <a:buFont typeface="Wingdings" pitchFamily="2" charset="2"/>
              <a:buChar char="ü"/>
              <a:tabLst>
                <a:tab pos="266700" algn="l"/>
              </a:tabLst>
            </a:pPr>
            <a:endParaRPr lang="es-PY" sz="1400" b="1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28650" lvl="2" indent="-361950" algn="just">
              <a:buClrTx/>
              <a:buSzPct val="75000"/>
              <a:buFont typeface="Wingdings" pitchFamily="2" charset="2"/>
              <a:buChar char="ü"/>
              <a:tabLst>
                <a:tab pos="266700" algn="l"/>
              </a:tabLst>
            </a:pP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Los demás rubros fueron aprobados en los mismos montos del presupuesto vigente</a:t>
            </a: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 marL="628650" lvl="2" indent="-361950" algn="just">
              <a:buClrTx/>
              <a:buSzPct val="75000"/>
              <a:buFont typeface="Wingdings" pitchFamily="2" charset="2"/>
              <a:buChar char="ü"/>
              <a:tabLst>
                <a:tab pos="266700" algn="l"/>
              </a:tabLst>
            </a:pPr>
            <a:endParaRPr lang="es-PY" sz="1400" b="1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28650" lvl="2" indent="-361950" algn="just">
              <a:buClrTx/>
              <a:buSzPct val="75000"/>
              <a:buNone/>
              <a:tabLst>
                <a:tab pos="266700" algn="l"/>
              </a:tabLst>
            </a:pPr>
            <a:endParaRPr lang="es-ES" sz="1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PY" sz="24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100 - SERVICIOS PERSONALES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8362940" cy="490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57166"/>
            <a:ext cx="8714264" cy="504056"/>
          </a:xfrm>
        </p:spPr>
        <p:txBody>
          <a:bodyPr vert="horz" anchor="ctr">
            <a:noAutofit/>
          </a:bodyPr>
          <a:lstStyle/>
          <a:p>
            <a:pPr algn="ctr">
              <a:defRPr/>
            </a:pPr>
            <a:r>
              <a:rPr lang="es-PY" sz="22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100 – CANTIDAD DE RECURSOS HUMANOS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90868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3" y="3343070"/>
            <a:ext cx="8863905" cy="275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4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179512" y="357166"/>
            <a:ext cx="8714264" cy="50405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336699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>
              <a:defRPr/>
            </a:pPr>
            <a:r>
              <a:rPr lang="es-PY" sz="2200" b="1" dirty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100 – CANTIDAD DE RECURSOS HUMANOS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6816"/>
            <a:ext cx="8433915" cy="25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3791"/>
            <a:ext cx="8359849" cy="238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6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200 - SERVICIOS NO PERSONALES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33475"/>
            <a:ext cx="85629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19552"/>
            <a:ext cx="8229600" cy="661176"/>
          </a:xfrm>
        </p:spPr>
        <p:txBody>
          <a:bodyPr vert="horz" anchor="b">
            <a:noAutofit/>
          </a:bodyPr>
          <a:lstStyle/>
          <a:p>
            <a:pPr marL="0" algn="ctr">
              <a:defRPr/>
            </a:pPr>
            <a: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200 – LEASING</a:t>
            </a:r>
            <a:br>
              <a:rPr lang="es-ES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ES" sz="20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(INCLUIDO EN EL SUB GRUPO 250)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67" y="973724"/>
            <a:ext cx="6775065" cy="54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 vert="horz" anchor="ctr">
            <a:noAutofit/>
          </a:bodyPr>
          <a:lstStyle/>
          <a:p>
            <a:pPr algn="ctr">
              <a:defRPr/>
            </a:pP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300 – BIENES DE CONSUMO E INSUMO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662113"/>
            <a:ext cx="82200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1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19552"/>
            <a:ext cx="8229600" cy="66117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2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DE PRESUPUESTO - EJERCICIO FISCAL 2017</a:t>
            </a:r>
            <a:endParaRPr lang="es-ES" sz="24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980728"/>
            <a:ext cx="7594062" cy="49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205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</a:t>
            </a:r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600 </a:t>
            </a: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– INVERSIÓN FINANCIERA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28800"/>
            <a:ext cx="7353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700 – SERVICIO DE LA DEUDA PÚBLICA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5" y="1196601"/>
            <a:ext cx="8450907" cy="485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700 – SERVICIO DE LA DEUDA </a:t>
            </a:r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PÚBLICA</a:t>
            </a:r>
            <a:b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PY" sz="24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POR ORGANISMO FINANCIERO</a:t>
            </a:r>
            <a:endParaRPr lang="es-PY" sz="2400" b="1" dirty="0"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755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6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4056"/>
          </a:xfrm>
        </p:spPr>
        <p:txBody>
          <a:bodyPr vert="horz" anchor="ctr">
            <a:noAutofit/>
          </a:bodyPr>
          <a:lstStyle/>
          <a:p>
            <a:pPr algn="ctr">
              <a:defRPr/>
            </a:pP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800 – TRANSFERENCIAS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77758" cy="523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96052"/>
            <a:ext cx="8229600" cy="50405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PY" sz="24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GRUPO 900 – IMPUESTOS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14425"/>
            <a:ext cx="80581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19552"/>
            <a:ext cx="8229600" cy="66117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2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DE PRESUPUESTO - EJERCICIO FISCAL 2017</a:t>
            </a:r>
            <a:endParaRPr lang="es-ES" sz="24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3" name="6 Marcador de contenido"/>
          <p:cNvSpPr>
            <a:spLocks noGrp="1"/>
          </p:cNvSpPr>
          <p:nvPr>
            <p:ph idx="1"/>
          </p:nvPr>
        </p:nvSpPr>
        <p:spPr>
          <a:xfrm>
            <a:off x="285720" y="1078385"/>
            <a:ext cx="8501122" cy="5734991"/>
          </a:xfrm>
        </p:spPr>
        <p:txBody>
          <a:bodyPr>
            <a:normAutofit/>
          </a:bodyPr>
          <a:lstStyle/>
          <a:p>
            <a:pPr marL="266700" lvl="2" indent="0" algn="just">
              <a:buClrTx/>
              <a:buSzPct val="75000"/>
              <a:buNone/>
            </a:pP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Los Recursos Externos (FF 20) contemplados </a:t>
            </a: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totalizan 151,6 millones de USD </a:t>
            </a: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con la siguiente composición:</a:t>
            </a:r>
            <a:endParaRPr lang="es-PY" sz="1400" b="1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906780" lvl="2" indent="-201613" algn="just">
              <a:buClrTx/>
              <a:buSzPct val="75000"/>
              <a:buNone/>
            </a:pPr>
            <a:endParaRPr lang="es-PY" sz="1400" b="1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28650" lvl="2" indent="-361950" algn="just">
              <a:buClrTx/>
              <a:buSzPct val="75000"/>
              <a:buFont typeface="Wingdings" pitchFamily="2" charset="2"/>
              <a:buChar char="ü"/>
            </a:pP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Banco Internacional de Reconstrucción y Fomento (BIRF)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para la ejecución del Proyecto de Fortalecimiento del Sector de la Energía, por un monto de </a:t>
            </a:r>
            <a:r>
              <a:rPr lang="es-PY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₲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142.702 millones, equivalentes a </a:t>
            </a:r>
            <a:r>
              <a:rPr lang="es-PY" sz="1400" b="1" dirty="0" smtClean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USD 23,8 </a:t>
            </a:r>
            <a:r>
              <a:rPr lang="es-PY" sz="1400" b="1" dirty="0" smtClean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millones</a:t>
            </a:r>
            <a:r>
              <a:rPr lang="es-PY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(16% del total de FF 20).</a:t>
            </a:r>
            <a:endParaRPr lang="es-PY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266700" lvl="2" indent="0" algn="just">
              <a:buClrTx/>
              <a:buSzPct val="75000"/>
              <a:buNone/>
            </a:pPr>
            <a:endParaRPr lang="es-PY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28650" lvl="2" indent="-361950" algn="just">
              <a:buClrTx/>
              <a:buSzPct val="75000"/>
              <a:buFont typeface="Wingdings" pitchFamily="2" charset="2"/>
              <a:buChar char="ü"/>
            </a:pP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Corporación Andina de Fomento (CAF) y el Fondo de la OPEP para el Desarrollo Internacional (OFID)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para el financiamiento del Programa Apoyo a la Red de Transmisión y Distribución del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Sistema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Interconectado Nacional, por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₲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72.037 millones, equivalentes a </a:t>
            </a:r>
            <a:r>
              <a:rPr lang="es-PY" sz="1400" b="1" dirty="0" smtClean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USD 12 </a:t>
            </a:r>
            <a:r>
              <a:rPr lang="es-PY" sz="1400" b="1" dirty="0" smtClean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millones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(8% </a:t>
            </a:r>
            <a:r>
              <a:rPr lang="es-PY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del total de FF 20).</a:t>
            </a:r>
          </a:p>
          <a:p>
            <a:pPr marL="266700" lvl="2" indent="0" algn="just">
              <a:buClrTx/>
              <a:buSzPct val="75000"/>
              <a:buNone/>
            </a:pPr>
            <a:endParaRPr lang="es-PY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28650" lvl="2" indent="-361950" algn="just">
              <a:buClrTx/>
              <a:buSzPct val="75000"/>
              <a:buFont typeface="Wingdings" pitchFamily="2" charset="2"/>
              <a:buChar char="ü"/>
              <a:tabLst>
                <a:tab pos="266700" algn="l"/>
              </a:tabLst>
            </a:pP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Banco Interamericano de Desarrollo (BID), Banco Europeo de Inversiones (BEI) y la Corporación Andina de Fomento (CAF)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para el financiamiento del Proyecto de Construcción de la Línea de Transmisión 500 kV Yacyretá – Villa Hayes, por un monto de </a:t>
            </a:r>
            <a:r>
              <a:rPr lang="es-PY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₲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389.277 millones, equivalentes a </a:t>
            </a:r>
            <a:r>
              <a:rPr lang="es-PY" sz="1400" b="1" dirty="0" smtClean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USD 64,9 </a:t>
            </a:r>
            <a:r>
              <a:rPr lang="es-PY" sz="1400" b="1" dirty="0" smtClean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millones</a:t>
            </a:r>
            <a:r>
              <a:rPr lang="es-PY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(43% </a:t>
            </a:r>
            <a:r>
              <a:rPr lang="es-PY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del total de FF 20).</a:t>
            </a:r>
          </a:p>
          <a:p>
            <a:pPr marL="266700" lvl="2" indent="0" algn="just">
              <a:buClrTx/>
              <a:buSzPct val="75000"/>
              <a:buNone/>
              <a:tabLst>
                <a:tab pos="266700" algn="l"/>
              </a:tabLst>
            </a:pPr>
            <a:endParaRPr lang="es-PY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28650" lvl="2" indent="-361950" algn="just">
              <a:buClrTx/>
              <a:buSzPct val="75000"/>
              <a:buFont typeface="Wingdings" pitchFamily="2" charset="2"/>
              <a:buChar char="ü"/>
            </a:pPr>
            <a:r>
              <a:rPr lang="es-PY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Bonos Soberanos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(Primera y Segunda emisión) por valor de </a:t>
            </a:r>
            <a:r>
              <a:rPr lang="es-PY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₲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305.437 millones, equivalentes a </a:t>
            </a:r>
            <a:r>
              <a:rPr lang="es-PY" sz="1400" b="1" dirty="0" smtClean="0">
                <a:solidFill>
                  <a:srgbClr val="680000"/>
                </a:solidFill>
                <a:latin typeface="Verdana" pitchFamily="34" charset="0"/>
                <a:cs typeface="Times New Roman" pitchFamily="18" charset="0"/>
              </a:rPr>
              <a:t>USD 50,9 millones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cuyos proyectos son de ejecución </a:t>
            </a:r>
            <a:r>
              <a:rPr lang="es-PY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plurianual (34% </a:t>
            </a:r>
            <a:r>
              <a:rPr lang="es-PY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del total de FF 20).</a:t>
            </a:r>
          </a:p>
          <a:p>
            <a:pPr marL="266700" lvl="2" indent="0" algn="just">
              <a:buClrTx/>
              <a:buSzPct val="75000"/>
              <a:buNone/>
            </a:pPr>
            <a:endParaRPr lang="es-ES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85725" indent="-20638" algn="just">
              <a:buClr>
                <a:schemeClr val="folHlink"/>
              </a:buClr>
              <a:buSzPct val="75000"/>
              <a:buNone/>
            </a:pPr>
            <a:endParaRPr lang="es-ES" sz="16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endParaRPr lang="es-E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19552"/>
            <a:ext cx="8229600" cy="66117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2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DE PRESUPUESTO - EJERCICIO FISCAL 2017</a:t>
            </a:r>
            <a:endParaRPr lang="es-ES" sz="2400" b="1" dirty="0" smtClean="0">
              <a:ln>
                <a:noFill/>
              </a:ln>
              <a:solidFill>
                <a:srgbClr val="33333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46" y="1521895"/>
            <a:ext cx="7280762" cy="406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6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79592"/>
            <a:ext cx="8229600" cy="661176"/>
          </a:xfrm>
        </p:spPr>
        <p:txBody>
          <a:bodyPr vert="horz" anchor="ctr">
            <a:noAutofit/>
          </a:bodyPr>
          <a:lstStyle/>
          <a:p>
            <a:pPr marL="0" algn="ctr">
              <a:defRPr/>
            </a:pPr>
            <a:r>
              <a:rPr lang="es-ES" sz="22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PROYECTO DE PRESUPUESTO - EJERCICIO FISCAL 2017</a:t>
            </a:r>
            <a:br>
              <a:rPr lang="es-ES" sz="22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GASTOS EN DÓLARES AMERICANOS</a:t>
            </a:r>
            <a:br>
              <a:rPr lang="es-ES" sz="2200" b="1" dirty="0" smtClean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es-ES" sz="2200" b="1" dirty="0"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FUENTE DE FINANCIAMIENTO – FF 20 Y 30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0688"/>
            <a:ext cx="7620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803920" y="2570981"/>
            <a:ext cx="7512496" cy="136207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80000"/>
                </a:solidFill>
              </a:rPr>
              <a:t>PROYECTO DE P</a:t>
            </a:r>
            <a:r>
              <a:rPr lang="es-ES" b="1" dirty="0" smtClean="0">
                <a:solidFill>
                  <a:srgbClr val="680000"/>
                </a:solidFill>
              </a:rPr>
              <a:t>RESUPUESTO DE INGRESOS </a:t>
            </a:r>
            <a:endParaRPr lang="es-ES" b="1" dirty="0">
              <a:solidFill>
                <a:srgbClr val="6800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55576" y="3795117"/>
            <a:ext cx="7512496" cy="85801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Ejercicio Fiscal 2017</a:t>
            </a:r>
            <a:endParaRPr kumimoji="0" lang="es-ES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 vert="horz" anchor="b">
            <a:normAutofit/>
          </a:bodyPr>
          <a:lstStyle/>
          <a:p>
            <a:pPr marL="0" algn="ctr">
              <a:defRPr/>
            </a:pPr>
            <a:r>
              <a:rPr lang="es-ES" sz="2800" b="1" dirty="0" smtClean="0">
                <a:ln>
                  <a:noFill/>
                </a:ln>
                <a:solidFill>
                  <a:srgbClr val="3333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RESUMEN DE INGRESOS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869" y="1017826"/>
            <a:ext cx="7613927" cy="51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specto">
  <a:themeElements>
    <a:clrScheme name="Personalizado 2">
      <a:dk1>
        <a:srgbClr val="F2F2F2"/>
      </a:dk1>
      <a:lt1>
        <a:sysClr val="window" lastClr="FFFFFF"/>
      </a:lt1>
      <a:dk2>
        <a:srgbClr val="3B3B3B"/>
      </a:dk2>
      <a:lt2>
        <a:srgbClr val="F2F2F2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22260</TotalTime>
  <Words>796</Words>
  <Application>Microsoft Office PowerPoint</Application>
  <PresentationFormat>Presentación en pantalla (4:3)</PresentationFormat>
  <Paragraphs>93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Aspecto</vt:lpstr>
      <vt:lpstr>Flujo</vt:lpstr>
      <vt:lpstr>Presentación de PowerPoint</vt:lpstr>
      <vt:lpstr>PROYECTO DE PRESUPUESTO - EJERCICIO FISCAL 2017</vt:lpstr>
      <vt:lpstr>PROYECTO DE PRESUPUESTO - EJERCICIO FISCAL 2017</vt:lpstr>
      <vt:lpstr>PROYECTO DE PRESUPUESTO - EJERCICIO FISCAL 2017</vt:lpstr>
      <vt:lpstr>PROYECTO DE PRESUPUESTO - EJERCICIO FISCAL 2017</vt:lpstr>
      <vt:lpstr>PROYECTO DE PRESUPUESTO - EJERCICIO FISCAL 2017</vt:lpstr>
      <vt:lpstr>PROYECTO DE PRESUPUESTO - EJERCICIO FISCAL 2017 GASTOS EN DÓLARES AMERICANOS FUENTE DE FINANCIAMIENTO – FF 20 Y 30</vt:lpstr>
      <vt:lpstr>PROYECTO DE PRESUPUESTO DE INGRESOS </vt:lpstr>
      <vt:lpstr>RESUMEN DE INGRESOS</vt:lpstr>
      <vt:lpstr>COMPOSICIÓN DE INGRESOS                   </vt:lpstr>
      <vt:lpstr>PROYECTO DE PRESUPUESTO DE GASTOS</vt:lpstr>
      <vt:lpstr>RESUMEN DE GASTOS POR GRUPO</vt:lpstr>
      <vt:lpstr>COMPOSICIÓN DE GASTOS  </vt:lpstr>
      <vt:lpstr>COMPOSICIÓN  DE GASTOS – FF 30  (RECURSOS INSTITUCIONALES)</vt:lpstr>
      <vt:lpstr>DETALLE DE PRINCIPALES RUBROS</vt:lpstr>
      <vt:lpstr>GRUPO 500- INVERSIÓN FÍSICA</vt:lpstr>
      <vt:lpstr>GRUPO 500 - INVERSIÓN FÍSICA TIPO DE PRESUPUESTO 3 POR PROYECTOS</vt:lpstr>
      <vt:lpstr>GRUPO 500- INVERSIÓN FÍSICA TIPO DE PRESUPUESTO 3 POR PROYECTOS</vt:lpstr>
      <vt:lpstr>GRUPO 500- INVERSIÓN FÍSICA TIPO DE PRESUPUESTO 3 POR PROYECTOS</vt:lpstr>
      <vt:lpstr>INVERSIONES CON BONOS SOBERANOS (FF20)</vt:lpstr>
      <vt:lpstr>Presentación de PowerPoint</vt:lpstr>
      <vt:lpstr>Presentación de PowerPoint</vt:lpstr>
      <vt:lpstr>Presentación de PowerPoint</vt:lpstr>
      <vt:lpstr>Presentación de PowerPoint</vt:lpstr>
      <vt:lpstr>GRUPO 500  -  PROYECTO BIRF (INCLUYE GASTOS DE CONTRAPARTIDA LOCAL)</vt:lpstr>
      <vt:lpstr>GRUPO 500- PROYECTO CAF- OFID (INCLUYE GASTOS DE CONTRAPARTIDA LOCAL)</vt:lpstr>
      <vt:lpstr>GRUPO 500 - PROYECTO BID-BEI-CAF (INCLUYE GASTOS DE CONTRAPARTIDA LOCAL)</vt:lpstr>
      <vt:lpstr>GRUPO 500 – PROYECTO INVERSIONES ENERGÉTICAS   (FONDOS PROPIOS)</vt:lpstr>
      <vt:lpstr>GRUPO 500 – PROYECTO INVERSIONES ENERGÉTICAS   (FONDOS PROPIOS)</vt:lpstr>
      <vt:lpstr>  GRUPO 400 - COMPRA DE ENERGÍA  </vt:lpstr>
      <vt:lpstr>  GRUPO 400 - COMPRA DE ENERGÍA  </vt:lpstr>
      <vt:lpstr>GRUPO 400 - COMPRA DE ENERGÍA EN UNIDADES FÍSICAS</vt:lpstr>
      <vt:lpstr>GRUPO 100 – SERVICIOS PERSONALES</vt:lpstr>
      <vt:lpstr>GRUPO 100 - SERVICIOS PERSONALES</vt:lpstr>
      <vt:lpstr>GRUPO 100 – CANTIDAD DE RECURSOS HUMANOS</vt:lpstr>
      <vt:lpstr>Presentación de PowerPoint</vt:lpstr>
      <vt:lpstr>GRUPO 200 - SERVICIOS NO PERSONALES</vt:lpstr>
      <vt:lpstr>GRUPO 200 – LEASING (INCLUIDO EN EL SUB GRUPO 250)</vt:lpstr>
      <vt:lpstr>GRUPO 300 – BIENES DE CONSUMO E INSUMO</vt:lpstr>
      <vt:lpstr>GRUPO 600 – INVERSIÓN FINANCIERA</vt:lpstr>
      <vt:lpstr>GRUPO 700 – SERVICIO DE LA DEUDA PÚBLICA</vt:lpstr>
      <vt:lpstr>GRUPO 700 – SERVICIO DE LA DEUDA PÚBLICA POR ORGANISMO FINANCIERO</vt:lpstr>
      <vt:lpstr>GRUPO 800 – TRANSFERENCIAS</vt:lpstr>
      <vt:lpstr>GRUPO 900 – IMPUESTOS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ANTEPROYECTO DE PRESUPUESTO EJERCICIO FISCAL 2012</dc:title>
  <dc:creator>asu06009</dc:creator>
  <cp:lastModifiedBy>Porfiria Franco</cp:lastModifiedBy>
  <cp:revision>970</cp:revision>
  <cp:lastPrinted>2016-10-11T10:43:46Z</cp:lastPrinted>
  <dcterms:created xsi:type="dcterms:W3CDTF">2011-05-02T17:34:30Z</dcterms:created>
  <dcterms:modified xsi:type="dcterms:W3CDTF">2016-10-11T10:44:45Z</dcterms:modified>
</cp:coreProperties>
</file>