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91" r:id="rId3"/>
    <p:sldId id="272" r:id="rId4"/>
    <p:sldId id="257" r:id="rId5"/>
    <p:sldId id="258" r:id="rId6"/>
    <p:sldId id="259" r:id="rId7"/>
    <p:sldId id="261" r:id="rId8"/>
    <p:sldId id="287" r:id="rId9"/>
    <p:sldId id="288" r:id="rId10"/>
    <p:sldId id="289" r:id="rId11"/>
    <p:sldId id="275" r:id="rId12"/>
    <p:sldId id="277" r:id="rId13"/>
    <p:sldId id="279" r:id="rId14"/>
    <p:sldId id="281" r:id="rId15"/>
    <p:sldId id="282" r:id="rId16"/>
    <p:sldId id="284" r:id="rId17"/>
    <p:sldId id="286" r:id="rId18"/>
    <p:sldId id="265" r:id="rId19"/>
    <p:sldId id="271" r:id="rId20"/>
    <p:sldId id="270" r:id="rId21"/>
    <p:sldId id="266" r:id="rId22"/>
    <p:sldId id="267" r:id="rId23"/>
    <p:sldId id="268" r:id="rId24"/>
    <p:sldId id="273" r:id="rId25"/>
    <p:sldId id="269" r:id="rId26"/>
  </p:sldIdLst>
  <p:sldSz cx="12192000" cy="6858000"/>
  <p:notesSz cx="6858000" cy="9220200"/>
  <p:defaultText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70" d="100"/>
          <a:sy n="70" d="100"/>
        </p:scale>
        <p:origin x="-474" y="-26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Porfirio\Desktop\DOC.%20FINANCIERO\2016\Ant.%20Proy.%202017\Proyecto%20de%20Presup.%20MH%202017\Ejec.%20Historica%20CGR.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Porfirio\Desktop\DOC.%20FINANCIERO\2016\Ant.%20Proy.%202017\Proyecto%20de%20Presup.%20MH%202017\Ejec.%20Historica%20CGR.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Porfirio\Desktop\DOC.%20FINANCIERO\2016\Ant.%20Proy.%202017\Proyecto%20de%20Presup.%20MH%202017\Ejec.%20Historica%20CGR.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Porfirio\AppData\Local\Temp\Estado%20resolucione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PY"/>
  <c:chart>
    <c:title>
      <c:layout/>
    </c:title>
    <c:view3D>
      <c:rotX val="30"/>
      <c:perspective val="30"/>
    </c:view3D>
    <c:plotArea>
      <c:layout/>
      <c:pie3DChart>
        <c:varyColors val="1"/>
        <c:ser>
          <c:idx val="0"/>
          <c:order val="0"/>
          <c:tx>
            <c:strRef>
              <c:f>Graficos!$E$41</c:f>
              <c:strCache>
                <c:ptCount val="1"/>
              </c:strCache>
            </c:strRef>
          </c:tx>
          <c:dLbls>
            <c:dLbl>
              <c:idx val="0"/>
              <c:delete val="1"/>
            </c:dLbl>
            <c:dLbl>
              <c:idx val="1"/>
              <c:layout/>
              <c:tx>
                <c:rich>
                  <a:bodyPr/>
                  <a:lstStyle/>
                  <a:p>
                    <a:pPr>
                      <a:defRPr/>
                    </a:pPr>
                    <a:r>
                      <a:rPr lang="en-US"/>
                      <a:t>0,14%</a:t>
                    </a:r>
                  </a:p>
                </c:rich>
              </c:tx>
              <c:spPr/>
            </c:dLbl>
            <c:showPercent val="1"/>
            <c:showLeaderLines val="1"/>
          </c:dLbls>
          <c:cat>
            <c:strRef>
              <c:f>Graficos!$D$42:$D$43</c:f>
              <c:strCache>
                <c:ptCount val="2"/>
                <c:pt idx="0">
                  <c:v>Proyecto PGN 2017</c:v>
                </c:pt>
                <c:pt idx="1">
                  <c:v>Presupuesto CGR 2017</c:v>
                </c:pt>
              </c:strCache>
            </c:strRef>
          </c:cat>
          <c:val>
            <c:numRef>
              <c:f>Graficos!$E$42:$E$43</c:f>
              <c:numCache>
                <c:formatCode>0.00%</c:formatCode>
                <c:ptCount val="2"/>
                <c:pt idx="0" formatCode="0%">
                  <c:v>1</c:v>
                </c:pt>
                <c:pt idx="1">
                  <c:v>1.4447356034620487E-3</c:v>
                </c:pt>
              </c:numCache>
            </c:numRef>
          </c:val>
        </c:ser>
        <c:dLbls>
          <c:showPercent val="1"/>
        </c:dLbls>
      </c:pie3DChart>
      <c:spPr>
        <a:noFill/>
        <a:ln w="25400">
          <a:noFill/>
        </a:ln>
      </c:spPr>
    </c:plotArea>
    <c:legend>
      <c:legendPos val="t"/>
      <c:layout>
        <c:manualLayout>
          <c:xMode val="edge"/>
          <c:yMode val="edge"/>
          <c:x val="7.6015485564304472E-2"/>
          <c:y val="4.9812930687035094E-2"/>
          <c:w val="0.7746354330708678"/>
          <c:h val="9.0301689816862749E-2"/>
        </c:manualLayout>
      </c:layout>
      <c:txPr>
        <a:bodyPr/>
        <a:lstStyle/>
        <a:p>
          <a:pPr>
            <a:defRPr sz="1400"/>
          </a:pPr>
          <a:endParaRPr lang="es-PY"/>
        </a:p>
      </c:txPr>
    </c:legend>
    <c:plotVisOnly val="1"/>
    <c:dispBlanksAs val="zero"/>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s-PY"/>
  <c:chart>
    <c:title>
      <c:tx>
        <c:rich>
          <a:bodyPr/>
          <a:lstStyle/>
          <a:p>
            <a:pPr>
              <a:defRPr/>
            </a:pPr>
            <a:r>
              <a:rPr lang="es-PY"/>
              <a:t>Evolución</a:t>
            </a:r>
            <a:r>
              <a:rPr lang="es-PY" baseline="0"/>
              <a:t> del Presupuesto de la CGR </a:t>
            </a:r>
            <a:endParaRPr lang="es-PY"/>
          </a:p>
        </c:rich>
      </c:tx>
      <c:layout/>
    </c:title>
    <c:plotArea>
      <c:layout/>
      <c:lineChart>
        <c:grouping val="standard"/>
        <c:ser>
          <c:idx val="0"/>
          <c:order val="0"/>
          <c:cat>
            <c:strRef>
              <c:f>Graficos!$I$28:$I$36</c:f>
              <c:strCache>
                <c:ptCount val="9"/>
                <c:pt idx="0">
                  <c:v>2009</c:v>
                </c:pt>
                <c:pt idx="1">
                  <c:v>2010</c:v>
                </c:pt>
                <c:pt idx="2">
                  <c:v>2011</c:v>
                </c:pt>
                <c:pt idx="3">
                  <c:v>2012</c:v>
                </c:pt>
                <c:pt idx="4">
                  <c:v>2013</c:v>
                </c:pt>
                <c:pt idx="5">
                  <c:v>2014</c:v>
                </c:pt>
                <c:pt idx="6">
                  <c:v>2015</c:v>
                </c:pt>
                <c:pt idx="7">
                  <c:v>2016</c:v>
                </c:pt>
                <c:pt idx="8">
                  <c:v>*2017</c:v>
                </c:pt>
              </c:strCache>
            </c:strRef>
          </c:cat>
          <c:val>
            <c:numRef>
              <c:f>Graficos!$J$28:$J$36</c:f>
              <c:numCache>
                <c:formatCode>_-* #,##0\ _€_-;\-* #,##0\ _€_-;_-* "-"??\ _€_-;_-@_-</c:formatCode>
                <c:ptCount val="9"/>
                <c:pt idx="0">
                  <c:v>48727.000014000012</c:v>
                </c:pt>
                <c:pt idx="1">
                  <c:v>53080.529171999995</c:v>
                </c:pt>
                <c:pt idx="2">
                  <c:v>64801.84687100006</c:v>
                </c:pt>
                <c:pt idx="3">
                  <c:v>105791.750789</c:v>
                </c:pt>
                <c:pt idx="4">
                  <c:v>102355.66227499997</c:v>
                </c:pt>
                <c:pt idx="5">
                  <c:v>110275</c:v>
                </c:pt>
                <c:pt idx="6">
                  <c:v>114683</c:v>
                </c:pt>
                <c:pt idx="7">
                  <c:v>109475</c:v>
                </c:pt>
                <c:pt idx="8">
                  <c:v>99918</c:v>
                </c:pt>
              </c:numCache>
            </c:numRef>
          </c:val>
        </c:ser>
        <c:ser>
          <c:idx val="1"/>
          <c:order val="1"/>
          <c:cat>
            <c:strRef>
              <c:f>Graficos!$I$28:$I$36</c:f>
              <c:strCache>
                <c:ptCount val="9"/>
                <c:pt idx="0">
                  <c:v>2009</c:v>
                </c:pt>
                <c:pt idx="1">
                  <c:v>2010</c:v>
                </c:pt>
                <c:pt idx="2">
                  <c:v>2011</c:v>
                </c:pt>
                <c:pt idx="3">
                  <c:v>2012</c:v>
                </c:pt>
                <c:pt idx="4">
                  <c:v>2013</c:v>
                </c:pt>
                <c:pt idx="5">
                  <c:v>2014</c:v>
                </c:pt>
                <c:pt idx="6">
                  <c:v>2015</c:v>
                </c:pt>
                <c:pt idx="7">
                  <c:v>2016</c:v>
                </c:pt>
                <c:pt idx="8">
                  <c:v>*2017</c:v>
                </c:pt>
              </c:strCache>
            </c:strRef>
          </c:cat>
          <c:val>
            <c:numRef>
              <c:f>Graficos!$K$28:$K$36</c:f>
              <c:numCache>
                <c:formatCode>0%</c:formatCode>
                <c:ptCount val="9"/>
                <c:pt idx="0">
                  <c:v>0</c:v>
                </c:pt>
                <c:pt idx="1">
                  <c:v>8.9345314851092456E-2</c:v>
                </c:pt>
                <c:pt idx="2">
                  <c:v>0.22082141760529006</c:v>
                </c:pt>
                <c:pt idx="3">
                  <c:v>0.63254221750188777</c:v>
                </c:pt>
                <c:pt idx="4">
                  <c:v>-3.2479739567343381E-2</c:v>
                </c:pt>
                <c:pt idx="5">
                  <c:v>7.7370782905229529E-2</c:v>
                </c:pt>
                <c:pt idx="6">
                  <c:v>3.9972795284515979E-2</c:v>
                </c:pt>
                <c:pt idx="7">
                  <c:v>-4.5412136062014483E-2</c:v>
                </c:pt>
                <c:pt idx="8">
                  <c:v>-8.7298469970313028E-2</c:v>
                </c:pt>
              </c:numCache>
            </c:numRef>
          </c:val>
        </c:ser>
        <c:marker val="1"/>
        <c:axId val="73019776"/>
        <c:axId val="73021312"/>
      </c:lineChart>
      <c:catAx>
        <c:axId val="73019776"/>
        <c:scaling>
          <c:orientation val="minMax"/>
        </c:scaling>
        <c:axPos val="b"/>
        <c:numFmt formatCode="General" sourceLinked="1"/>
        <c:majorTickMark val="none"/>
        <c:tickLblPos val="nextTo"/>
        <c:txPr>
          <a:bodyPr/>
          <a:lstStyle/>
          <a:p>
            <a:pPr>
              <a:defRPr sz="1200"/>
            </a:pPr>
            <a:endParaRPr lang="es-PY"/>
          </a:p>
        </c:txPr>
        <c:crossAx val="73021312"/>
        <c:crosses val="autoZero"/>
        <c:auto val="1"/>
        <c:lblAlgn val="ctr"/>
        <c:lblOffset val="100"/>
      </c:catAx>
      <c:valAx>
        <c:axId val="73021312"/>
        <c:scaling>
          <c:orientation val="minMax"/>
        </c:scaling>
        <c:axPos val="l"/>
        <c:majorGridlines/>
        <c:numFmt formatCode="_-* #,##0\ _€_-;\-* #,##0\ _€_-;_-* &quot;-&quot;??\ _€_-;_-@_-" sourceLinked="1"/>
        <c:majorTickMark val="none"/>
        <c:tickLblPos val="nextTo"/>
        <c:spPr>
          <a:ln w="9525">
            <a:noFill/>
          </a:ln>
        </c:spPr>
        <c:txPr>
          <a:bodyPr/>
          <a:lstStyle/>
          <a:p>
            <a:pPr>
              <a:defRPr sz="1200"/>
            </a:pPr>
            <a:endParaRPr lang="es-PY"/>
          </a:p>
        </c:txPr>
        <c:crossAx val="73019776"/>
        <c:crosses val="autoZero"/>
        <c:crossBetween val="between"/>
      </c:valAx>
    </c:plotArea>
    <c:plotVisOnly val="1"/>
    <c:dispBlanksAs val="zero"/>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s-PY"/>
  <c:chart>
    <c:plotArea>
      <c:layout/>
      <c:barChart>
        <c:barDir val="col"/>
        <c:grouping val="clustered"/>
        <c:ser>
          <c:idx val="0"/>
          <c:order val="0"/>
          <c:tx>
            <c:strRef>
              <c:f>Graficos!$J$6:$J$7</c:f>
              <c:strCache>
                <c:ptCount val="1"/>
                <c:pt idx="0">
                  <c:v>EVOLUCION DE LA EJECUCIÓN DEL PLAN FINANCIERO PLAN FINANCIERO</c:v>
                </c:pt>
              </c:strCache>
            </c:strRef>
          </c:tx>
          <c:cat>
            <c:strRef>
              <c:f>Graficos!$I$8:$I$18</c:f>
              <c:strCache>
                <c:ptCount val="11"/>
                <c:pt idx="0">
                  <c:v>2006</c:v>
                </c:pt>
                <c:pt idx="1">
                  <c:v>2007</c:v>
                </c:pt>
                <c:pt idx="2">
                  <c:v>2008</c:v>
                </c:pt>
                <c:pt idx="3">
                  <c:v>2009</c:v>
                </c:pt>
                <c:pt idx="4">
                  <c:v>2010</c:v>
                </c:pt>
                <c:pt idx="5">
                  <c:v>2011</c:v>
                </c:pt>
                <c:pt idx="6">
                  <c:v>2012</c:v>
                </c:pt>
                <c:pt idx="7">
                  <c:v>2013</c:v>
                </c:pt>
                <c:pt idx="8">
                  <c:v>2014</c:v>
                </c:pt>
                <c:pt idx="9">
                  <c:v>2015</c:v>
                </c:pt>
                <c:pt idx="10">
                  <c:v>*2016</c:v>
                </c:pt>
              </c:strCache>
            </c:strRef>
          </c:cat>
          <c:val>
            <c:numRef>
              <c:f>Graficos!$J$8:$J$18</c:f>
              <c:numCache>
                <c:formatCode>_ * #,##0_ ;_ * \-#,##0_ ;_ * "-"_ ;_ @_ </c:formatCode>
                <c:ptCount val="11"/>
                <c:pt idx="0">
                  <c:v>37374</c:v>
                </c:pt>
                <c:pt idx="1">
                  <c:v>39657</c:v>
                </c:pt>
                <c:pt idx="2">
                  <c:v>46361</c:v>
                </c:pt>
                <c:pt idx="3">
                  <c:v>48101</c:v>
                </c:pt>
                <c:pt idx="4">
                  <c:v>53081</c:v>
                </c:pt>
                <c:pt idx="5">
                  <c:v>62674</c:v>
                </c:pt>
                <c:pt idx="6">
                  <c:v>91634</c:v>
                </c:pt>
                <c:pt idx="7">
                  <c:v>88716</c:v>
                </c:pt>
                <c:pt idx="8">
                  <c:v>110275</c:v>
                </c:pt>
                <c:pt idx="9">
                  <c:v>113281</c:v>
                </c:pt>
                <c:pt idx="10">
                  <c:v>105908</c:v>
                </c:pt>
              </c:numCache>
            </c:numRef>
          </c:val>
        </c:ser>
        <c:ser>
          <c:idx val="1"/>
          <c:order val="1"/>
          <c:tx>
            <c:strRef>
              <c:f>Graficos!$K$6:$K$7</c:f>
              <c:strCache>
                <c:ptCount val="1"/>
                <c:pt idx="0">
                  <c:v>EVOLUCION DE LA EJECUCIÓN DEL PLAN FINANCIERO EJECUCIÓN </c:v>
                </c:pt>
              </c:strCache>
            </c:strRef>
          </c:tx>
          <c:cat>
            <c:strRef>
              <c:f>Graficos!$I$8:$I$18</c:f>
              <c:strCache>
                <c:ptCount val="11"/>
                <c:pt idx="0">
                  <c:v>2006</c:v>
                </c:pt>
                <c:pt idx="1">
                  <c:v>2007</c:v>
                </c:pt>
                <c:pt idx="2">
                  <c:v>2008</c:v>
                </c:pt>
                <c:pt idx="3">
                  <c:v>2009</c:v>
                </c:pt>
                <c:pt idx="4">
                  <c:v>2010</c:v>
                </c:pt>
                <c:pt idx="5">
                  <c:v>2011</c:v>
                </c:pt>
                <c:pt idx="6">
                  <c:v>2012</c:v>
                </c:pt>
                <c:pt idx="7">
                  <c:v>2013</c:v>
                </c:pt>
                <c:pt idx="8">
                  <c:v>2014</c:v>
                </c:pt>
                <c:pt idx="9">
                  <c:v>2015</c:v>
                </c:pt>
                <c:pt idx="10">
                  <c:v>*2016</c:v>
                </c:pt>
              </c:strCache>
            </c:strRef>
          </c:cat>
          <c:val>
            <c:numRef>
              <c:f>Graficos!$K$8:$K$18</c:f>
              <c:numCache>
                <c:formatCode>_ * #,##0_ ;_ * \-#,##0_ ;_ * "-"_ ;_ @_ </c:formatCode>
                <c:ptCount val="11"/>
                <c:pt idx="0">
                  <c:v>36095</c:v>
                </c:pt>
                <c:pt idx="1">
                  <c:v>38240</c:v>
                </c:pt>
                <c:pt idx="2">
                  <c:v>44746</c:v>
                </c:pt>
                <c:pt idx="3">
                  <c:v>46260</c:v>
                </c:pt>
                <c:pt idx="4">
                  <c:v>51183</c:v>
                </c:pt>
                <c:pt idx="5">
                  <c:v>59855</c:v>
                </c:pt>
                <c:pt idx="6">
                  <c:v>89890</c:v>
                </c:pt>
                <c:pt idx="7">
                  <c:v>86899</c:v>
                </c:pt>
                <c:pt idx="8">
                  <c:v>108459</c:v>
                </c:pt>
                <c:pt idx="9">
                  <c:v>107457</c:v>
                </c:pt>
                <c:pt idx="10">
                  <c:v>74840</c:v>
                </c:pt>
              </c:numCache>
            </c:numRef>
          </c:val>
        </c:ser>
        <c:ser>
          <c:idx val="2"/>
          <c:order val="2"/>
          <c:tx>
            <c:strRef>
              <c:f>Graficos!$L$6:$L$7</c:f>
              <c:strCache>
                <c:ptCount val="1"/>
                <c:pt idx="0">
                  <c:v>EVOLUCION DE LA EJECUCIÓN DEL PLAN FINANCIERO % DE EJEC.</c:v>
                </c:pt>
              </c:strCache>
            </c:strRef>
          </c:tx>
          <c:cat>
            <c:strRef>
              <c:f>Graficos!$I$8:$I$18</c:f>
              <c:strCache>
                <c:ptCount val="11"/>
                <c:pt idx="0">
                  <c:v>2006</c:v>
                </c:pt>
                <c:pt idx="1">
                  <c:v>2007</c:v>
                </c:pt>
                <c:pt idx="2">
                  <c:v>2008</c:v>
                </c:pt>
                <c:pt idx="3">
                  <c:v>2009</c:v>
                </c:pt>
                <c:pt idx="4">
                  <c:v>2010</c:v>
                </c:pt>
                <c:pt idx="5">
                  <c:v>2011</c:v>
                </c:pt>
                <c:pt idx="6">
                  <c:v>2012</c:v>
                </c:pt>
                <c:pt idx="7">
                  <c:v>2013</c:v>
                </c:pt>
                <c:pt idx="8">
                  <c:v>2014</c:v>
                </c:pt>
                <c:pt idx="9">
                  <c:v>2015</c:v>
                </c:pt>
                <c:pt idx="10">
                  <c:v>*2016</c:v>
                </c:pt>
              </c:strCache>
            </c:strRef>
          </c:cat>
          <c:val>
            <c:numRef>
              <c:f>Graficos!$L$8:$L$18</c:f>
              <c:numCache>
                <c:formatCode>0%</c:formatCode>
                <c:ptCount val="11"/>
                <c:pt idx="0">
                  <c:v>0.96577834858457812</c:v>
                </c:pt>
                <c:pt idx="1">
                  <c:v>0.96426860327306663</c:v>
                </c:pt>
                <c:pt idx="2">
                  <c:v>0.96516468583507686</c:v>
                </c:pt>
                <c:pt idx="3">
                  <c:v>0.9617263674351888</c:v>
                </c:pt>
                <c:pt idx="4">
                  <c:v>0.96424332623726006</c:v>
                </c:pt>
                <c:pt idx="5">
                  <c:v>0.95502122092095609</c:v>
                </c:pt>
                <c:pt idx="6">
                  <c:v>0.9809677630573802</c:v>
                </c:pt>
                <c:pt idx="7">
                  <c:v>0.97951891428829074</c:v>
                </c:pt>
                <c:pt idx="8">
                  <c:v>0.98353207889367467</c:v>
                </c:pt>
                <c:pt idx="9">
                  <c:v>0.94858802447012291</c:v>
                </c:pt>
                <c:pt idx="10">
                  <c:v>0.70665105563319175</c:v>
                </c:pt>
              </c:numCache>
            </c:numRef>
          </c:val>
        </c:ser>
        <c:axId val="73627520"/>
        <c:axId val="73629056"/>
      </c:barChart>
      <c:catAx>
        <c:axId val="73627520"/>
        <c:scaling>
          <c:orientation val="minMax"/>
        </c:scaling>
        <c:axPos val="b"/>
        <c:numFmt formatCode="General" sourceLinked="1"/>
        <c:tickLblPos val="nextTo"/>
        <c:crossAx val="73629056"/>
        <c:crosses val="autoZero"/>
        <c:auto val="1"/>
        <c:lblAlgn val="ctr"/>
        <c:lblOffset val="100"/>
      </c:catAx>
      <c:valAx>
        <c:axId val="73629056"/>
        <c:scaling>
          <c:orientation val="minMax"/>
        </c:scaling>
        <c:axPos val="l"/>
        <c:majorGridlines/>
        <c:numFmt formatCode="_ * #,##0_ ;_ * \-#,##0_ ;_ * &quot;-&quot;_ ;_ @_ " sourceLinked="1"/>
        <c:tickLblPos val="nextTo"/>
        <c:crossAx val="73627520"/>
        <c:crosses val="autoZero"/>
        <c:crossBetween val="between"/>
      </c:valAx>
    </c:plotArea>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s-PY"/>
  <c:chart>
    <c:title>
      <c:tx>
        <c:rich>
          <a:bodyPr/>
          <a:lstStyle/>
          <a:p>
            <a:pPr>
              <a:defRPr/>
            </a:pPr>
            <a:r>
              <a:rPr lang="en-US"/>
              <a:t>AUDITORIAS</a:t>
            </a:r>
            <a:r>
              <a:rPr lang="en-US" baseline="0"/>
              <a:t> EN PROCESOS (PGA)</a:t>
            </a:r>
            <a:endParaRPr lang="en-US"/>
          </a:p>
        </c:rich>
      </c:tx>
      <c:layout/>
    </c:title>
    <c:plotArea>
      <c:layout/>
      <c:barChart>
        <c:barDir val="bar"/>
        <c:grouping val="clustered"/>
        <c:ser>
          <c:idx val="0"/>
          <c:order val="0"/>
          <c:cat>
            <c:strRef>
              <c:f>'Consolidado 2006 - 2016'!$H$1596:$H$1602</c:f>
              <c:strCache>
                <c:ptCount val="7"/>
                <c:pt idx="0">
                  <c:v>EXAMEN ESPECIAL</c:v>
                </c:pt>
                <c:pt idx="1">
                  <c:v>AUDITORIA PRESUPUESTARIA</c:v>
                </c:pt>
                <c:pt idx="2">
                  <c:v>VERIFICACIÓN TÉCNICA ESPECIFICA</c:v>
                </c:pt>
                <c:pt idx="3">
                  <c:v>AUDITORIA FINANCIERA</c:v>
                </c:pt>
                <c:pt idx="4">
                  <c:v>AUDITORIA DE GESTIÓN</c:v>
                </c:pt>
                <c:pt idx="5">
                  <c:v>INSPECCION TÉCNICA</c:v>
                </c:pt>
                <c:pt idx="6">
                  <c:v>FISCALIZACION</c:v>
                </c:pt>
              </c:strCache>
            </c:strRef>
          </c:cat>
          <c:val>
            <c:numRef>
              <c:f>'Consolidado 2006 - 2016'!$I$1596:$I$1602</c:f>
            </c:numRef>
          </c:val>
        </c:ser>
        <c:ser>
          <c:idx val="1"/>
          <c:order val="1"/>
          <c:dLbls>
            <c:dLblPos val="inEnd"/>
            <c:showVal val="1"/>
          </c:dLbls>
          <c:cat>
            <c:strRef>
              <c:f>'Consolidado 2006 - 2016'!$H$1596:$H$1602</c:f>
              <c:strCache>
                <c:ptCount val="7"/>
                <c:pt idx="0">
                  <c:v>EXAMEN ESPECIAL</c:v>
                </c:pt>
                <c:pt idx="1">
                  <c:v>AUDITORIA PRESUPUESTARIA</c:v>
                </c:pt>
                <c:pt idx="2">
                  <c:v>VERIFICACIÓN TÉCNICA ESPECIFICA</c:v>
                </c:pt>
                <c:pt idx="3">
                  <c:v>AUDITORIA FINANCIERA</c:v>
                </c:pt>
                <c:pt idx="4">
                  <c:v>AUDITORIA DE GESTIÓN</c:v>
                </c:pt>
                <c:pt idx="5">
                  <c:v>INSPECCION TÉCNICA</c:v>
                </c:pt>
                <c:pt idx="6">
                  <c:v>FISCALIZACION</c:v>
                </c:pt>
              </c:strCache>
            </c:strRef>
          </c:cat>
          <c:val>
            <c:numRef>
              <c:f>'Consolidado 2006 - 2016'!$J$1596:$J$1602</c:f>
              <c:numCache>
                <c:formatCode>General</c:formatCode>
                <c:ptCount val="7"/>
                <c:pt idx="0">
                  <c:v>32</c:v>
                </c:pt>
                <c:pt idx="1">
                  <c:v>11</c:v>
                </c:pt>
                <c:pt idx="2">
                  <c:v>3</c:v>
                </c:pt>
                <c:pt idx="3">
                  <c:v>3</c:v>
                </c:pt>
                <c:pt idx="4">
                  <c:v>2</c:v>
                </c:pt>
                <c:pt idx="5">
                  <c:v>2</c:v>
                </c:pt>
                <c:pt idx="6">
                  <c:v>1</c:v>
                </c:pt>
              </c:numCache>
            </c:numRef>
          </c:val>
        </c:ser>
        <c:gapWidth val="75"/>
        <c:overlap val="40"/>
        <c:axId val="73643136"/>
        <c:axId val="73644672"/>
      </c:barChart>
      <c:catAx>
        <c:axId val="73643136"/>
        <c:scaling>
          <c:orientation val="minMax"/>
        </c:scaling>
        <c:axPos val="l"/>
        <c:majorTickMark val="none"/>
        <c:tickLblPos val="nextTo"/>
        <c:crossAx val="73644672"/>
        <c:crosses val="autoZero"/>
        <c:auto val="1"/>
        <c:lblAlgn val="ctr"/>
        <c:lblOffset val="100"/>
      </c:catAx>
      <c:valAx>
        <c:axId val="73644672"/>
        <c:scaling>
          <c:orientation val="minMax"/>
        </c:scaling>
        <c:axPos val="b"/>
        <c:majorGridlines/>
        <c:numFmt formatCode="General" sourceLinked="1"/>
        <c:majorTickMark val="none"/>
        <c:tickLblPos val="nextTo"/>
        <c:crossAx val="73643136"/>
        <c:crosses val="autoZero"/>
        <c:crossBetween val="between"/>
      </c:valAx>
    </c:plotArea>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61010"/>
          </a:xfrm>
          <a:prstGeom prst="rect">
            <a:avLst/>
          </a:prstGeom>
        </p:spPr>
        <p:txBody>
          <a:bodyPr vert="horz" lIns="91440" tIns="45720" rIns="91440" bIns="45720" rtlCol="0"/>
          <a:lstStyle>
            <a:lvl1pPr algn="l">
              <a:defRPr sz="1200"/>
            </a:lvl1pPr>
          </a:lstStyle>
          <a:p>
            <a:endParaRPr lang="es-PY"/>
          </a:p>
        </p:txBody>
      </p:sp>
      <p:sp>
        <p:nvSpPr>
          <p:cNvPr id="3" name="2 Marcador de fecha"/>
          <p:cNvSpPr>
            <a:spLocks noGrp="1"/>
          </p:cNvSpPr>
          <p:nvPr>
            <p:ph type="dt" sz="quarter" idx="1"/>
          </p:nvPr>
        </p:nvSpPr>
        <p:spPr>
          <a:xfrm>
            <a:off x="3884613" y="0"/>
            <a:ext cx="2971800" cy="461010"/>
          </a:xfrm>
          <a:prstGeom prst="rect">
            <a:avLst/>
          </a:prstGeom>
        </p:spPr>
        <p:txBody>
          <a:bodyPr vert="horz" lIns="91440" tIns="45720" rIns="91440" bIns="45720" rtlCol="0"/>
          <a:lstStyle>
            <a:lvl1pPr algn="r">
              <a:defRPr sz="1200"/>
            </a:lvl1pPr>
          </a:lstStyle>
          <a:p>
            <a:fld id="{EFA1FC6E-090A-4801-BADA-A26EC4C5F276}" type="datetimeFigureOut">
              <a:rPr lang="es-PY" smtClean="0"/>
              <a:t>10/10/2016</a:t>
            </a:fld>
            <a:endParaRPr lang="es-PY"/>
          </a:p>
        </p:txBody>
      </p:sp>
      <p:sp>
        <p:nvSpPr>
          <p:cNvPr id="4" name="3 Marcador de pie de página"/>
          <p:cNvSpPr>
            <a:spLocks noGrp="1"/>
          </p:cNvSpPr>
          <p:nvPr>
            <p:ph type="ftr" sz="quarter" idx="2"/>
          </p:nvPr>
        </p:nvSpPr>
        <p:spPr>
          <a:xfrm>
            <a:off x="0" y="8757590"/>
            <a:ext cx="2971800" cy="461010"/>
          </a:xfrm>
          <a:prstGeom prst="rect">
            <a:avLst/>
          </a:prstGeom>
        </p:spPr>
        <p:txBody>
          <a:bodyPr vert="horz" lIns="91440" tIns="45720" rIns="91440" bIns="45720" rtlCol="0" anchor="b"/>
          <a:lstStyle>
            <a:lvl1pPr algn="l">
              <a:defRPr sz="1200"/>
            </a:lvl1pPr>
          </a:lstStyle>
          <a:p>
            <a:endParaRPr lang="es-PY"/>
          </a:p>
        </p:txBody>
      </p:sp>
      <p:sp>
        <p:nvSpPr>
          <p:cNvPr id="5" name="4 Marcador de número de diapositiva"/>
          <p:cNvSpPr>
            <a:spLocks noGrp="1"/>
          </p:cNvSpPr>
          <p:nvPr>
            <p:ph type="sldNum" sz="quarter" idx="3"/>
          </p:nvPr>
        </p:nvSpPr>
        <p:spPr>
          <a:xfrm>
            <a:off x="3884613" y="8757590"/>
            <a:ext cx="2971800" cy="461010"/>
          </a:xfrm>
          <a:prstGeom prst="rect">
            <a:avLst/>
          </a:prstGeom>
        </p:spPr>
        <p:txBody>
          <a:bodyPr vert="horz" lIns="91440" tIns="45720" rIns="91440" bIns="45720" rtlCol="0" anchor="b"/>
          <a:lstStyle>
            <a:lvl1pPr algn="r">
              <a:defRPr sz="1200"/>
            </a:lvl1pPr>
          </a:lstStyle>
          <a:p>
            <a:fld id="{63103EA8-5054-4766-B44A-F09A2D87435D}" type="slidenum">
              <a:rPr lang="es-PY" smtClean="0"/>
              <a:t>‹Nº›</a:t>
            </a:fld>
            <a:endParaRPr lang="es-PY"/>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62611"/>
          </a:xfrm>
          <a:prstGeom prst="rect">
            <a:avLst/>
          </a:prstGeom>
        </p:spPr>
        <p:txBody>
          <a:bodyPr vert="horz" lIns="91440" tIns="45720" rIns="91440" bIns="45720" rtlCol="0"/>
          <a:lstStyle>
            <a:lvl1pPr algn="l">
              <a:defRPr sz="1200"/>
            </a:lvl1pPr>
          </a:lstStyle>
          <a:p>
            <a:endParaRPr lang="es-PY"/>
          </a:p>
        </p:txBody>
      </p:sp>
      <p:sp>
        <p:nvSpPr>
          <p:cNvPr id="3" name="Marcador de fecha 2"/>
          <p:cNvSpPr>
            <a:spLocks noGrp="1"/>
          </p:cNvSpPr>
          <p:nvPr>
            <p:ph type="dt" idx="1"/>
          </p:nvPr>
        </p:nvSpPr>
        <p:spPr>
          <a:xfrm>
            <a:off x="3884613" y="0"/>
            <a:ext cx="2971800" cy="462611"/>
          </a:xfrm>
          <a:prstGeom prst="rect">
            <a:avLst/>
          </a:prstGeom>
        </p:spPr>
        <p:txBody>
          <a:bodyPr vert="horz" lIns="91440" tIns="45720" rIns="91440" bIns="45720" rtlCol="0"/>
          <a:lstStyle>
            <a:lvl1pPr algn="r">
              <a:defRPr sz="1200"/>
            </a:lvl1pPr>
          </a:lstStyle>
          <a:p>
            <a:fld id="{0684BE63-B640-4C28-9A64-9B140AA11F3F}" type="datetimeFigureOut">
              <a:rPr lang="es-PY" smtClean="0"/>
              <a:pPr/>
              <a:t>10/10/2016</a:t>
            </a:fld>
            <a:endParaRPr lang="es-PY"/>
          </a:p>
        </p:txBody>
      </p:sp>
      <p:sp>
        <p:nvSpPr>
          <p:cNvPr id="4" name="Marcador de imagen de diapositiva 3"/>
          <p:cNvSpPr>
            <a:spLocks noGrp="1" noRot="1" noChangeAspect="1"/>
          </p:cNvSpPr>
          <p:nvPr>
            <p:ph type="sldImg" idx="2"/>
          </p:nvPr>
        </p:nvSpPr>
        <p:spPr>
          <a:xfrm>
            <a:off x="663575" y="1152525"/>
            <a:ext cx="5530850" cy="3111500"/>
          </a:xfrm>
          <a:prstGeom prst="rect">
            <a:avLst/>
          </a:prstGeom>
          <a:noFill/>
          <a:ln w="12700">
            <a:solidFill>
              <a:prstClr val="black"/>
            </a:solidFill>
          </a:ln>
        </p:spPr>
        <p:txBody>
          <a:bodyPr vert="horz" lIns="91440" tIns="45720" rIns="91440" bIns="45720" rtlCol="0" anchor="ctr"/>
          <a:lstStyle/>
          <a:p>
            <a:endParaRPr lang="es-PY"/>
          </a:p>
        </p:txBody>
      </p:sp>
      <p:sp>
        <p:nvSpPr>
          <p:cNvPr id="5" name="Marcador de notas 4"/>
          <p:cNvSpPr>
            <a:spLocks noGrp="1"/>
          </p:cNvSpPr>
          <p:nvPr>
            <p:ph type="body" sz="quarter" idx="3"/>
          </p:nvPr>
        </p:nvSpPr>
        <p:spPr>
          <a:xfrm>
            <a:off x="685800" y="4437221"/>
            <a:ext cx="5486400" cy="3630454"/>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6" name="Marcador de pie de página 5"/>
          <p:cNvSpPr>
            <a:spLocks noGrp="1"/>
          </p:cNvSpPr>
          <p:nvPr>
            <p:ph type="ftr" sz="quarter" idx="4"/>
          </p:nvPr>
        </p:nvSpPr>
        <p:spPr>
          <a:xfrm>
            <a:off x="0" y="8757590"/>
            <a:ext cx="2971800" cy="462610"/>
          </a:xfrm>
          <a:prstGeom prst="rect">
            <a:avLst/>
          </a:prstGeom>
        </p:spPr>
        <p:txBody>
          <a:bodyPr vert="horz" lIns="91440" tIns="45720" rIns="91440" bIns="45720" rtlCol="0" anchor="b"/>
          <a:lstStyle>
            <a:lvl1pPr algn="l">
              <a:defRPr sz="1200"/>
            </a:lvl1pPr>
          </a:lstStyle>
          <a:p>
            <a:endParaRPr lang="es-PY"/>
          </a:p>
        </p:txBody>
      </p:sp>
      <p:sp>
        <p:nvSpPr>
          <p:cNvPr id="7" name="Marcador de número de diapositiva 6"/>
          <p:cNvSpPr>
            <a:spLocks noGrp="1"/>
          </p:cNvSpPr>
          <p:nvPr>
            <p:ph type="sldNum" sz="quarter" idx="5"/>
          </p:nvPr>
        </p:nvSpPr>
        <p:spPr>
          <a:xfrm>
            <a:off x="3884613" y="8757590"/>
            <a:ext cx="2971800" cy="462610"/>
          </a:xfrm>
          <a:prstGeom prst="rect">
            <a:avLst/>
          </a:prstGeom>
        </p:spPr>
        <p:txBody>
          <a:bodyPr vert="horz" lIns="91440" tIns="45720" rIns="91440" bIns="45720" rtlCol="0" anchor="b"/>
          <a:lstStyle>
            <a:lvl1pPr algn="r">
              <a:defRPr sz="1200"/>
            </a:lvl1pPr>
          </a:lstStyle>
          <a:p>
            <a:fld id="{FEA19913-58C7-4564-BECA-5FBEDD89C61E}" type="slidenum">
              <a:rPr lang="es-PY" smtClean="0"/>
              <a:pPr/>
              <a:t>‹Nº›</a:t>
            </a:fld>
            <a:endParaRPr lang="es-PY"/>
          </a:p>
        </p:txBody>
      </p:sp>
    </p:spTree>
    <p:extLst>
      <p:ext uri="{BB962C8B-B14F-4D97-AF65-F5344CB8AC3E}">
        <p14:creationId xmlns:p14="http://schemas.microsoft.com/office/powerpoint/2010/main" xmlns="" val="1056206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bg1">
            <a:lumMod val="95000"/>
          </a:schemeClr>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PY"/>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PY"/>
          </a:p>
        </p:txBody>
      </p:sp>
      <p:sp>
        <p:nvSpPr>
          <p:cNvPr id="4" name="Marcador de fecha 3"/>
          <p:cNvSpPr>
            <a:spLocks noGrp="1"/>
          </p:cNvSpPr>
          <p:nvPr>
            <p:ph type="dt" sz="half" idx="10"/>
          </p:nvPr>
        </p:nvSpPr>
        <p:spPr/>
        <p:txBody>
          <a:bodyPr/>
          <a:lstStyle/>
          <a:p>
            <a:fld id="{982BB6A5-3A36-4C6A-B9BD-5D4295CB357E}" type="datetime1">
              <a:rPr lang="es-PY" smtClean="0"/>
              <a:pPr/>
              <a:t>10/10/2016</a:t>
            </a:fld>
            <a:endParaRPr lang="es-PY"/>
          </a:p>
        </p:txBody>
      </p:sp>
      <p:sp>
        <p:nvSpPr>
          <p:cNvPr id="5" name="Marcador de pie de página 4"/>
          <p:cNvSpPr>
            <a:spLocks noGrp="1"/>
          </p:cNvSpPr>
          <p:nvPr>
            <p:ph type="ftr" sz="quarter" idx="11"/>
          </p:nvPr>
        </p:nvSpPr>
        <p:spPr>
          <a:xfrm>
            <a:off x="4038600" y="6356350"/>
            <a:ext cx="4114800" cy="365125"/>
          </a:xfrm>
          <a:prstGeom prst="rect">
            <a:avLst/>
          </a:prstGeom>
        </p:spPr>
        <p:txBody>
          <a:bodyPr/>
          <a:lstStyle/>
          <a:p>
            <a:endParaRPr lang="es-PY"/>
          </a:p>
        </p:txBody>
      </p:sp>
      <p:sp>
        <p:nvSpPr>
          <p:cNvPr id="6" name="Marcador de número de diapositiva 5"/>
          <p:cNvSpPr>
            <a:spLocks noGrp="1"/>
          </p:cNvSpPr>
          <p:nvPr>
            <p:ph type="sldNum" sz="quarter" idx="12"/>
          </p:nvPr>
        </p:nvSpPr>
        <p:spPr/>
        <p:txBody>
          <a:bodyPr/>
          <a:lstStyle/>
          <a:p>
            <a:fld id="{A2B6EF1C-50AA-4C67-B861-C5D1128F3022}" type="slidenum">
              <a:rPr lang="es-PY" smtClean="0"/>
              <a:pPr/>
              <a:t>‹Nº›</a:t>
            </a:fld>
            <a:endParaRPr lang="es-PY"/>
          </a:p>
        </p:txBody>
      </p:sp>
    </p:spTree>
    <p:extLst>
      <p:ext uri="{BB962C8B-B14F-4D97-AF65-F5344CB8AC3E}">
        <p14:creationId xmlns:p14="http://schemas.microsoft.com/office/powerpoint/2010/main" xmlns="" val="248400437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1132609"/>
            <a:ext cx="10515600" cy="558079"/>
          </a:xfrm>
          <a:prstGeom prst="rect">
            <a:avLst/>
          </a:prstGeom>
          <a:solidFill>
            <a:schemeClr val="bg1">
              <a:lumMod val="85000"/>
            </a:schemeClr>
          </a:solidFill>
        </p:spPr>
        <p:txBody>
          <a:bodyPr vert="horz" lIns="91440" tIns="45720" rIns="91440" bIns="45720" rtlCol="0" anchor="ctr">
            <a:normAutofit/>
          </a:bodyPr>
          <a:lstStyle/>
          <a:p>
            <a:r>
              <a:rPr lang="es-ES" dirty="0" smtClean="0"/>
              <a:t>Haga clic para modificar el estilo de título del</a:t>
            </a:r>
            <a:endParaRPr lang="es-PY" dirty="0"/>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DBAA22-C342-4F1D-94B9-22B44B2F6DA4}" type="datetime1">
              <a:rPr lang="es-PY" smtClean="0"/>
              <a:pPr/>
              <a:t>10/10/2016</a:t>
            </a:fld>
            <a:endParaRPr lang="es-PY"/>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B6EF1C-50AA-4C67-B861-C5D1128F3022}" type="slidenum">
              <a:rPr lang="es-PY" smtClean="0"/>
              <a:pPr/>
              <a:t>‹Nº›</a:t>
            </a:fld>
            <a:endParaRPr lang="es-PY"/>
          </a:p>
        </p:txBody>
      </p:sp>
      <p:pic>
        <p:nvPicPr>
          <p:cNvPr id="8" name="Imagen 7"/>
          <p:cNvPicPr>
            <a:picLocks noChangeAspect="1"/>
          </p:cNvPicPr>
          <p:nvPr userDrawn="1"/>
        </p:nvPicPr>
        <p:blipFill>
          <a:blip r:embed="rId3" cstate="print">
            <a:extLst>
              <a:ext uri="{28A0092B-C50C-407E-A947-70E740481C1C}">
                <a14:useLocalDpi xmlns:a14="http://schemas.microsoft.com/office/drawing/2010/main" xmlns="" val="0"/>
              </a:ext>
            </a:extLst>
          </a:blip>
          <a:stretch>
            <a:fillRect/>
          </a:stretch>
        </p:blipFill>
        <p:spPr>
          <a:xfrm>
            <a:off x="194113" y="147074"/>
            <a:ext cx="2611432" cy="690656"/>
          </a:xfrm>
          <a:prstGeom prst="rect">
            <a:avLst/>
          </a:prstGeom>
        </p:spPr>
      </p:pic>
      <p:pic>
        <p:nvPicPr>
          <p:cNvPr id="9" name="Imagen 8"/>
          <p:cNvPicPr>
            <a:picLocks noChangeAspect="1"/>
          </p:cNvPicPr>
          <p:nvPr userDrawn="1"/>
        </p:nvPicPr>
        <p:blipFill>
          <a:blip r:embed="rId4" cstate="print">
            <a:extLst>
              <a:ext uri="{28A0092B-C50C-407E-A947-70E740481C1C}">
                <a14:useLocalDpi xmlns:a14="http://schemas.microsoft.com/office/drawing/2010/main" xmlns="" val="0"/>
              </a:ext>
            </a:extLst>
          </a:blip>
          <a:stretch>
            <a:fillRect/>
          </a:stretch>
        </p:blipFill>
        <p:spPr>
          <a:xfrm>
            <a:off x="5235903" y="6142904"/>
            <a:ext cx="1100016" cy="825012"/>
          </a:xfrm>
          <a:prstGeom prst="rect">
            <a:avLst/>
          </a:prstGeom>
        </p:spPr>
      </p:pic>
      <p:pic>
        <p:nvPicPr>
          <p:cNvPr id="10" name="Imagen 9"/>
          <p:cNvPicPr>
            <a:picLocks noChangeAspect="1"/>
          </p:cNvPicPr>
          <p:nvPr userDrawn="1"/>
        </p:nvPicPr>
        <p:blipFill>
          <a:blip r:embed="rId5" cstate="print">
            <a:extLst>
              <a:ext uri="{28A0092B-C50C-407E-A947-70E740481C1C}">
                <a14:useLocalDpi xmlns:a14="http://schemas.microsoft.com/office/drawing/2010/main" xmlns="" val="0"/>
              </a:ext>
            </a:extLst>
          </a:blip>
          <a:stretch>
            <a:fillRect/>
          </a:stretch>
        </p:blipFill>
        <p:spPr>
          <a:xfrm>
            <a:off x="11051821" y="159942"/>
            <a:ext cx="689906" cy="673453"/>
          </a:xfrm>
          <a:prstGeom prst="rect">
            <a:avLst/>
          </a:prstGeom>
        </p:spPr>
      </p:pic>
    </p:spTree>
    <p:extLst>
      <p:ext uri="{BB962C8B-B14F-4D97-AF65-F5344CB8AC3E}">
        <p14:creationId xmlns:p14="http://schemas.microsoft.com/office/powerpoint/2010/main" xmlns="" val="3398570339"/>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05791" y="2514599"/>
            <a:ext cx="9144000" cy="1857809"/>
          </a:xfrm>
        </p:spPr>
        <p:txBody>
          <a:bodyPr>
            <a:normAutofit/>
          </a:bodyPr>
          <a:lstStyle/>
          <a:p>
            <a:r>
              <a:rPr lang="es-PY" b="1" dirty="0" smtClean="0">
                <a:solidFill>
                  <a:schemeClr val="accent2">
                    <a:lumMod val="75000"/>
                  </a:schemeClr>
                </a:solidFill>
              </a:rPr>
              <a:t>Proyecto de Presupuesto de la CGR  2017</a:t>
            </a:r>
            <a:endParaRPr lang="es-PY" b="1" dirty="0">
              <a:solidFill>
                <a:schemeClr val="accent2">
                  <a:lumMod val="75000"/>
                </a:schemeClr>
              </a:solidFill>
            </a:endParaRPr>
          </a:p>
        </p:txBody>
      </p:sp>
      <p:sp>
        <p:nvSpPr>
          <p:cNvPr id="8" name="Marcador de fecha 7"/>
          <p:cNvSpPr>
            <a:spLocks noGrp="1"/>
          </p:cNvSpPr>
          <p:nvPr>
            <p:ph type="dt" sz="half" idx="10"/>
          </p:nvPr>
        </p:nvSpPr>
        <p:spPr/>
        <p:txBody>
          <a:bodyPr/>
          <a:lstStyle/>
          <a:p>
            <a:fld id="{9F28B953-661A-4AFC-AABB-EABFE75ECD9A}" type="datetime1">
              <a:rPr lang="es-PY" smtClean="0"/>
              <a:pPr/>
              <a:t>10/10/2016</a:t>
            </a:fld>
            <a:endParaRPr lang="es-PY"/>
          </a:p>
        </p:txBody>
      </p:sp>
      <p:sp>
        <p:nvSpPr>
          <p:cNvPr id="9" name="Marcador de número de diapositiva 8"/>
          <p:cNvSpPr>
            <a:spLocks noGrp="1"/>
          </p:cNvSpPr>
          <p:nvPr>
            <p:ph type="sldNum" sz="quarter" idx="12"/>
          </p:nvPr>
        </p:nvSpPr>
        <p:spPr/>
        <p:txBody>
          <a:bodyPr/>
          <a:lstStyle/>
          <a:p>
            <a:fld id="{A2B6EF1C-50AA-4C67-B861-C5D1128F3022}" type="slidenum">
              <a:rPr lang="es-PY" smtClean="0"/>
              <a:pPr/>
              <a:t>1</a:t>
            </a:fld>
            <a:endParaRPr lang="es-PY"/>
          </a:p>
        </p:txBody>
      </p:sp>
    </p:spTree>
    <p:extLst>
      <p:ext uri="{BB962C8B-B14F-4D97-AF65-F5344CB8AC3E}">
        <p14:creationId xmlns:p14="http://schemas.microsoft.com/office/powerpoint/2010/main" xmlns="" val="32156375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10</a:t>
            </a:fld>
            <a:endParaRPr lang="es-PY"/>
          </a:p>
        </p:txBody>
      </p:sp>
      <p:graphicFrame>
        <p:nvGraphicFramePr>
          <p:cNvPr id="6" name="5 Tabla"/>
          <p:cNvGraphicFramePr>
            <a:graphicFrameLocks noGrp="1"/>
          </p:cNvGraphicFramePr>
          <p:nvPr/>
        </p:nvGraphicFramePr>
        <p:xfrm>
          <a:off x="1091821" y="1419374"/>
          <a:ext cx="9621672" cy="4476458"/>
        </p:xfrm>
        <a:graphic>
          <a:graphicData uri="http://schemas.openxmlformats.org/drawingml/2006/table">
            <a:tbl>
              <a:tblPr/>
              <a:tblGrid>
                <a:gridCol w="768752"/>
                <a:gridCol w="4399881"/>
                <a:gridCol w="1717425"/>
                <a:gridCol w="1717425"/>
                <a:gridCol w="1018189"/>
              </a:tblGrid>
              <a:tr h="471207">
                <a:tc>
                  <a:txBody>
                    <a:bodyPr/>
                    <a:lstStyle/>
                    <a:p>
                      <a:pPr algn="l" fontAlgn="ctr"/>
                      <a:r>
                        <a:rPr lang="es-PY" sz="1000" b="1" i="0" u="none" strike="noStrike">
                          <a:solidFill>
                            <a:srgbClr val="000000"/>
                          </a:solidFill>
                          <a:latin typeface="Arial"/>
                        </a:rPr>
                        <a:t>SUBPROGRAMA: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PY" sz="1000" b="1" i="0" u="none" strike="noStrike">
                          <a:solidFill>
                            <a:srgbClr val="000000"/>
                          </a:solidFill>
                          <a:latin typeface="Arial"/>
                        </a:rPr>
                        <a:t>FORT. DEL SISTEMA DE CONTROL GUBERNAMENTAL</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1000" b="1" i="0" u="none" strike="noStrike">
                          <a:solidFill>
                            <a:srgbClr val="000000"/>
                          </a:solidFill>
                          <a:latin typeface="Arial"/>
                        </a:rPr>
                        <a:t>3.263.192.200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08080"/>
                    </a:solidFill>
                  </a:tcPr>
                </a:tc>
                <a:tc>
                  <a:txBody>
                    <a:bodyPr/>
                    <a:lstStyle/>
                    <a:p>
                      <a:pPr algn="r" fontAlgn="b"/>
                      <a:r>
                        <a:rPr lang="es-PY" sz="1000" b="1" i="0" u="none" strike="noStrike">
                          <a:solidFill>
                            <a:srgbClr val="000000"/>
                          </a:solidFill>
                          <a:latin typeface="Arial"/>
                        </a:rPr>
                        <a:t>730.798.028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08080"/>
                    </a:solidFill>
                  </a:tcPr>
                </a:tc>
                <a:tc>
                  <a:txBody>
                    <a:bodyPr/>
                    <a:lstStyle/>
                    <a:p>
                      <a:pPr algn="r" fontAlgn="b"/>
                      <a:r>
                        <a:rPr lang="es-PY" sz="1000" b="1" i="0" u="none" strike="noStrike">
                          <a:solidFill>
                            <a:srgbClr val="000000"/>
                          </a:solidFill>
                          <a:latin typeface="Arial"/>
                        </a:rPr>
                        <a:t>22%</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08080"/>
                    </a:solidFill>
                  </a:tcPr>
                </a:tc>
              </a:tr>
              <a:tr h="235603">
                <a:tc>
                  <a:txBody>
                    <a:bodyPr/>
                    <a:lstStyle/>
                    <a:p>
                      <a:pPr algn="ctr" fontAlgn="b"/>
                      <a:r>
                        <a:rPr lang="es-PY" sz="1000" b="0" i="0" u="none" strike="noStrike">
                          <a:solidFill>
                            <a:srgbClr val="000000"/>
                          </a:solidFill>
                          <a:latin typeface="Arial"/>
                        </a:rPr>
                        <a:t>137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GRATIFICACIONES POR SERVICIOS ESPECIALES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102.408.040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r" fontAlgn="b"/>
                      <a:r>
                        <a:rPr lang="es-PY" sz="1000" b="0" i="0" u="none" strike="noStrike">
                          <a:solidFill>
                            <a:srgbClr val="000000"/>
                          </a:solidFill>
                          <a:latin typeface="Arial"/>
                        </a:rPr>
                        <a:t>44.450.333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1" i="0" u="none" strike="noStrike">
                          <a:solidFill>
                            <a:srgbClr val="000000"/>
                          </a:solidFill>
                          <a:latin typeface="Arial"/>
                        </a:rPr>
                        <a:t>43%</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145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HONORARIOS PROFESIONALES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31.638.000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145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HONORARIOS PROFESIONALES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366.380.000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230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PASAJES Y VIÁTICOS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15.702.000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r" fontAlgn="b"/>
                      <a:r>
                        <a:rPr lang="es-PY" sz="1000" b="0" i="0" u="none" strike="noStrike">
                          <a:solidFill>
                            <a:srgbClr val="000000"/>
                          </a:solidFill>
                          <a:latin typeface="Arial"/>
                        </a:rPr>
                        <a:t>421.093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3%</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230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PASAJES Y VIÁTICOS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354.040.000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125.437.985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35%</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260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SERVICIOS TÉCNICOS Y PROFESIONALES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183.016.468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r" fontAlgn="b"/>
                      <a:r>
                        <a:rPr lang="es-PY" sz="1000" b="0" i="0" u="none" strike="noStrike">
                          <a:solidFill>
                            <a:srgbClr val="000000"/>
                          </a:solidFill>
                          <a:latin typeface="Arial"/>
                        </a:rPr>
                        <a:t>28.560.000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16%</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260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dirty="0">
                          <a:solidFill>
                            <a:srgbClr val="000000"/>
                          </a:solidFill>
                          <a:latin typeface="Arial"/>
                        </a:rPr>
                        <a:t>SERVICIOS TÉCNICOS Y PROFESIONALES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851.102.680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285.600.000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34%</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280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OTROS SERVICIOS EN GENERAL</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15.828.732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2.222.200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14%</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280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OTROS SERVICIOS EN GENERAL</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158.287.320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22.222.000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14%</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290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SERVICIOS DE CAPACITACION Y ADIESTRAMIENTO</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26.379.360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290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SERVICIOS DE CAPACITACION Y ADIESTRAMIENTO</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305.828.000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122.527.590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40%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530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ADQ. DE MAQ., EQUIP., Y HERR. EN GENERAL</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9.000.000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832.293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9%</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530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ADQ. DE MAQ., EQUIP., Y HERR. EN GENERAL</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90.000.000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8.322.934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9%</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540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ADQ. DE EQUIPOS DE OFICINA Y COMPUTACIÓN</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58.280.800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540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ADQ. DE EQUIPOS DE OFICINA Y COMPUTACIÓN</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584.680.000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570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ADQ. DE ACTIVOS INTANGIBLES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10.280.800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8.200.146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80%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35603">
                <a:tc>
                  <a:txBody>
                    <a:bodyPr/>
                    <a:lstStyle/>
                    <a:p>
                      <a:pPr algn="ctr" fontAlgn="b"/>
                      <a:r>
                        <a:rPr lang="es-PY" sz="1000" b="0" i="0" u="none" strike="noStrike">
                          <a:solidFill>
                            <a:srgbClr val="000000"/>
                          </a:solidFill>
                          <a:latin typeface="Arial"/>
                        </a:rPr>
                        <a:t>570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00" b="0" i="0" u="none" strike="noStrike">
                          <a:solidFill>
                            <a:srgbClr val="000000"/>
                          </a:solidFill>
                          <a:latin typeface="Arial"/>
                        </a:rPr>
                        <a:t>ADQ. DE ACTIVOS INTANGIBLES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a:solidFill>
                            <a:srgbClr val="000000"/>
                          </a:solidFill>
                          <a:latin typeface="Arial"/>
                        </a:rPr>
                        <a:t>100.340.000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00" b="0" i="0" u="none" strike="noStrike">
                          <a:solidFill>
                            <a:srgbClr val="000000"/>
                          </a:solidFill>
                          <a:latin typeface="Arial"/>
                        </a:rPr>
                        <a:t>82.001.454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00" b="0" i="0" u="none" strike="noStrike" dirty="0">
                          <a:solidFill>
                            <a:srgbClr val="000000"/>
                          </a:solidFill>
                          <a:latin typeface="Arial"/>
                        </a:rPr>
                        <a:t>82%</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133856" y="2078038"/>
            <a:ext cx="9144000" cy="726122"/>
          </a:xfrm>
        </p:spPr>
        <p:txBody>
          <a:bodyPr>
            <a:normAutofit lnSpcReduction="10000"/>
          </a:bodyPr>
          <a:lstStyle/>
          <a:p>
            <a:r>
              <a:rPr lang="es-ES" dirty="0" smtClean="0"/>
              <a:t>En total actualmente existen 54 Auditorias en Ejecución, en cumplimiento al PGA 2016</a:t>
            </a:r>
            <a:endParaRPr lang="es-PY" dirty="0" smtClean="0"/>
          </a:p>
          <a:p>
            <a:endParaRPr lang="es-PY" dirty="0"/>
          </a:p>
        </p:txBody>
      </p:sp>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11</a:t>
            </a:fld>
            <a:endParaRPr lang="es-PY"/>
          </a:p>
        </p:txBody>
      </p:sp>
      <p:sp>
        <p:nvSpPr>
          <p:cNvPr id="6" name="Subtítulo 2"/>
          <p:cNvSpPr txBox="1">
            <a:spLocks/>
          </p:cNvSpPr>
          <p:nvPr/>
        </p:nvSpPr>
        <p:spPr>
          <a:xfrm>
            <a:off x="800100" y="1260682"/>
            <a:ext cx="10744200" cy="710190"/>
          </a:xfrm>
          <a:prstGeom prst="rect">
            <a:avLst/>
          </a:prstGeom>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PY" sz="2800" b="1" i="0" u="none" strike="noStrike" kern="1200" cap="none" spc="0" normalizeH="0" baseline="0" noProof="0" dirty="0" smtClean="0">
                <a:ln>
                  <a:noFill/>
                </a:ln>
                <a:solidFill>
                  <a:schemeClr val="accent2">
                    <a:lumMod val="75000"/>
                  </a:schemeClr>
                </a:solidFill>
                <a:effectLst/>
                <a:uLnTx/>
                <a:uFillTx/>
                <a:latin typeface="+mn-lt"/>
                <a:ea typeface="+mn-ea"/>
                <a:cs typeface="+mn-cs"/>
              </a:rPr>
              <a:t>AUDITORIAS EN PROCESOS DE EJECUCIÓN (PGA-2016)</a:t>
            </a:r>
            <a:endParaRPr kumimoji="0" lang="es-PY" sz="2800" b="1" i="0" u="none" strike="noStrike" kern="1200" cap="none" spc="0" normalizeH="0" baseline="0" noProof="0" dirty="0">
              <a:ln>
                <a:noFill/>
              </a:ln>
              <a:solidFill>
                <a:schemeClr val="accent2">
                  <a:lumMod val="75000"/>
                </a:schemeClr>
              </a:solidFill>
              <a:effectLst/>
              <a:uLnTx/>
              <a:uFillTx/>
              <a:latin typeface="+mn-lt"/>
              <a:ea typeface="+mn-ea"/>
              <a:cs typeface="+mn-cs"/>
            </a:endParaRPr>
          </a:p>
        </p:txBody>
      </p:sp>
      <p:graphicFrame>
        <p:nvGraphicFramePr>
          <p:cNvPr id="8" name="3 Gráfico"/>
          <p:cNvGraphicFramePr/>
          <p:nvPr/>
        </p:nvGraphicFramePr>
        <p:xfrm>
          <a:off x="2215134" y="2772706"/>
          <a:ext cx="8196834" cy="325014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475232" y="1621536"/>
            <a:ext cx="9144000" cy="4547616"/>
          </a:xfrm>
        </p:spPr>
        <p:txBody>
          <a:bodyPr>
            <a:normAutofit fontScale="62500" lnSpcReduction="20000"/>
          </a:bodyPr>
          <a:lstStyle/>
          <a:p>
            <a:pPr lvl="0" algn="just">
              <a:lnSpc>
                <a:spcPct val="160000"/>
              </a:lnSpc>
              <a:buFont typeface="Arial" pitchFamily="34" charset="0"/>
              <a:buChar char="•"/>
            </a:pPr>
            <a:r>
              <a:rPr lang="es-PY" b="1" dirty="0" smtClean="0"/>
              <a:t>FISCALIZACIÓN (1):</a:t>
            </a:r>
            <a:r>
              <a:rPr lang="es-PY" dirty="0" smtClean="0"/>
              <a:t> De los legajos de Rendición de Cuentas presentadas por las Gobernaciones y Municipalidades (FONACIDE).</a:t>
            </a:r>
          </a:p>
          <a:p>
            <a:pPr algn="just">
              <a:lnSpc>
                <a:spcPct val="160000"/>
              </a:lnSpc>
              <a:buFont typeface="Arial" pitchFamily="34" charset="0"/>
              <a:buChar char="•"/>
            </a:pPr>
            <a:r>
              <a:rPr lang="es-PY" dirty="0" smtClean="0"/>
              <a:t>  </a:t>
            </a:r>
            <a:r>
              <a:rPr lang="es-PY" b="1" dirty="0" smtClean="0"/>
              <a:t>INSPECCION TÉCNICA (2):</a:t>
            </a:r>
            <a:r>
              <a:rPr lang="es-PY" dirty="0" smtClean="0"/>
              <a:t> SENASA Y  MOPC.</a:t>
            </a:r>
          </a:p>
          <a:p>
            <a:pPr algn="just">
              <a:lnSpc>
                <a:spcPct val="160000"/>
              </a:lnSpc>
              <a:buFont typeface="Arial" pitchFamily="34" charset="0"/>
              <a:buChar char="•"/>
            </a:pPr>
            <a:r>
              <a:rPr lang="es-PY" dirty="0" smtClean="0"/>
              <a:t> </a:t>
            </a:r>
            <a:r>
              <a:rPr lang="es-PY" b="1" dirty="0" smtClean="0"/>
              <a:t>AUDITORIA DE GESTIÓN (2):</a:t>
            </a:r>
            <a:r>
              <a:rPr lang="es-PY" dirty="0" smtClean="0"/>
              <a:t> SENAVE Y BCP.</a:t>
            </a:r>
          </a:p>
          <a:p>
            <a:pPr algn="just">
              <a:lnSpc>
                <a:spcPct val="160000"/>
              </a:lnSpc>
              <a:buFont typeface="Arial" pitchFamily="34" charset="0"/>
              <a:buChar char="•"/>
            </a:pPr>
            <a:r>
              <a:rPr lang="es-PY" dirty="0" smtClean="0"/>
              <a:t> </a:t>
            </a:r>
            <a:r>
              <a:rPr lang="es-PY" b="1" dirty="0" smtClean="0"/>
              <a:t>AUITORIA FINANCIERA (3):</a:t>
            </a:r>
            <a:r>
              <a:rPr lang="es-PY" dirty="0" smtClean="0"/>
              <a:t> IPS, Fondo Nacional de la Cultura y las Artes, ANDE.</a:t>
            </a:r>
          </a:p>
          <a:p>
            <a:pPr algn="just">
              <a:lnSpc>
                <a:spcPct val="160000"/>
              </a:lnSpc>
              <a:buFont typeface="Arial" pitchFamily="34" charset="0"/>
              <a:buChar char="•"/>
            </a:pPr>
            <a:r>
              <a:rPr lang="es-PY" dirty="0" smtClean="0"/>
              <a:t> </a:t>
            </a:r>
            <a:r>
              <a:rPr lang="es-PY" b="1" dirty="0" smtClean="0"/>
              <a:t>VERIFICACIÓN TÉCNICA ESPECIFICA (3):</a:t>
            </a:r>
            <a:r>
              <a:rPr lang="es-PY" dirty="0" smtClean="0"/>
              <a:t> Gobernación de Caaguazú;  Sitios Históricos relacionados con la guerra del chaco, en el Departamentos de Presidente Hayes, Alto Paraguay y Boquerón; y Museo Casa oratorio Cabañas, Parque Nacional Vapor </a:t>
            </a:r>
            <a:r>
              <a:rPr lang="es-PY" dirty="0" err="1" smtClean="0"/>
              <a:t>Cué</a:t>
            </a:r>
            <a:r>
              <a:rPr lang="es-PY" dirty="0" smtClean="0"/>
              <a:t>, Casa del General José Eduvigis Díaz, Campamento Cerro León, Cerro de la Gloria y Museo, Función de Museo Casa oratorio Cabañas, Parque Nacional Vapor </a:t>
            </a:r>
            <a:r>
              <a:rPr lang="es-PY" dirty="0" err="1" smtClean="0"/>
              <a:t>Cué</a:t>
            </a:r>
            <a:r>
              <a:rPr lang="es-PY" dirty="0" smtClean="0"/>
              <a:t>, Casa del General José Eduvigis Díaz, Campamento Cerro León, Cerro de la Gloria y Museo, Función de Hierro la Rosada y su Museo, Iglesia de </a:t>
            </a:r>
            <a:r>
              <a:rPr lang="es-PY" dirty="0" err="1" smtClean="0"/>
              <a:t>Yabebyry</a:t>
            </a:r>
            <a:r>
              <a:rPr lang="es-PY" dirty="0" smtClean="0"/>
              <a:t>, Sitios Históricos en las localidades de </a:t>
            </a:r>
            <a:r>
              <a:rPr lang="es-PY" dirty="0" err="1" smtClean="0"/>
              <a:t>Villeta</a:t>
            </a:r>
            <a:r>
              <a:rPr lang="es-PY" dirty="0" smtClean="0"/>
              <a:t>, Lomas Valentina, </a:t>
            </a:r>
            <a:r>
              <a:rPr lang="es-PY" dirty="0" err="1" smtClean="0"/>
              <a:t>Abay</a:t>
            </a:r>
            <a:r>
              <a:rPr lang="es-PY" dirty="0" smtClean="0"/>
              <a:t>, Casa de Indio de San Ignacio Guazú, y Campanario de la Iglesia Jesuítica de Santa Rosa Misiones.</a:t>
            </a:r>
          </a:p>
          <a:p>
            <a:pPr algn="just">
              <a:lnSpc>
                <a:spcPct val="160000"/>
              </a:lnSpc>
            </a:pPr>
            <a:endParaRPr lang="es-PY" dirty="0"/>
          </a:p>
        </p:txBody>
      </p:sp>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12</a:t>
            </a:fld>
            <a:endParaRPr lang="es-PY"/>
          </a:p>
        </p:txBody>
      </p:sp>
      <p:sp>
        <p:nvSpPr>
          <p:cNvPr id="6" name="Subtítulo 2"/>
          <p:cNvSpPr txBox="1">
            <a:spLocks/>
          </p:cNvSpPr>
          <p:nvPr/>
        </p:nvSpPr>
        <p:spPr>
          <a:xfrm>
            <a:off x="775716" y="1102186"/>
            <a:ext cx="10744200" cy="446198"/>
          </a:xfrm>
          <a:prstGeom prst="rect">
            <a:avLst/>
          </a:prstGeom>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PY" sz="2400" b="1" noProof="0" dirty="0" smtClean="0">
                <a:solidFill>
                  <a:schemeClr val="accent2">
                    <a:lumMod val="75000"/>
                  </a:schemeClr>
                </a:solidFill>
              </a:rPr>
              <a:t>INSTITUCIONES CON PROCESOS DE AUDITORIAS DE PARTE DE LA CGR</a:t>
            </a:r>
            <a:endParaRPr kumimoji="0" lang="es-PY" sz="2400" b="1" i="0" u="none" strike="noStrike" kern="1200" cap="none" spc="0" normalizeH="0" baseline="0" noProof="0" dirty="0">
              <a:ln>
                <a:noFill/>
              </a:ln>
              <a:solidFill>
                <a:schemeClr val="accent2">
                  <a:lumMod val="75000"/>
                </a:schemeClr>
              </a:solidFill>
              <a:effectLst/>
              <a:uLnTx/>
              <a:uFillTx/>
              <a:latin typeface="+mn-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499616" y="1584960"/>
            <a:ext cx="9144000" cy="4123944"/>
          </a:xfrm>
        </p:spPr>
        <p:txBody>
          <a:bodyPr>
            <a:normAutofit fontScale="62500" lnSpcReduction="20000"/>
          </a:bodyPr>
          <a:lstStyle/>
          <a:p>
            <a:pPr lvl="0" algn="just">
              <a:buFont typeface="Arial" pitchFamily="34" charset="0"/>
              <a:buChar char="•"/>
            </a:pPr>
            <a:r>
              <a:rPr lang="es-PY" b="1" dirty="0" smtClean="0"/>
              <a:t>    AUDITORIA PRESUPUESTARIA (11):</a:t>
            </a:r>
            <a:r>
              <a:rPr lang="es-PY" dirty="0" smtClean="0"/>
              <a:t> SAS; Gobernación de Concepción; INTN; INFONA; SENACSA; SEAM; Caja de Jubilaciones y Pensiones del Personal Municipal; DINAPI; Municipalidad de Luque; Municipalidad de  Carmelo Peralta; PETROPAR.</a:t>
            </a:r>
          </a:p>
          <a:p>
            <a:pPr algn="just">
              <a:lnSpc>
                <a:spcPct val="170000"/>
              </a:lnSpc>
              <a:buFont typeface="Arial" pitchFamily="34" charset="0"/>
              <a:buChar char="•"/>
            </a:pPr>
            <a:r>
              <a:rPr lang="es-PY" dirty="0" smtClean="0"/>
              <a:t> </a:t>
            </a:r>
            <a:r>
              <a:rPr lang="es-PY" b="1" dirty="0" smtClean="0"/>
              <a:t>EXAMEN ESPECIAL (32): </a:t>
            </a:r>
            <a:r>
              <a:rPr lang="es-PY" dirty="0" smtClean="0"/>
              <a:t>Municipalidad de Carapeguá (FONACIDE); Municipalidad de Simón Bolívar (FONACIDE); OPACI; CONATEL; INC; MEC; Municipalidad de Corpus Christi; Municipalidad de Encarnación; MH (Dirección General de Informática); MH (DGP); MH (DGTP); MH (Dirección General de Crédito y Deuda Pública); MH (DGC); Gobernación de Amambay; Municipalidad de Liberación; PETROPAR; Municipalidad de Obligado; Gobernación de San Pedro; Municipalidad de </a:t>
            </a:r>
            <a:r>
              <a:rPr lang="es-PY" dirty="0" err="1" smtClean="0"/>
              <a:t>Cambyretá</a:t>
            </a:r>
            <a:r>
              <a:rPr lang="es-PY" dirty="0" smtClean="0"/>
              <a:t>; Municipalidad de San Pedro del Paraná; MOPC; Municipalidad de Valenzuela; Municipalidad de </a:t>
            </a:r>
            <a:r>
              <a:rPr lang="es-PY" dirty="0" err="1" smtClean="0"/>
              <a:t>Tavapy</a:t>
            </a:r>
            <a:r>
              <a:rPr lang="es-PY" dirty="0" smtClean="0"/>
              <a:t>; Municipalidad de </a:t>
            </a:r>
            <a:r>
              <a:rPr lang="es-PY" dirty="0" err="1" smtClean="0"/>
              <a:t>Ypacaraí</a:t>
            </a:r>
            <a:r>
              <a:rPr lang="es-PY" dirty="0" smtClean="0"/>
              <a:t>; Municipalidad de </a:t>
            </a:r>
            <a:r>
              <a:rPr lang="es-PY" dirty="0" err="1" smtClean="0"/>
              <a:t>Itauguá</a:t>
            </a:r>
            <a:r>
              <a:rPr lang="es-PY" dirty="0" smtClean="0"/>
              <a:t>; Municipalidad de Minga </a:t>
            </a:r>
            <a:r>
              <a:rPr lang="es-PY" dirty="0" err="1" smtClean="0"/>
              <a:t>Porá</a:t>
            </a:r>
            <a:r>
              <a:rPr lang="es-PY" dirty="0" smtClean="0"/>
              <a:t>; Municipalidad de Juan León Mallorquín; Municipalidad de </a:t>
            </a:r>
            <a:r>
              <a:rPr lang="es-PY" dirty="0" err="1" smtClean="0"/>
              <a:t>Mbaracayú</a:t>
            </a:r>
            <a:r>
              <a:rPr lang="es-PY" dirty="0" smtClean="0"/>
              <a:t>; Municipalidad de Hernandarias; Fondo Ganadero; BNF; Municipalidad de San Lorenzo (FONACIDE).</a:t>
            </a:r>
          </a:p>
          <a:p>
            <a:pPr algn="just"/>
            <a:endParaRPr lang="es-PY" dirty="0"/>
          </a:p>
        </p:txBody>
      </p:sp>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13</a:t>
            </a:fld>
            <a:endParaRPr lang="es-PY"/>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524000" y="1914144"/>
            <a:ext cx="9144000" cy="4511040"/>
          </a:xfrm>
        </p:spPr>
        <p:txBody>
          <a:bodyPr>
            <a:normAutofit/>
          </a:bodyPr>
          <a:lstStyle/>
          <a:p>
            <a:pPr lvl="0"/>
            <a:r>
              <a:rPr lang="es-ES" b="1" dirty="0" smtClean="0">
                <a:solidFill>
                  <a:schemeClr val="accent1">
                    <a:lumMod val="50000"/>
                  </a:schemeClr>
                </a:solidFill>
              </a:rPr>
              <a:t>Auditorias culminadas</a:t>
            </a:r>
          </a:p>
          <a:p>
            <a:pPr lvl="0" algn="l">
              <a:buFont typeface="Arial" pitchFamily="34" charset="0"/>
              <a:buChar char="•"/>
            </a:pPr>
            <a:r>
              <a:rPr lang="es-ES" sz="1800" b="1" dirty="0" smtClean="0"/>
              <a:t> </a:t>
            </a:r>
            <a:r>
              <a:rPr lang="es-ES" sz="1800" dirty="0" smtClean="0"/>
              <a:t>Se culminaron </a:t>
            </a:r>
            <a:r>
              <a:rPr lang="es-ES" sz="1800" b="1" dirty="0" smtClean="0"/>
              <a:t>24</a:t>
            </a:r>
            <a:r>
              <a:rPr lang="es-ES" sz="1800" dirty="0" smtClean="0"/>
              <a:t> tipos de auditorías, comenzadas en el presente ejercicio como en anteriores. </a:t>
            </a:r>
            <a:endParaRPr lang="es-ES" sz="1800" dirty="0" smtClean="0">
              <a:solidFill>
                <a:schemeClr val="accent1">
                  <a:lumMod val="50000"/>
                </a:schemeClr>
              </a:solidFill>
            </a:endParaRPr>
          </a:p>
          <a:p>
            <a:pPr lvl="0"/>
            <a:r>
              <a:rPr lang="es-ES" sz="1600" b="1" dirty="0" smtClean="0"/>
              <a:t> </a:t>
            </a:r>
            <a:r>
              <a:rPr lang="es-ES" sz="1800" b="1" dirty="0" smtClean="0">
                <a:solidFill>
                  <a:schemeClr val="accent1">
                    <a:lumMod val="50000"/>
                  </a:schemeClr>
                </a:solidFill>
              </a:rPr>
              <a:t>Declaración Jurada de Bienes y </a:t>
            </a:r>
            <a:r>
              <a:rPr lang="es-ES" b="1" dirty="0" smtClean="0">
                <a:solidFill>
                  <a:schemeClr val="accent1">
                    <a:lumMod val="50000"/>
                  </a:schemeClr>
                </a:solidFill>
              </a:rPr>
              <a:t>Rentas</a:t>
            </a:r>
            <a:r>
              <a:rPr lang="es-ES" sz="1800" b="1" dirty="0" smtClean="0">
                <a:solidFill>
                  <a:schemeClr val="accent1">
                    <a:lumMod val="50000"/>
                  </a:schemeClr>
                </a:solidFill>
              </a:rPr>
              <a:t> de Funcionarios y Empleados Públicos</a:t>
            </a:r>
            <a:endParaRPr lang="es-PY" sz="1800" dirty="0" smtClean="0">
              <a:solidFill>
                <a:schemeClr val="accent1">
                  <a:lumMod val="50000"/>
                </a:schemeClr>
              </a:solidFill>
            </a:endParaRPr>
          </a:p>
          <a:p>
            <a:pPr lvl="0" algn="l">
              <a:buFont typeface="Arial" pitchFamily="34" charset="0"/>
              <a:buChar char="•"/>
            </a:pPr>
            <a:r>
              <a:rPr lang="es-ES" sz="1800" dirty="0" smtClean="0"/>
              <a:t>Dictámenes sobre consultas a la aplicación de la Ley N° 5033/13: </a:t>
            </a:r>
            <a:r>
              <a:rPr lang="es-ES" sz="1800" b="1" dirty="0" smtClean="0"/>
              <a:t>6 dictámenes.</a:t>
            </a:r>
            <a:endParaRPr lang="es-PY" sz="1800" dirty="0" smtClean="0"/>
          </a:p>
          <a:p>
            <a:pPr lvl="0" algn="l">
              <a:buFont typeface="Arial" pitchFamily="34" charset="0"/>
              <a:buChar char="•"/>
            </a:pPr>
            <a:r>
              <a:rPr lang="es-ES" sz="1800" dirty="0" smtClean="0"/>
              <a:t>Sumarios Administrativos: </a:t>
            </a:r>
            <a:r>
              <a:rPr lang="es-ES" sz="1800" b="1" dirty="0" smtClean="0"/>
              <a:t>12 Sumarios realizados.</a:t>
            </a:r>
            <a:endParaRPr lang="es-PY" sz="1800" dirty="0" smtClean="0"/>
          </a:p>
          <a:p>
            <a:pPr lvl="0" algn="l">
              <a:buFont typeface="Arial" pitchFamily="34" charset="0"/>
              <a:buChar char="•"/>
            </a:pPr>
            <a:r>
              <a:rPr lang="es-ES" sz="1800" dirty="0" smtClean="0"/>
              <a:t>Talleres de capacitación: </a:t>
            </a:r>
            <a:r>
              <a:rPr lang="es-ES" sz="1800" b="1" dirty="0" smtClean="0"/>
              <a:t>4 talleres de capacitación a servidores públicos </a:t>
            </a:r>
            <a:r>
              <a:rPr lang="es-ES" sz="1800" dirty="0" smtClean="0"/>
              <a:t>de distintos Organismos y Entidades del Estado.</a:t>
            </a:r>
            <a:endParaRPr lang="es-PY" sz="1800" dirty="0" smtClean="0"/>
          </a:p>
          <a:p>
            <a:pPr lvl="0" algn="l">
              <a:buFont typeface="Arial" pitchFamily="34" charset="0"/>
              <a:buChar char="•"/>
            </a:pPr>
            <a:r>
              <a:rPr lang="es-ES" sz="1800" dirty="0" smtClean="0"/>
              <a:t>Recepción de Declaraciones Juradas de Bienes y Rentas (DJBR) y expedición de constancia de recepción: </a:t>
            </a:r>
            <a:r>
              <a:rPr lang="es-ES" sz="1800" b="1" dirty="0" smtClean="0"/>
              <a:t>28.994 declaraciones recibidas por Mesa de Entrada.</a:t>
            </a:r>
          </a:p>
          <a:p>
            <a:pPr lvl="0"/>
            <a:r>
              <a:rPr lang="es-ES" b="1" dirty="0" smtClean="0">
                <a:solidFill>
                  <a:schemeClr val="accent1">
                    <a:lumMod val="50000"/>
                  </a:schemeClr>
                </a:solidFill>
              </a:rPr>
              <a:t>Control de Viáticos de la Administración Pública</a:t>
            </a:r>
            <a:endParaRPr lang="es-PY" dirty="0" smtClean="0">
              <a:solidFill>
                <a:schemeClr val="accent1">
                  <a:lumMod val="50000"/>
                </a:schemeClr>
              </a:solidFill>
            </a:endParaRPr>
          </a:p>
          <a:p>
            <a:pPr algn="l">
              <a:buFont typeface="Arial" pitchFamily="34" charset="0"/>
              <a:buChar char="•"/>
            </a:pPr>
            <a:r>
              <a:rPr lang="es-ES" sz="1800" dirty="0" smtClean="0"/>
              <a:t>Se realizaron </a:t>
            </a:r>
            <a:r>
              <a:rPr lang="es-ES" sz="1800" b="1" dirty="0" smtClean="0"/>
              <a:t>178 verificaciones de Rendiciones de Cuentas de Viáticos.</a:t>
            </a:r>
          </a:p>
          <a:p>
            <a:endParaRPr lang="es-PY" dirty="0"/>
          </a:p>
        </p:txBody>
      </p:sp>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14</a:t>
            </a:fld>
            <a:endParaRPr lang="es-PY"/>
          </a:p>
        </p:txBody>
      </p:sp>
      <p:sp>
        <p:nvSpPr>
          <p:cNvPr id="6" name="Subtítulo 2"/>
          <p:cNvSpPr txBox="1">
            <a:spLocks/>
          </p:cNvSpPr>
          <p:nvPr/>
        </p:nvSpPr>
        <p:spPr>
          <a:xfrm>
            <a:off x="800100" y="1260682"/>
            <a:ext cx="10744200" cy="710190"/>
          </a:xfrm>
          <a:prstGeom prst="rect">
            <a:avLst/>
          </a:prstGeom>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PY" sz="2800" b="1" i="0" u="none" strike="noStrike" kern="1200" cap="none" spc="0" normalizeH="0" baseline="0" noProof="0" dirty="0" smtClean="0">
                <a:ln>
                  <a:noFill/>
                </a:ln>
                <a:solidFill>
                  <a:schemeClr val="accent2">
                    <a:lumMod val="75000"/>
                  </a:schemeClr>
                </a:solidFill>
                <a:effectLst/>
                <a:uLnTx/>
                <a:uFillTx/>
                <a:latin typeface="+mn-lt"/>
                <a:ea typeface="+mn-ea"/>
                <a:cs typeface="+mn-cs"/>
              </a:rPr>
              <a:t>LOGROS EN EL PRIMER SEMESTRES</a:t>
            </a:r>
            <a:endParaRPr kumimoji="0" lang="es-PY" sz="2800" b="1" i="0" u="none" strike="noStrike" kern="1200" cap="none" spc="0" normalizeH="0" baseline="0" noProof="0" dirty="0">
              <a:ln>
                <a:noFill/>
              </a:ln>
              <a:solidFill>
                <a:schemeClr val="accent2">
                  <a:lumMod val="75000"/>
                </a:schemeClr>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15</a:t>
            </a:fld>
            <a:endParaRPr lang="es-PY"/>
          </a:p>
        </p:txBody>
      </p:sp>
      <p:sp>
        <p:nvSpPr>
          <p:cNvPr id="6" name="2 Subtítulo"/>
          <p:cNvSpPr>
            <a:spLocks noGrp="1"/>
          </p:cNvSpPr>
          <p:nvPr>
            <p:ph type="subTitle" idx="1"/>
          </p:nvPr>
        </p:nvSpPr>
        <p:spPr>
          <a:xfrm>
            <a:off x="1524000" y="841248"/>
            <a:ext cx="9144000" cy="5291328"/>
          </a:xfrm>
        </p:spPr>
        <p:txBody>
          <a:bodyPr>
            <a:normAutofit lnSpcReduction="10000"/>
          </a:bodyPr>
          <a:lstStyle/>
          <a:p>
            <a:pPr algn="l"/>
            <a:endParaRPr lang="es-ES" sz="1800" b="1" dirty="0" smtClean="0"/>
          </a:p>
          <a:p>
            <a:pPr lvl="0"/>
            <a:r>
              <a:rPr lang="es-ES" b="1" dirty="0" smtClean="0">
                <a:solidFill>
                  <a:schemeClr val="accent1">
                    <a:lumMod val="50000"/>
                  </a:schemeClr>
                </a:solidFill>
              </a:rPr>
              <a:t>Dictámenes</a:t>
            </a:r>
            <a:endParaRPr lang="es-PY" dirty="0" smtClean="0">
              <a:solidFill>
                <a:schemeClr val="accent1">
                  <a:lumMod val="50000"/>
                </a:schemeClr>
              </a:solidFill>
            </a:endParaRPr>
          </a:p>
          <a:p>
            <a:pPr algn="l">
              <a:buFont typeface="Arial" pitchFamily="34" charset="0"/>
              <a:buChar char="•"/>
            </a:pPr>
            <a:r>
              <a:rPr lang="es-ES" sz="1800" dirty="0" smtClean="0"/>
              <a:t>Se realizaron 290 dictámenes jurídicos así como 1 medida judicial.</a:t>
            </a:r>
            <a:r>
              <a:rPr lang="es-ES" sz="1800" dirty="0" smtClean="0">
                <a:solidFill>
                  <a:schemeClr val="accent1">
                    <a:lumMod val="50000"/>
                  </a:schemeClr>
                </a:solidFill>
              </a:rPr>
              <a:t> </a:t>
            </a:r>
          </a:p>
          <a:p>
            <a:pPr algn="l">
              <a:buFont typeface="Arial" pitchFamily="34" charset="0"/>
              <a:buChar char="•"/>
            </a:pPr>
            <a:endParaRPr lang="es-ES" sz="1800" b="1" dirty="0" smtClean="0">
              <a:solidFill>
                <a:schemeClr val="accent1">
                  <a:lumMod val="50000"/>
                </a:schemeClr>
              </a:solidFill>
            </a:endParaRPr>
          </a:p>
          <a:p>
            <a:r>
              <a:rPr lang="es-ES" b="1" dirty="0" smtClean="0">
                <a:solidFill>
                  <a:schemeClr val="accent1">
                    <a:lumMod val="50000"/>
                  </a:schemeClr>
                </a:solidFill>
              </a:rPr>
              <a:t>Verificación de Procesos de Contrataciones</a:t>
            </a:r>
            <a:endParaRPr lang="es-PY" dirty="0" smtClean="0">
              <a:solidFill>
                <a:schemeClr val="accent1">
                  <a:lumMod val="50000"/>
                </a:schemeClr>
              </a:solidFill>
            </a:endParaRPr>
          </a:p>
          <a:p>
            <a:pPr lvl="0" algn="l">
              <a:buFont typeface="Arial" pitchFamily="34" charset="0"/>
              <a:buChar char="•"/>
            </a:pPr>
            <a:r>
              <a:rPr lang="es-PY" sz="1800" dirty="0" smtClean="0"/>
              <a:t>50 Dictámenes sobre contrataciones públicas.</a:t>
            </a:r>
          </a:p>
          <a:p>
            <a:pPr lvl="0" algn="l">
              <a:buFont typeface="Arial" pitchFamily="34" charset="0"/>
              <a:buChar char="•"/>
            </a:pPr>
            <a:r>
              <a:rPr lang="es-PY" sz="1800" dirty="0" smtClean="0"/>
              <a:t>77 verificaciones de procesos de contrataciones por un valor de GS. 359.141.924.953 y US$. 3.458.000.-  </a:t>
            </a:r>
          </a:p>
          <a:p>
            <a:r>
              <a:rPr lang="es-ES" b="1" dirty="0" smtClean="0">
                <a:solidFill>
                  <a:schemeClr val="accent1">
                    <a:lumMod val="50000"/>
                  </a:schemeClr>
                </a:solidFill>
              </a:rPr>
              <a:t>Control de Vehículos del Sector Público</a:t>
            </a:r>
            <a:endParaRPr lang="es-PY" dirty="0" smtClean="0">
              <a:solidFill>
                <a:schemeClr val="accent1">
                  <a:lumMod val="50000"/>
                </a:schemeClr>
              </a:solidFill>
            </a:endParaRPr>
          </a:p>
          <a:p>
            <a:pPr algn="just">
              <a:buFont typeface="Arial" pitchFamily="34" charset="0"/>
              <a:buChar char="•"/>
            </a:pPr>
            <a:r>
              <a:rPr lang="es-ES" sz="1800" dirty="0" smtClean="0"/>
              <a:t>Se realizaron 10 controles de vehículos del sector público y controles sorpresivos de vehículos del sector público, la cantidad de vehículos verificados fueron de 307, de los cuales 47 fueron retenidos.</a:t>
            </a:r>
            <a:endParaRPr lang="es-PY" sz="1800" dirty="0" smtClean="0"/>
          </a:p>
          <a:p>
            <a:r>
              <a:rPr lang="es-ES" b="1" dirty="0" smtClean="0">
                <a:solidFill>
                  <a:schemeClr val="accent1">
                    <a:lumMod val="50000"/>
                  </a:schemeClr>
                </a:solidFill>
              </a:rPr>
              <a:t>Dictámenes sobre acuerdos, donaciones, préstamos reembolsables y no reembolsables</a:t>
            </a:r>
          </a:p>
          <a:p>
            <a:pPr algn="just">
              <a:buFont typeface="Arial" pitchFamily="34" charset="0"/>
              <a:buChar char="•"/>
            </a:pPr>
            <a:r>
              <a:rPr lang="es-PY" sz="1800" dirty="0" smtClean="0"/>
              <a:t>La CGR emitió 12 dictámenes sobre acuerdos, donaciones, préstamos reembolsables y no reembolsables antes de su aprobación en el Congreso Nacional.</a:t>
            </a:r>
          </a:p>
          <a:p>
            <a:pPr lvl="0" algn="l">
              <a:buFont typeface="Arial" pitchFamily="34" charset="0"/>
              <a:buChar char="•"/>
            </a:pPr>
            <a:endParaRPr lang="es-ES" sz="1800" b="1" dirty="0" smtClean="0"/>
          </a:p>
          <a:p>
            <a:pPr lvl="0" algn="l"/>
            <a:endParaRPr lang="es-PY"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524000" y="963168"/>
            <a:ext cx="9144000" cy="4096512"/>
          </a:xfrm>
        </p:spPr>
        <p:txBody>
          <a:bodyPr>
            <a:normAutofit/>
          </a:bodyPr>
          <a:lstStyle/>
          <a:p>
            <a:pPr lvl="0"/>
            <a:r>
              <a:rPr lang="es-ES" b="1" dirty="0" smtClean="0">
                <a:solidFill>
                  <a:schemeClr val="accent1">
                    <a:lumMod val="50000"/>
                  </a:schemeClr>
                </a:solidFill>
              </a:rPr>
              <a:t>Cortes Administrativos</a:t>
            </a:r>
            <a:endParaRPr lang="es-PY" dirty="0" smtClean="0">
              <a:solidFill>
                <a:schemeClr val="accent1">
                  <a:lumMod val="50000"/>
                </a:schemeClr>
              </a:solidFill>
            </a:endParaRPr>
          </a:p>
          <a:p>
            <a:pPr algn="just">
              <a:buFont typeface="Arial" pitchFamily="34" charset="0"/>
              <a:buChar char="•"/>
            </a:pPr>
            <a:r>
              <a:rPr lang="es-ES" sz="1800" dirty="0" smtClean="0"/>
              <a:t>La CGR realizó 5 Cortes Administrativos a Organismos y Entidades del Estado.</a:t>
            </a:r>
          </a:p>
          <a:p>
            <a:pPr algn="just"/>
            <a:endParaRPr lang="es-ES" sz="800" dirty="0" smtClean="0"/>
          </a:p>
          <a:p>
            <a:r>
              <a:rPr lang="es-ES" b="1" dirty="0" smtClean="0">
                <a:solidFill>
                  <a:schemeClr val="accent1">
                    <a:lumMod val="50000"/>
                  </a:schemeClr>
                </a:solidFill>
              </a:rPr>
              <a:t>Verificaciones Técnicas In Situ y Dictámenes Técnicos de Obras</a:t>
            </a:r>
          </a:p>
          <a:p>
            <a:pPr algn="just">
              <a:buFont typeface="Arial" pitchFamily="34" charset="0"/>
              <a:buChar char="•"/>
            </a:pPr>
            <a:r>
              <a:rPr lang="es-ES" sz="1800" dirty="0" smtClean="0"/>
              <a:t>Se realizado 17 verificaciones técnicas in situ y 30 dictámenes técnicos de Obras iniciadas</a:t>
            </a:r>
          </a:p>
          <a:p>
            <a:pPr algn="just">
              <a:buFont typeface="Arial" pitchFamily="34" charset="0"/>
              <a:buChar char="•"/>
            </a:pPr>
            <a:endParaRPr lang="es-PY" sz="1000" dirty="0" smtClean="0">
              <a:solidFill>
                <a:schemeClr val="accent1">
                  <a:lumMod val="50000"/>
                </a:schemeClr>
              </a:solidFill>
            </a:endParaRPr>
          </a:p>
          <a:p>
            <a:pPr marL="342900" lvl="0" indent="-342900"/>
            <a:r>
              <a:rPr lang="es-ES" b="1" dirty="0" smtClean="0">
                <a:solidFill>
                  <a:schemeClr val="accent1">
                    <a:lumMod val="50000"/>
                  </a:schemeClr>
                </a:solidFill>
              </a:rPr>
              <a:t>Informes sobre Expedientes relacionados al Control Gubernamental</a:t>
            </a:r>
            <a:endParaRPr lang="es-PY" dirty="0" smtClean="0">
              <a:solidFill>
                <a:schemeClr val="accent1">
                  <a:lumMod val="50000"/>
                </a:schemeClr>
              </a:solidFill>
            </a:endParaRPr>
          </a:p>
          <a:p>
            <a:pPr algn="just">
              <a:buFont typeface="Arial" pitchFamily="34" charset="0"/>
              <a:buChar char="•"/>
            </a:pPr>
            <a:r>
              <a:rPr lang="es-ES" sz="1800" dirty="0" smtClean="0"/>
              <a:t>Se  elaboraron 1.011 Informes relacionados al control gubernamental; correspondientes a Verificaciones de rendiciones de cuentas de las Entidades sin fines de Lucro o con fines de Bien Social</a:t>
            </a:r>
            <a:endParaRPr lang="es-PY" sz="1800" dirty="0" smtClean="0"/>
          </a:p>
          <a:p>
            <a:r>
              <a:rPr lang="es-ES" sz="1800" i="1" dirty="0" smtClean="0"/>
              <a:t> </a:t>
            </a:r>
            <a:endParaRPr lang="es-PY" sz="1800" dirty="0" smtClean="0"/>
          </a:p>
          <a:p>
            <a:pPr algn="l">
              <a:buFont typeface="Arial" pitchFamily="34" charset="0"/>
              <a:buChar char="•"/>
            </a:pPr>
            <a:endParaRPr lang="es-PY" dirty="0" smtClean="0">
              <a:solidFill>
                <a:schemeClr val="accent1">
                  <a:lumMod val="50000"/>
                </a:schemeClr>
              </a:solidFill>
            </a:endParaRPr>
          </a:p>
          <a:p>
            <a:pPr algn="just"/>
            <a:endParaRPr lang="es-PY" dirty="0">
              <a:solidFill>
                <a:schemeClr val="accent1">
                  <a:lumMod val="50000"/>
                </a:schemeClr>
              </a:solidFill>
            </a:endParaRPr>
          </a:p>
        </p:txBody>
      </p:sp>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16</a:t>
            </a:fld>
            <a:endParaRPr lang="es-PY"/>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17</a:t>
            </a:fld>
            <a:endParaRPr lang="es-PY"/>
          </a:p>
        </p:txBody>
      </p:sp>
      <p:graphicFrame>
        <p:nvGraphicFramePr>
          <p:cNvPr id="6" name="5 Tabla"/>
          <p:cNvGraphicFramePr>
            <a:graphicFrameLocks noGrp="1"/>
          </p:cNvGraphicFramePr>
          <p:nvPr/>
        </p:nvGraphicFramePr>
        <p:xfrm>
          <a:off x="1316736" y="1731259"/>
          <a:ext cx="9534144" cy="4404861"/>
        </p:xfrm>
        <a:graphic>
          <a:graphicData uri="http://schemas.openxmlformats.org/drawingml/2006/table">
            <a:tbl>
              <a:tblPr/>
              <a:tblGrid>
                <a:gridCol w="963168"/>
                <a:gridCol w="926592"/>
                <a:gridCol w="4238010"/>
                <a:gridCol w="1382502"/>
                <a:gridCol w="2023872"/>
              </a:tblGrid>
              <a:tr h="443257">
                <a:tc>
                  <a:txBody>
                    <a:bodyPr/>
                    <a:lstStyle/>
                    <a:p>
                      <a:pPr algn="ctr" fontAlgn="ctr"/>
                      <a:r>
                        <a:rPr lang="es-PY" sz="1000" b="1" i="0" u="none" strike="noStrike" dirty="0">
                          <a:latin typeface="Arial"/>
                        </a:rPr>
                        <a:t>Reporte CGR Nº</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ctr"/>
                      <a:r>
                        <a:rPr lang="es-PY" sz="1000" b="1" i="0" u="none" strike="noStrike">
                          <a:latin typeface="Arial"/>
                        </a:rPr>
                        <a:t>Fecha</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fontAlgn="ctr"/>
                      <a:r>
                        <a:rPr lang="es-PY" sz="1000" b="1" i="0" u="none" strike="noStrike">
                          <a:latin typeface="Arial"/>
                        </a:rPr>
                        <a:t>Institución auditada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fontAlgn="ctr"/>
                      <a:r>
                        <a:rPr lang="es-PY" sz="1000" b="1" i="0" u="none" strike="noStrike">
                          <a:solidFill>
                            <a:srgbClr val="000000"/>
                          </a:solidFill>
                          <a:latin typeface="Arial"/>
                        </a:rPr>
                        <a:t>Monto del perjuicio patrimonial</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ctr"/>
                      <a:r>
                        <a:rPr lang="es-PY" sz="1000" b="1" i="0" u="none" strike="noStrike" dirty="0">
                          <a:latin typeface="Arial"/>
                        </a:rPr>
                        <a:t>Fecha de presentación al Ministerio Público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r>
              <a:tr h="290887">
                <a:tc>
                  <a:txBody>
                    <a:bodyPr/>
                    <a:lstStyle/>
                    <a:p>
                      <a:pPr algn="ctr" fontAlgn="ctr"/>
                      <a:r>
                        <a:rPr lang="es-PY" sz="1000" b="0" i="0" u="none" strike="noStrike">
                          <a:solidFill>
                            <a:srgbClr val="000000"/>
                          </a:solidFill>
                          <a:latin typeface="Arial"/>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11/01/16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a:solidFill>
                            <a:srgbClr val="000000"/>
                          </a:solidFill>
                          <a:latin typeface="Arial"/>
                        </a:rPr>
                        <a:t>Municipalidad de Juan E. O´leary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1.780.000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12/1/2016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887">
                <a:tc>
                  <a:txBody>
                    <a:bodyPr/>
                    <a:lstStyle/>
                    <a:p>
                      <a:pPr algn="ctr" fontAlgn="ctr"/>
                      <a:r>
                        <a:rPr lang="es-PY" sz="1000" b="0" i="0" u="none" strike="noStrike">
                          <a:solidFill>
                            <a:srgbClr val="000000"/>
                          </a:solidFill>
                          <a:latin typeface="Arial"/>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11/01/16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a:solidFill>
                            <a:srgbClr val="000000"/>
                          </a:solidFill>
                          <a:latin typeface="Arial"/>
                        </a:rPr>
                        <a:t>Municipalidad de Juan E. O´leary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6.300.000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12/1/2016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887">
                <a:tc>
                  <a:txBody>
                    <a:bodyPr/>
                    <a:lstStyle/>
                    <a:p>
                      <a:pPr algn="ctr" fontAlgn="ctr"/>
                      <a:r>
                        <a:rPr lang="es-PY" sz="1000" b="0" i="0" u="none" strike="noStrike">
                          <a:solidFill>
                            <a:srgbClr val="000000"/>
                          </a:solidFill>
                          <a:latin typeface="Arial"/>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18/03/16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a:solidFill>
                            <a:srgbClr val="000000"/>
                          </a:solidFill>
                          <a:latin typeface="Arial"/>
                        </a:rPr>
                        <a:t>Municipalidad de José Leandro Oviedo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8.787.500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21/3/2016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887">
                <a:tc>
                  <a:txBody>
                    <a:bodyPr/>
                    <a:lstStyle/>
                    <a:p>
                      <a:pPr algn="ctr" fontAlgn="ctr"/>
                      <a:r>
                        <a:rPr lang="es-PY" sz="1000" b="0" i="0" u="none" strike="noStrike">
                          <a:solidFill>
                            <a:srgbClr val="000000"/>
                          </a:solidFill>
                          <a:latin typeface="Arial"/>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18/03/16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a:solidFill>
                            <a:srgbClr val="000000"/>
                          </a:solidFill>
                          <a:latin typeface="Arial"/>
                        </a:rPr>
                        <a:t>Municipalidad de Ypané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70.497.000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22/3/2016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887">
                <a:tc>
                  <a:txBody>
                    <a:bodyPr/>
                    <a:lstStyle/>
                    <a:p>
                      <a:pPr algn="ctr" fontAlgn="ctr"/>
                      <a:r>
                        <a:rPr lang="es-PY" sz="1000" b="0" i="0" u="none" strike="noStrike">
                          <a:solidFill>
                            <a:srgbClr val="000000"/>
                          </a:solidFill>
                          <a:latin typeface="Arial"/>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31/03/16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dirty="0">
                          <a:solidFill>
                            <a:srgbClr val="000000"/>
                          </a:solidFill>
                          <a:latin typeface="Arial"/>
                        </a:rPr>
                        <a:t>INDERT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464.854.472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1/4/2016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887">
                <a:tc>
                  <a:txBody>
                    <a:bodyPr/>
                    <a:lstStyle/>
                    <a:p>
                      <a:pPr algn="ctr" fontAlgn="ctr"/>
                      <a:r>
                        <a:rPr lang="es-PY" sz="1000" b="0" i="0" u="none" strike="noStrike">
                          <a:solidFill>
                            <a:srgbClr val="000000"/>
                          </a:solidFill>
                          <a:latin typeface="Arial"/>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01/04/16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a:solidFill>
                            <a:srgbClr val="000000"/>
                          </a:solidFill>
                          <a:latin typeface="Arial"/>
                        </a:rPr>
                        <a:t>Municipalidad de José Leandro Oviedo (Departamento de Itapúa)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104.500.000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4/4/2016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887">
                <a:tc>
                  <a:txBody>
                    <a:bodyPr/>
                    <a:lstStyle/>
                    <a:p>
                      <a:pPr algn="ctr" fontAlgn="ctr"/>
                      <a:r>
                        <a:rPr lang="es-PY" sz="1000" b="0" i="0" u="none" strike="noStrike">
                          <a:solidFill>
                            <a:srgbClr val="000000"/>
                          </a:solidFill>
                          <a:latin typeface="Arial"/>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01/04/16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a:solidFill>
                            <a:srgbClr val="000000"/>
                          </a:solidFill>
                          <a:latin typeface="Arial"/>
                        </a:rPr>
                        <a:t>SENAVITAT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1.814.305.403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4/4/2016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887">
                <a:tc>
                  <a:txBody>
                    <a:bodyPr/>
                    <a:lstStyle/>
                    <a:p>
                      <a:pPr algn="ctr" fontAlgn="ctr"/>
                      <a:r>
                        <a:rPr lang="es-PY" sz="1000" b="0" i="0" u="none" strike="noStrike">
                          <a:solidFill>
                            <a:srgbClr val="000000"/>
                          </a:solidFill>
                          <a:latin typeface="Arial"/>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01/04/16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dirty="0">
                          <a:solidFill>
                            <a:srgbClr val="000000"/>
                          </a:solidFill>
                          <a:latin typeface="Arial"/>
                        </a:rPr>
                        <a:t>SENAVITAT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1.226.021.081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4/4/2016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887">
                <a:tc>
                  <a:txBody>
                    <a:bodyPr/>
                    <a:lstStyle/>
                    <a:p>
                      <a:pPr algn="ctr" fontAlgn="ctr"/>
                      <a:r>
                        <a:rPr lang="es-PY" sz="1000" b="0" i="0" u="none" strike="noStrike" dirty="0" smtClean="0">
                          <a:solidFill>
                            <a:srgbClr val="000000"/>
                          </a:solidFill>
                          <a:latin typeface="Arial"/>
                        </a:rPr>
                        <a:t>9</a:t>
                      </a:r>
                      <a:endParaRPr lang="es-PY" sz="1000" b="0" i="0" u="none" strike="noStrike" dirty="0">
                        <a:solidFill>
                          <a:srgbClr val="000000"/>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03/05/16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a:solidFill>
                            <a:srgbClr val="000000"/>
                          </a:solidFill>
                          <a:latin typeface="Arial"/>
                        </a:rPr>
                        <a:t>Municipalidad de Yatytay (Departamento de Itapúa)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35.932.765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4/5/2016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887">
                <a:tc>
                  <a:txBody>
                    <a:bodyPr/>
                    <a:lstStyle/>
                    <a:p>
                      <a:pPr algn="ctr" fontAlgn="ctr"/>
                      <a:r>
                        <a:rPr lang="es-PY" sz="1000" b="0" i="0" u="none" strike="noStrike" dirty="0" smtClean="0">
                          <a:solidFill>
                            <a:srgbClr val="000000"/>
                          </a:solidFill>
                          <a:latin typeface="Arial"/>
                        </a:rPr>
                        <a:t>10</a:t>
                      </a:r>
                      <a:endParaRPr lang="es-PY" sz="1000" b="0" i="0" u="none" strike="noStrike" dirty="0">
                        <a:solidFill>
                          <a:srgbClr val="000000"/>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03/05/16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a:solidFill>
                            <a:srgbClr val="000000"/>
                          </a:solidFill>
                          <a:latin typeface="Arial"/>
                        </a:rPr>
                        <a:t>Municipalidad de Yatytay (Departamento de Itapúa)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82.242.983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4/5/2016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887">
                <a:tc>
                  <a:txBody>
                    <a:bodyPr/>
                    <a:lstStyle/>
                    <a:p>
                      <a:pPr algn="ctr" fontAlgn="ctr"/>
                      <a:r>
                        <a:rPr lang="es-PY" sz="1000" b="0" i="0" u="none" strike="noStrike" dirty="0" smtClean="0">
                          <a:solidFill>
                            <a:srgbClr val="000000"/>
                          </a:solidFill>
                          <a:latin typeface="Arial"/>
                        </a:rPr>
                        <a:t>11</a:t>
                      </a:r>
                      <a:endParaRPr lang="es-PY" sz="1000" b="0" i="0" u="none" strike="noStrike" dirty="0">
                        <a:solidFill>
                          <a:srgbClr val="000000"/>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31/05/16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a:solidFill>
                            <a:srgbClr val="000000"/>
                          </a:solidFill>
                          <a:latin typeface="Arial"/>
                        </a:rPr>
                        <a:t>Municipalidad de José Leandro Oviedo (Departamento de Itapúa)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155.000.000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31/5/2016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887">
                <a:tc>
                  <a:txBody>
                    <a:bodyPr/>
                    <a:lstStyle/>
                    <a:p>
                      <a:pPr algn="ctr" fontAlgn="ctr"/>
                      <a:r>
                        <a:rPr lang="es-PY" sz="1000" b="0" i="0" u="none" strike="noStrike" dirty="0" smtClean="0">
                          <a:solidFill>
                            <a:srgbClr val="000000"/>
                          </a:solidFill>
                          <a:latin typeface="Arial"/>
                        </a:rPr>
                        <a:t>12</a:t>
                      </a:r>
                      <a:endParaRPr lang="es-PY" sz="1000" b="0" i="0" u="none" strike="noStrike" dirty="0">
                        <a:solidFill>
                          <a:srgbClr val="000000"/>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15/06/16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a:solidFill>
                            <a:srgbClr val="000000"/>
                          </a:solidFill>
                          <a:latin typeface="Arial"/>
                        </a:rPr>
                        <a:t>Ministerio del Interior  - Policía Nacional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33.629.265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16/6/2016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887">
                <a:tc>
                  <a:txBody>
                    <a:bodyPr/>
                    <a:lstStyle/>
                    <a:p>
                      <a:pPr algn="ctr" fontAlgn="ctr"/>
                      <a:r>
                        <a:rPr lang="es-PY" sz="1000" b="0" i="0" u="none" strike="noStrike" dirty="0" smtClean="0">
                          <a:solidFill>
                            <a:srgbClr val="000000"/>
                          </a:solidFill>
                          <a:latin typeface="Arial"/>
                        </a:rPr>
                        <a:t>13</a:t>
                      </a:r>
                      <a:endParaRPr lang="es-PY" sz="1000" b="0" i="0" u="none" strike="noStrike" dirty="0">
                        <a:solidFill>
                          <a:srgbClr val="000000"/>
                        </a:solidFill>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27/07/16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a:solidFill>
                            <a:srgbClr val="000000"/>
                          </a:solidFill>
                          <a:latin typeface="Arial"/>
                        </a:rPr>
                        <a:t>Municipalidad de Atyrá</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0" i="0" u="none" strike="noStrike">
                          <a:solidFill>
                            <a:srgbClr val="000000"/>
                          </a:solidFill>
                          <a:latin typeface="Arial"/>
                        </a:rPr>
                        <a:t>396.000.000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28/7/2016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73">
                <a:tc>
                  <a:txBody>
                    <a:bodyPr/>
                    <a:lstStyle/>
                    <a:p>
                      <a:pPr algn="ctr" fontAlgn="ctr"/>
                      <a:r>
                        <a:rPr lang="es-PY" sz="1000" b="0" i="0" u="none" strike="noStrike">
                          <a:solidFill>
                            <a:srgbClr val="000000"/>
                          </a:solidFill>
                          <a:latin typeface="Arial"/>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a:solidFill>
                            <a:srgbClr val="000000"/>
                          </a:solidFill>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PY" sz="1000" b="0" i="0" u="none" strike="noStrike">
                          <a:solidFill>
                            <a:srgbClr val="000000"/>
                          </a:solidFill>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PY" sz="1000" b="1" i="0" u="none" strike="noStrike">
                          <a:solidFill>
                            <a:srgbClr val="000000"/>
                          </a:solidFill>
                          <a:latin typeface="Arial"/>
                        </a:rPr>
                        <a:t>4.399.850.469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PY" sz="1000" b="0" i="0" u="none" strike="noStrike" dirty="0">
                          <a:solidFill>
                            <a:srgbClr val="000000"/>
                          </a:solidFill>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7" name="6 Rectángulo"/>
          <p:cNvSpPr/>
          <p:nvPr/>
        </p:nvSpPr>
        <p:spPr>
          <a:xfrm>
            <a:off x="1219200" y="955655"/>
            <a:ext cx="9668256" cy="615553"/>
          </a:xfrm>
          <a:prstGeom prst="rect">
            <a:avLst/>
          </a:prstGeom>
        </p:spPr>
        <p:txBody>
          <a:bodyPr wrap="square">
            <a:spAutoFit/>
          </a:bodyPr>
          <a:lstStyle/>
          <a:p>
            <a:pPr algn="ctr"/>
            <a:r>
              <a:rPr lang="es-ES" b="1" dirty="0" smtClean="0">
                <a:solidFill>
                  <a:schemeClr val="accent1">
                    <a:lumMod val="50000"/>
                  </a:schemeClr>
                </a:solidFill>
              </a:rPr>
              <a:t>Reportes de Indicios de Hechos Punibles </a:t>
            </a:r>
          </a:p>
          <a:p>
            <a:r>
              <a:rPr lang="es-ES" sz="1600" dirty="0" smtClean="0"/>
              <a:t>Se derivaron al Ministerio Público 13 Reportes de Indicios de Hechos Punibles, que se muestra en el </a:t>
            </a:r>
            <a:r>
              <a:rPr lang="es-ES" sz="1600" dirty="0" err="1" smtClean="0"/>
              <a:t>sgte</a:t>
            </a:r>
            <a:r>
              <a:rPr lang="es-ES" sz="1600" dirty="0" smtClean="0"/>
              <a:t>. cuadro</a:t>
            </a:r>
            <a:endParaRPr lang="es-PY"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38200" y="1036036"/>
            <a:ext cx="10744200" cy="762145"/>
          </a:xfrm>
        </p:spPr>
        <p:txBody>
          <a:bodyPr>
            <a:noAutofit/>
          </a:bodyPr>
          <a:lstStyle/>
          <a:p>
            <a:r>
              <a:rPr lang="es-PY" dirty="0" smtClean="0">
                <a:solidFill>
                  <a:schemeClr val="accent2">
                    <a:lumMod val="75000"/>
                  </a:schemeClr>
                </a:solidFill>
              </a:rPr>
              <a:t>El Aumento de Gs. </a:t>
            </a:r>
            <a:r>
              <a:rPr lang="es-PY" b="1" dirty="0" smtClean="0">
                <a:solidFill>
                  <a:schemeClr val="accent2"/>
                </a:solidFill>
              </a:rPr>
              <a:t>78.908.808.193</a:t>
            </a:r>
            <a:r>
              <a:rPr lang="es-PY" b="1" dirty="0" smtClean="0"/>
              <a:t> </a:t>
            </a:r>
            <a:r>
              <a:rPr lang="es-PY" dirty="0" smtClean="0">
                <a:solidFill>
                  <a:schemeClr val="accent2">
                    <a:lumMod val="75000"/>
                  </a:schemeClr>
                </a:solidFill>
              </a:rPr>
              <a:t> solicitado a la comisión Bicameral de Presupuesto del Congreso, están distribuidos en distintos rubros.</a:t>
            </a:r>
          </a:p>
          <a:p>
            <a:pPr algn="l"/>
            <a:endParaRPr lang="es-PY" dirty="0" smtClean="0">
              <a:solidFill>
                <a:schemeClr val="accent2">
                  <a:lumMod val="75000"/>
                </a:schemeClr>
              </a:solidFill>
            </a:endParaRPr>
          </a:p>
          <a:p>
            <a:pPr algn="l"/>
            <a:endParaRPr lang="es-PY" dirty="0">
              <a:solidFill>
                <a:schemeClr val="accent2">
                  <a:lumMod val="75000"/>
                </a:schemeClr>
              </a:solidFill>
            </a:endParaRPr>
          </a:p>
        </p:txBody>
      </p:sp>
      <p:sp>
        <p:nvSpPr>
          <p:cNvPr id="2" name="Marcador de fecha 1"/>
          <p:cNvSpPr>
            <a:spLocks noGrp="1"/>
          </p:cNvSpPr>
          <p:nvPr>
            <p:ph type="dt" sz="half" idx="10"/>
          </p:nvPr>
        </p:nvSpPr>
        <p:spPr/>
        <p:txBody>
          <a:bodyPr/>
          <a:lstStyle/>
          <a:p>
            <a:fld id="{3B78876C-44F7-478C-AF82-904443416C76}" type="datetime1">
              <a:rPr lang="es-PY" smtClean="0"/>
              <a:pPr/>
              <a:t>10/10/2016</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18</a:t>
            </a:fld>
            <a:endParaRPr lang="es-PY"/>
          </a:p>
        </p:txBody>
      </p:sp>
      <p:sp>
        <p:nvSpPr>
          <p:cNvPr id="6" name="Subtítulo 2"/>
          <p:cNvSpPr txBox="1">
            <a:spLocks/>
          </p:cNvSpPr>
          <p:nvPr/>
        </p:nvSpPr>
        <p:spPr>
          <a:xfrm>
            <a:off x="1008888" y="2170175"/>
            <a:ext cx="10744200" cy="418185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itchFamily="34" charset="0"/>
              <a:buChar char="•"/>
            </a:pPr>
            <a:r>
              <a:rPr lang="es-PY" b="1" u="sng" dirty="0" smtClean="0">
                <a:solidFill>
                  <a:schemeClr val="accent2">
                    <a:lumMod val="75000"/>
                  </a:schemeClr>
                </a:solidFill>
              </a:rPr>
              <a:t>111 Sueldos</a:t>
            </a:r>
            <a:r>
              <a:rPr lang="es-PY" b="1" dirty="0" smtClean="0">
                <a:solidFill>
                  <a:schemeClr val="accent2">
                    <a:lumMod val="75000"/>
                  </a:schemeClr>
                </a:solidFill>
              </a:rPr>
              <a:t>: </a:t>
            </a:r>
            <a:r>
              <a:rPr lang="es-PY" dirty="0" smtClean="0"/>
              <a:t>Ajustar el salario de los funcionarios designados en cargos de confianza que ostentan categorías con asignaciones mensuales inferiores al sueldo presupuestado.</a:t>
            </a:r>
          </a:p>
          <a:p>
            <a:pPr marL="457200" indent="-457200" algn="just"/>
            <a:r>
              <a:rPr lang="es-PY" dirty="0" smtClean="0"/>
              <a:t>	Cambio de Nomenclatura descriptiva de los cargos en los casos que así lo ameritan.</a:t>
            </a:r>
          </a:p>
          <a:p>
            <a:pPr marL="457200" indent="-457200" algn="just"/>
            <a:r>
              <a:rPr lang="es-PY" dirty="0" smtClean="0"/>
              <a:t>	Unificar las diferentes asignaciones que perciben los funcionarios profesionales, básicamente es  "Igual salario por igual trabajo", Dicho pedido obedece a la necesidad de nivelar los salarios, teniendo en cuenta que la Contraloría General de la República es un ente de control eminentemente técnico, la máxima institución de control del país, cuyos funcionarios están abocados a cumplir trabajos calificados.</a:t>
            </a:r>
          </a:p>
          <a:p>
            <a:pPr marL="457200" indent="-457200" algn="l">
              <a:buFont typeface="Arial" pitchFamily="34" charset="0"/>
              <a:buChar char="•"/>
            </a:pPr>
            <a:endParaRPr lang="es-PY" dirty="0"/>
          </a:p>
          <a:p>
            <a:pPr marL="457200" indent="-457200" algn="l">
              <a:buFont typeface="Arial" pitchFamily="34" charset="0"/>
              <a:buChar char="•"/>
            </a:pPr>
            <a:endParaRPr lang="es-PY" b="1" dirty="0" smtClean="0"/>
          </a:p>
          <a:p>
            <a:pPr marL="457200" indent="-457200" algn="l">
              <a:buFont typeface="Arial" pitchFamily="34" charset="0"/>
              <a:buChar char="•"/>
            </a:pPr>
            <a:endParaRPr lang="es-PY" b="1" dirty="0"/>
          </a:p>
        </p:txBody>
      </p:sp>
    </p:spTree>
    <p:extLst>
      <p:ext uri="{BB962C8B-B14F-4D97-AF65-F5344CB8AC3E}">
        <p14:creationId xmlns:p14="http://schemas.microsoft.com/office/powerpoint/2010/main" xmlns="" val="28268974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19</a:t>
            </a:fld>
            <a:endParaRPr lang="es-PY"/>
          </a:p>
        </p:txBody>
      </p:sp>
      <p:sp>
        <p:nvSpPr>
          <p:cNvPr id="6" name="Subtítulo 2"/>
          <p:cNvSpPr txBox="1">
            <a:spLocks/>
          </p:cNvSpPr>
          <p:nvPr/>
        </p:nvSpPr>
        <p:spPr>
          <a:xfrm>
            <a:off x="746442" y="1207009"/>
            <a:ext cx="10917238" cy="792480"/>
          </a:xfrm>
          <a:prstGeom prst="rect">
            <a:avLst/>
          </a:prstGeom>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PY" sz="2800" b="1" i="0" u="none" strike="noStrike" kern="1200" cap="none" spc="0" normalizeH="0" baseline="0" noProof="0" dirty="0" smtClean="0">
                <a:ln>
                  <a:noFill/>
                </a:ln>
                <a:solidFill>
                  <a:schemeClr val="accent2">
                    <a:lumMod val="75000"/>
                  </a:schemeClr>
                </a:solidFill>
                <a:effectLst/>
                <a:uLnTx/>
                <a:uFillTx/>
                <a:latin typeface="+mn-lt"/>
                <a:ea typeface="+mn-ea"/>
                <a:cs typeface="+mn-cs"/>
              </a:rPr>
              <a:t>Cantidad de funcionarios beneficiados con la modificación del anexo del personal de la CGR.</a:t>
            </a:r>
            <a:endParaRPr kumimoji="0" lang="es-PY" sz="2800" b="1" i="0" u="none" strike="noStrike" kern="1200" cap="none" spc="0" normalizeH="0" baseline="0" noProof="0" dirty="0">
              <a:ln>
                <a:noFill/>
              </a:ln>
              <a:solidFill>
                <a:schemeClr val="accent2">
                  <a:lumMod val="75000"/>
                </a:schemeClr>
              </a:solidFill>
              <a:effectLst/>
              <a:uLnTx/>
              <a:uFillTx/>
              <a:latin typeface="+mn-lt"/>
              <a:ea typeface="+mn-ea"/>
              <a:cs typeface="+mn-cs"/>
            </a:endParaRPr>
          </a:p>
        </p:txBody>
      </p:sp>
      <p:graphicFrame>
        <p:nvGraphicFramePr>
          <p:cNvPr id="7" name="Tabla 3"/>
          <p:cNvGraphicFramePr>
            <a:graphicFrameLocks noGrp="1"/>
          </p:cNvGraphicFramePr>
          <p:nvPr>
            <p:extLst>
              <p:ext uri="{D42A27DB-BD31-4B8C-83A1-F6EECF244321}">
                <p14:modId xmlns:p14="http://schemas.microsoft.com/office/powerpoint/2010/main" xmlns="" val="1525119440"/>
              </p:ext>
            </p:extLst>
          </p:nvPr>
        </p:nvGraphicFramePr>
        <p:xfrm>
          <a:off x="965898" y="2265947"/>
          <a:ext cx="4973638" cy="1040608"/>
        </p:xfrm>
        <a:graphic>
          <a:graphicData uri="http://schemas.openxmlformats.org/drawingml/2006/table">
            <a:tbl>
              <a:tblPr firstRow="1" firstCol="1" bandRow="1">
                <a:tableStyleId>{5C22544A-7EE6-4342-B048-85BDC9FD1C3A}</a:tableStyleId>
              </a:tblPr>
              <a:tblGrid>
                <a:gridCol w="3386138">
                  <a:extLst>
                    <a:ext uri="{9D8B030D-6E8A-4147-A177-3AD203B41FA5}">
                      <a16:colId xmlns:a16="http://schemas.microsoft.com/office/drawing/2014/main" xmlns="" val="2113372200"/>
                    </a:ext>
                  </a:extLst>
                </a:gridCol>
                <a:gridCol w="952500">
                  <a:extLst>
                    <a:ext uri="{9D8B030D-6E8A-4147-A177-3AD203B41FA5}">
                      <a16:colId xmlns:a16="http://schemas.microsoft.com/office/drawing/2014/main" xmlns="" val="3905384441"/>
                    </a:ext>
                  </a:extLst>
                </a:gridCol>
                <a:gridCol w="635000">
                  <a:extLst>
                    <a:ext uri="{9D8B030D-6E8A-4147-A177-3AD203B41FA5}">
                      <a16:colId xmlns:a16="http://schemas.microsoft.com/office/drawing/2014/main" xmlns="" val="2747918390"/>
                    </a:ext>
                  </a:extLst>
                </a:gridCol>
              </a:tblGrid>
              <a:tr h="260152">
                <a:tc>
                  <a:txBody>
                    <a:bodyPr/>
                    <a:lstStyle/>
                    <a:p>
                      <a:pPr algn="ctr">
                        <a:lnSpc>
                          <a:spcPct val="115000"/>
                        </a:lnSpc>
                        <a:spcAft>
                          <a:spcPts val="0"/>
                        </a:spcAft>
                      </a:pPr>
                      <a:r>
                        <a:rPr lang="es-ES" sz="1400" b="1" dirty="0">
                          <a:solidFill>
                            <a:schemeClr val="tx1"/>
                          </a:solidFill>
                          <a:effectLst/>
                        </a:rPr>
                        <a:t>CONCEPTO</a:t>
                      </a:r>
                      <a:endParaRPr lang="es-PY"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es-ES" sz="1400" b="1" dirty="0" smtClean="0">
                          <a:solidFill>
                            <a:schemeClr val="tx1"/>
                          </a:solidFill>
                          <a:effectLst/>
                        </a:rPr>
                        <a:t>CANTIDAD</a:t>
                      </a:r>
                      <a:endParaRPr lang="es-PY"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es-ES" sz="1400" b="1" dirty="0" smtClean="0">
                          <a:solidFill>
                            <a:schemeClr val="tx1"/>
                          </a:solidFill>
                          <a:effectLst/>
                        </a:rPr>
                        <a:t>%</a:t>
                      </a:r>
                      <a:endParaRPr lang="es-PY"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73300675"/>
                  </a:ext>
                </a:extLst>
              </a:tr>
              <a:tr h="260152">
                <a:tc>
                  <a:txBody>
                    <a:bodyPr/>
                    <a:lstStyle/>
                    <a:p>
                      <a:pPr>
                        <a:lnSpc>
                          <a:spcPct val="115000"/>
                        </a:lnSpc>
                        <a:spcAft>
                          <a:spcPts val="0"/>
                        </a:spcAft>
                      </a:pPr>
                      <a:r>
                        <a:rPr lang="es-ES" sz="1400" b="0" dirty="0" smtClean="0">
                          <a:solidFill>
                            <a:schemeClr val="tx1"/>
                          </a:solidFill>
                          <a:effectLst/>
                        </a:rPr>
                        <a:t>FUNCIONARIOS PERMANENTES</a:t>
                      </a:r>
                      <a:endParaRPr lang="es-PY"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es-ES" sz="1400" b="0" dirty="0">
                          <a:solidFill>
                            <a:schemeClr val="tx1"/>
                          </a:solidFill>
                          <a:effectLst/>
                        </a:rPr>
                        <a:t>847</a:t>
                      </a:r>
                      <a:endParaRPr lang="es-PY"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s-ES" sz="1400" b="0">
                          <a:solidFill>
                            <a:schemeClr val="tx1"/>
                          </a:solidFill>
                          <a:effectLst/>
                        </a:rPr>
                        <a:t>100%</a:t>
                      </a:r>
                      <a:endParaRPr lang="es-PY"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003731995"/>
                  </a:ext>
                </a:extLst>
              </a:tr>
              <a:tr h="260152">
                <a:tc>
                  <a:txBody>
                    <a:bodyPr/>
                    <a:lstStyle/>
                    <a:p>
                      <a:pPr>
                        <a:lnSpc>
                          <a:spcPct val="115000"/>
                        </a:lnSpc>
                        <a:spcAft>
                          <a:spcPts val="0"/>
                        </a:spcAft>
                      </a:pPr>
                      <a:r>
                        <a:rPr lang="es-ES" sz="1400" b="0" dirty="0" smtClean="0">
                          <a:solidFill>
                            <a:schemeClr val="tx1"/>
                          </a:solidFill>
                          <a:effectLst/>
                        </a:rPr>
                        <a:t>FUNCIONARIOS  BENEFICIADOS</a:t>
                      </a:r>
                      <a:endParaRPr lang="es-PY"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es-ES" sz="1400" b="0" dirty="0">
                          <a:solidFill>
                            <a:schemeClr val="tx1"/>
                          </a:solidFill>
                          <a:effectLst/>
                        </a:rPr>
                        <a:t>778</a:t>
                      </a:r>
                      <a:endParaRPr lang="es-PY"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s-ES" sz="1400" b="0" dirty="0">
                          <a:solidFill>
                            <a:schemeClr val="tx1"/>
                          </a:solidFill>
                          <a:effectLst/>
                        </a:rPr>
                        <a:t>92%</a:t>
                      </a:r>
                      <a:endParaRPr lang="es-PY"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751550881"/>
                  </a:ext>
                </a:extLst>
              </a:tr>
              <a:tr h="260152">
                <a:tc>
                  <a:txBody>
                    <a:bodyPr/>
                    <a:lstStyle/>
                    <a:p>
                      <a:pPr>
                        <a:lnSpc>
                          <a:spcPct val="115000"/>
                        </a:lnSpc>
                        <a:spcAft>
                          <a:spcPts val="0"/>
                        </a:spcAft>
                      </a:pPr>
                      <a:r>
                        <a:rPr lang="es-ES" sz="1400" b="0" dirty="0" smtClean="0">
                          <a:solidFill>
                            <a:schemeClr val="tx1"/>
                          </a:solidFill>
                          <a:effectLst/>
                        </a:rPr>
                        <a:t>FUNCIONARIOS </a:t>
                      </a:r>
                      <a:r>
                        <a:rPr lang="es-ES" sz="1400" b="0" dirty="0">
                          <a:solidFill>
                            <a:schemeClr val="tx1"/>
                          </a:solidFill>
                          <a:effectLst/>
                        </a:rPr>
                        <a:t>QUE NO </a:t>
                      </a:r>
                      <a:r>
                        <a:rPr lang="es-ES" sz="1400" b="0" dirty="0" smtClean="0">
                          <a:solidFill>
                            <a:schemeClr val="tx1"/>
                          </a:solidFill>
                          <a:effectLst/>
                        </a:rPr>
                        <a:t>TIENEN VARIACIÓN</a:t>
                      </a:r>
                      <a:endParaRPr lang="es-PY"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es-ES" sz="1400" b="0" dirty="0">
                          <a:solidFill>
                            <a:schemeClr val="tx1"/>
                          </a:solidFill>
                          <a:effectLst/>
                        </a:rPr>
                        <a:t>69</a:t>
                      </a:r>
                      <a:endParaRPr lang="es-PY"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s-ES" sz="1400" b="0" dirty="0">
                          <a:solidFill>
                            <a:schemeClr val="tx1"/>
                          </a:solidFill>
                          <a:effectLst/>
                        </a:rPr>
                        <a:t>8%</a:t>
                      </a:r>
                      <a:endParaRPr lang="es-PY"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634898789"/>
                  </a:ext>
                </a:extLst>
              </a:tr>
            </a:tbl>
          </a:graphicData>
        </a:graphic>
      </p:graphicFrame>
      <p:pic>
        <p:nvPicPr>
          <p:cNvPr id="8" name="Gráfico 1"/>
          <p:cNvPicPr>
            <a:picLocks noChangeArrowheads="1"/>
          </p:cNvPicPr>
          <p:nvPr/>
        </p:nvPicPr>
        <p:blipFill>
          <a:blip r:embed="rId2" cstate="print">
            <a:extLst>
              <a:ext uri="{28A0092B-C50C-407E-A947-70E740481C1C}">
                <a14:useLocalDpi xmlns:a14="http://schemas.microsoft.com/office/drawing/2010/main" xmlns="" val="0"/>
              </a:ext>
            </a:extLst>
          </a:blip>
          <a:srcRect l="-2512" t="-1312" r="-2702" b="-7272"/>
          <a:stretch>
            <a:fillRect/>
          </a:stretch>
        </p:blipFill>
        <p:spPr bwMode="auto">
          <a:xfrm>
            <a:off x="6002020" y="2217179"/>
            <a:ext cx="5473700" cy="35597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Rectángulo 6"/>
          <p:cNvSpPr/>
          <p:nvPr/>
        </p:nvSpPr>
        <p:spPr>
          <a:xfrm>
            <a:off x="947928" y="3342255"/>
            <a:ext cx="5003800" cy="2246769"/>
          </a:xfrm>
          <a:prstGeom prst="rect">
            <a:avLst/>
          </a:prstGeom>
        </p:spPr>
        <p:txBody>
          <a:bodyPr wrap="square">
            <a:spAutoFit/>
          </a:bodyPr>
          <a:lstStyle/>
          <a:p>
            <a:pPr algn="just">
              <a:spcAft>
                <a:spcPts val="0"/>
              </a:spcAft>
            </a:pPr>
            <a:r>
              <a:rPr lang="es-PY" sz="2000" dirty="0" smtClean="0">
                <a:latin typeface="HelveticaNeueLT Std"/>
                <a:ea typeface="Calibri" panose="020F0502020204030204" pitchFamily="34" charset="0"/>
                <a:cs typeface="Arial" panose="020B0604020202020204" pitchFamily="34" charset="0"/>
              </a:rPr>
              <a:t>El </a:t>
            </a:r>
            <a:r>
              <a:rPr lang="es-PY" sz="2000" b="1" dirty="0">
                <a:latin typeface="HelveticaNeueLT Std"/>
                <a:ea typeface="Calibri" panose="020F0502020204030204" pitchFamily="34" charset="0"/>
                <a:cs typeface="Arial" panose="020B0604020202020204" pitchFamily="34" charset="0"/>
              </a:rPr>
              <a:t>92%</a:t>
            </a:r>
            <a:r>
              <a:rPr lang="es-PY" sz="2000" dirty="0">
                <a:latin typeface="HelveticaNeueLT Std"/>
                <a:ea typeface="Calibri" panose="020F0502020204030204" pitchFamily="34" charset="0"/>
                <a:cs typeface="Arial" panose="020B0604020202020204" pitchFamily="34" charset="0"/>
              </a:rPr>
              <a:t> del funcionariado estaría beneficiándose con la modificación de Anexo del Personal</a:t>
            </a:r>
            <a:r>
              <a:rPr lang="es-PY" sz="2000" dirty="0" smtClean="0">
                <a:latin typeface="HelveticaNeueLT Std"/>
                <a:ea typeface="Calibri" panose="020F0502020204030204" pitchFamily="34" charset="0"/>
                <a:cs typeface="Arial" panose="020B0604020202020204" pitchFamily="34" charset="0"/>
              </a:rPr>
              <a:t>, de los cuales 486 son profesionales (63%) y 290 no son profesionales (37%).</a:t>
            </a:r>
          </a:p>
          <a:p>
            <a:pPr algn="just">
              <a:spcAft>
                <a:spcPts val="0"/>
              </a:spcAft>
            </a:pPr>
            <a:r>
              <a:rPr lang="es-PY" sz="2000" dirty="0" smtClean="0">
                <a:latin typeface="HelveticaNeueLT Std"/>
                <a:ea typeface="Calibri" panose="020F0502020204030204" pitchFamily="34" charset="0"/>
                <a:cs typeface="Arial" panose="020B0604020202020204" pitchFamily="34" charset="0"/>
              </a:rPr>
              <a:t>Solo </a:t>
            </a:r>
            <a:r>
              <a:rPr lang="es-PY" sz="2000" dirty="0">
                <a:latin typeface="HelveticaNeueLT Std"/>
                <a:ea typeface="Calibri" panose="020F0502020204030204" pitchFamily="34" charset="0"/>
                <a:cs typeface="Arial" panose="020B0604020202020204" pitchFamily="34" charset="0"/>
              </a:rPr>
              <a:t>el </a:t>
            </a:r>
            <a:r>
              <a:rPr lang="es-PY" sz="2000" b="1" dirty="0">
                <a:latin typeface="HelveticaNeueLT Std"/>
                <a:ea typeface="Calibri" panose="020F0502020204030204" pitchFamily="34" charset="0"/>
                <a:cs typeface="Arial" panose="020B0604020202020204" pitchFamily="34" charset="0"/>
              </a:rPr>
              <a:t>8%</a:t>
            </a:r>
            <a:r>
              <a:rPr lang="es-PY" sz="2000" dirty="0">
                <a:latin typeface="HelveticaNeueLT Std"/>
                <a:ea typeface="Calibri" panose="020F0502020204030204" pitchFamily="34" charset="0"/>
                <a:cs typeface="Arial" panose="020B0604020202020204" pitchFamily="34" charset="0"/>
              </a:rPr>
              <a:t> tendrá una modificación de la </a:t>
            </a:r>
            <a:r>
              <a:rPr lang="es-PY" sz="2000" dirty="0" smtClean="0">
                <a:latin typeface="HelveticaNeueLT Std"/>
                <a:ea typeface="Calibri" panose="020F0502020204030204" pitchFamily="34" charset="0"/>
                <a:cs typeface="Arial" panose="020B0604020202020204" pitchFamily="34" charset="0"/>
              </a:rPr>
              <a:t>nomenclatura </a:t>
            </a:r>
            <a:r>
              <a:rPr lang="es-PY" sz="2000" dirty="0">
                <a:latin typeface="HelveticaNeueLT Std"/>
                <a:ea typeface="Calibri" panose="020F0502020204030204" pitchFamily="34" charset="0"/>
                <a:cs typeface="Arial" panose="020B0604020202020204" pitchFamily="34" charset="0"/>
              </a:rPr>
              <a:t>descriptiva de los cargos.</a:t>
            </a:r>
            <a:endParaRPr lang="es-PY"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00100" y="1108219"/>
            <a:ext cx="10744199" cy="876445"/>
          </a:xfrm>
        </p:spPr>
        <p:txBody>
          <a:bodyPr>
            <a:noAutofit/>
          </a:bodyPr>
          <a:lstStyle/>
          <a:p>
            <a:r>
              <a:rPr lang="es-PY" sz="2800" b="1" dirty="0" smtClean="0">
                <a:solidFill>
                  <a:schemeClr val="accent2">
                    <a:lumMod val="75000"/>
                  </a:schemeClr>
                </a:solidFill>
              </a:rPr>
              <a:t>Diferencia </a:t>
            </a:r>
            <a:r>
              <a:rPr lang="es-PY" sz="2800" b="1" dirty="0">
                <a:solidFill>
                  <a:schemeClr val="accent2">
                    <a:lumMod val="75000"/>
                  </a:schemeClr>
                </a:solidFill>
              </a:rPr>
              <a:t>entre el </a:t>
            </a:r>
            <a:r>
              <a:rPr lang="es-PY" sz="2800" b="1" dirty="0" smtClean="0">
                <a:solidFill>
                  <a:schemeClr val="accent2">
                    <a:lumMod val="75000"/>
                  </a:schemeClr>
                </a:solidFill>
              </a:rPr>
              <a:t>Presupuesto </a:t>
            </a:r>
            <a:r>
              <a:rPr lang="es-PY" sz="2800" b="1" dirty="0">
                <a:solidFill>
                  <a:schemeClr val="accent2">
                    <a:lumMod val="75000"/>
                  </a:schemeClr>
                </a:solidFill>
              </a:rPr>
              <a:t>de la CGR </a:t>
            </a:r>
            <a:r>
              <a:rPr lang="es-PY" sz="2800" b="1" dirty="0" smtClean="0">
                <a:solidFill>
                  <a:schemeClr val="accent2">
                    <a:lumMod val="75000"/>
                  </a:schemeClr>
                </a:solidFill>
              </a:rPr>
              <a:t>2016 y </a:t>
            </a:r>
            <a:r>
              <a:rPr lang="es-PY" sz="2800" b="1" dirty="0">
                <a:solidFill>
                  <a:schemeClr val="accent2">
                    <a:lumMod val="75000"/>
                  </a:schemeClr>
                </a:solidFill>
              </a:rPr>
              <a:t>el </a:t>
            </a:r>
            <a:r>
              <a:rPr lang="es-PY" sz="2800" b="1" dirty="0" smtClean="0">
                <a:solidFill>
                  <a:schemeClr val="accent2">
                    <a:lumMod val="75000"/>
                  </a:schemeClr>
                </a:solidFill>
              </a:rPr>
              <a:t>Proyecto de Presupuesto </a:t>
            </a:r>
            <a:r>
              <a:rPr lang="es-PY" sz="2800" b="1" dirty="0">
                <a:solidFill>
                  <a:schemeClr val="accent2">
                    <a:lumMod val="75000"/>
                  </a:schemeClr>
                </a:solidFill>
              </a:rPr>
              <a:t>remitido por el MH al </a:t>
            </a:r>
            <a:r>
              <a:rPr lang="es-PY" sz="2800" b="1" dirty="0" smtClean="0">
                <a:solidFill>
                  <a:schemeClr val="accent2">
                    <a:lumMod val="75000"/>
                  </a:schemeClr>
                </a:solidFill>
              </a:rPr>
              <a:t>Congreso para el 2017.</a:t>
            </a:r>
            <a:endParaRPr lang="es-PY" sz="2800" b="1" dirty="0">
              <a:solidFill>
                <a:schemeClr val="accent2">
                  <a:lumMod val="75000"/>
                </a:schemeClr>
              </a:solidFill>
            </a:endParaRPr>
          </a:p>
        </p:txBody>
      </p:sp>
      <p:graphicFrame>
        <p:nvGraphicFramePr>
          <p:cNvPr id="4" name="Tabla 3"/>
          <p:cNvGraphicFramePr>
            <a:graphicFrameLocks noGrp="1"/>
          </p:cNvGraphicFramePr>
          <p:nvPr>
            <p:extLst>
              <p:ext uri="{D42A27DB-BD31-4B8C-83A1-F6EECF244321}">
                <p14:modId xmlns="" xmlns:p14="http://schemas.microsoft.com/office/powerpoint/2010/main" val="340676457"/>
              </p:ext>
            </p:extLst>
          </p:nvPr>
        </p:nvGraphicFramePr>
        <p:xfrm>
          <a:off x="800100" y="2389909"/>
          <a:ext cx="10744200" cy="2857499"/>
        </p:xfrm>
        <a:graphic>
          <a:graphicData uri="http://schemas.openxmlformats.org/drawingml/2006/table">
            <a:tbl>
              <a:tblPr firstRow="1" firstCol="1" bandRow="1">
                <a:tableStyleId>{5C22544A-7EE6-4342-B048-85BDC9FD1C3A}</a:tableStyleId>
              </a:tblPr>
              <a:tblGrid>
                <a:gridCol w="8103028">
                  <a:extLst>
                    <a:ext uri="{9D8B030D-6E8A-4147-A177-3AD203B41FA5}">
                      <a16:colId xmlns="" xmlns:a16="http://schemas.microsoft.com/office/drawing/2014/main" val="1862996633"/>
                    </a:ext>
                  </a:extLst>
                </a:gridCol>
                <a:gridCol w="2641172">
                  <a:extLst>
                    <a:ext uri="{9D8B030D-6E8A-4147-A177-3AD203B41FA5}">
                      <a16:colId xmlns="" xmlns:a16="http://schemas.microsoft.com/office/drawing/2014/main" val="3466621838"/>
                    </a:ext>
                  </a:extLst>
                </a:gridCol>
              </a:tblGrid>
              <a:tr h="672602">
                <a:tc>
                  <a:txBody>
                    <a:bodyPr/>
                    <a:lstStyle/>
                    <a:p>
                      <a:pPr algn="l">
                        <a:lnSpc>
                          <a:spcPct val="115000"/>
                        </a:lnSpc>
                        <a:spcAft>
                          <a:spcPts val="0"/>
                        </a:spcAft>
                      </a:pPr>
                      <a:r>
                        <a:rPr lang="es-PY" sz="2400" dirty="0" smtClean="0">
                          <a:solidFill>
                            <a:schemeClr val="tx1"/>
                          </a:solidFill>
                          <a:effectLst/>
                        </a:rPr>
                        <a:t>PRESUPUESTO CGR 2016 APROB.</a:t>
                      </a:r>
                      <a:r>
                        <a:rPr lang="es-PY" sz="2400" baseline="0" dirty="0" smtClean="0">
                          <a:solidFill>
                            <a:schemeClr val="tx1"/>
                          </a:solidFill>
                          <a:effectLst/>
                        </a:rPr>
                        <a:t> SEGÚN LEY 5.554/16</a:t>
                      </a:r>
                      <a:endParaRPr lang="es-PY"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algn="r">
                        <a:lnSpc>
                          <a:spcPct val="115000"/>
                        </a:lnSpc>
                        <a:spcAft>
                          <a:spcPts val="0"/>
                        </a:spcAft>
                      </a:pPr>
                      <a:r>
                        <a:rPr lang="es-PY" sz="2400" b="0" dirty="0" smtClean="0">
                          <a:solidFill>
                            <a:schemeClr val="tx1"/>
                          </a:solidFill>
                          <a:effectLst/>
                          <a:latin typeface="+mn-lt"/>
                          <a:ea typeface="Calibri" panose="020F0502020204030204" pitchFamily="34" charset="0"/>
                          <a:cs typeface="Times New Roman" panose="02020603050405020304" pitchFamily="18" charset="0"/>
                        </a:rPr>
                        <a:t>109.474.991.288</a:t>
                      </a:r>
                      <a:endParaRPr lang="es-PY" sz="24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 xmlns:a16="http://schemas.microsoft.com/office/drawing/2014/main" val="4240996322"/>
                  </a:ext>
                </a:extLst>
              </a:tr>
              <a:tr h="1387094">
                <a:tc>
                  <a:txBody>
                    <a:bodyPr/>
                    <a:lstStyle/>
                    <a:p>
                      <a:pPr algn="l">
                        <a:lnSpc>
                          <a:spcPct val="115000"/>
                        </a:lnSpc>
                        <a:spcAft>
                          <a:spcPts val="0"/>
                        </a:spcAft>
                      </a:pPr>
                      <a:r>
                        <a:rPr lang="es-PY" sz="2400" dirty="0" smtClean="0">
                          <a:solidFill>
                            <a:schemeClr val="tx1"/>
                          </a:solidFill>
                          <a:effectLst/>
                        </a:rPr>
                        <a:t>PROYECTO DE PRESUPUESTO 2017, REMITIDO POR </a:t>
                      </a:r>
                    </a:p>
                    <a:p>
                      <a:pPr algn="l">
                        <a:lnSpc>
                          <a:spcPct val="115000"/>
                        </a:lnSpc>
                        <a:spcAft>
                          <a:spcPts val="0"/>
                        </a:spcAft>
                      </a:pPr>
                      <a:r>
                        <a:rPr lang="es-PY" sz="2400" dirty="0" smtClean="0">
                          <a:solidFill>
                            <a:schemeClr val="tx1"/>
                          </a:solidFill>
                          <a:effectLst/>
                        </a:rPr>
                        <a:t>EL MINISTERIO DE HACIENDA  AL CONGRESO </a:t>
                      </a:r>
                      <a:endParaRPr lang="es-PY"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algn="r">
                        <a:lnSpc>
                          <a:spcPct val="115000"/>
                        </a:lnSpc>
                        <a:spcAft>
                          <a:spcPts val="0"/>
                        </a:spcAft>
                      </a:pPr>
                      <a:r>
                        <a:rPr lang="es-PY" sz="2400" b="0" dirty="0" smtClean="0">
                          <a:solidFill>
                            <a:schemeClr val="tx1"/>
                          </a:solidFill>
                          <a:effectLst/>
                        </a:rPr>
                        <a:t>99.918.093.476</a:t>
                      </a:r>
                      <a:endParaRPr lang="es-PY"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 xmlns:a16="http://schemas.microsoft.com/office/drawing/2014/main" val="440713836"/>
                  </a:ext>
                </a:extLst>
              </a:tr>
              <a:tr h="797803">
                <a:tc>
                  <a:txBody>
                    <a:bodyPr/>
                    <a:lstStyle/>
                    <a:p>
                      <a:pPr algn="l">
                        <a:lnSpc>
                          <a:spcPct val="115000"/>
                        </a:lnSpc>
                        <a:spcAft>
                          <a:spcPts val="0"/>
                        </a:spcAft>
                      </a:pPr>
                      <a:r>
                        <a:rPr lang="es-PY" sz="2400" b="1" dirty="0">
                          <a:solidFill>
                            <a:srgbClr val="FF0000"/>
                          </a:solidFill>
                          <a:effectLst/>
                        </a:rPr>
                        <a:t>DISMINUCIÓN</a:t>
                      </a:r>
                      <a:endParaRPr lang="es-PY"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algn="r">
                        <a:lnSpc>
                          <a:spcPct val="115000"/>
                        </a:lnSpc>
                        <a:spcAft>
                          <a:spcPts val="0"/>
                        </a:spcAft>
                      </a:pPr>
                      <a:r>
                        <a:rPr lang="es-PY" sz="2400" b="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9.556.897.812</a:t>
                      </a:r>
                      <a:endParaRPr lang="es-PY"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 xmlns:a16="http://schemas.microsoft.com/office/drawing/2014/main" val="3645705685"/>
                  </a:ext>
                </a:extLst>
              </a:tr>
            </a:tbl>
          </a:graphicData>
        </a:graphic>
      </p:graphicFrame>
      <p:sp>
        <p:nvSpPr>
          <p:cNvPr id="5" name="Marcador de fecha 4"/>
          <p:cNvSpPr>
            <a:spLocks noGrp="1"/>
          </p:cNvSpPr>
          <p:nvPr>
            <p:ph type="dt" sz="half" idx="10"/>
          </p:nvPr>
        </p:nvSpPr>
        <p:spPr/>
        <p:txBody>
          <a:bodyPr/>
          <a:lstStyle/>
          <a:p>
            <a:fld id="{7AF63C89-A141-44A9-A8FE-52C9EF1311D7}" type="datetime1">
              <a:rPr lang="es-PY" smtClean="0"/>
              <a:pPr/>
              <a:t>10/10/2016</a:t>
            </a:fld>
            <a:endParaRPr lang="es-PY"/>
          </a:p>
        </p:txBody>
      </p:sp>
      <p:sp>
        <p:nvSpPr>
          <p:cNvPr id="6" name="Marcador de número de diapositiva 5"/>
          <p:cNvSpPr>
            <a:spLocks noGrp="1"/>
          </p:cNvSpPr>
          <p:nvPr>
            <p:ph type="sldNum" sz="quarter" idx="12"/>
          </p:nvPr>
        </p:nvSpPr>
        <p:spPr/>
        <p:txBody>
          <a:bodyPr/>
          <a:lstStyle/>
          <a:p>
            <a:fld id="{A2B6EF1C-50AA-4C67-B861-C5D1128F3022}" type="slidenum">
              <a:rPr lang="es-PY" smtClean="0"/>
              <a:pPr/>
              <a:t>2</a:t>
            </a:fld>
            <a:endParaRPr lang="es-PY"/>
          </a:p>
        </p:txBody>
      </p:sp>
    </p:spTree>
    <p:extLst>
      <p:ext uri="{BB962C8B-B14F-4D97-AF65-F5344CB8AC3E}">
        <p14:creationId xmlns="" xmlns:p14="http://schemas.microsoft.com/office/powerpoint/2010/main" val="8388120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511808" y="1109472"/>
            <a:ext cx="9144000" cy="4828032"/>
          </a:xfrm>
        </p:spPr>
        <p:txBody>
          <a:bodyPr>
            <a:normAutofit/>
          </a:bodyPr>
          <a:lstStyle/>
          <a:p>
            <a:pPr marL="457200" indent="-457200" algn="just">
              <a:buFont typeface="Arial" pitchFamily="34" charset="0"/>
              <a:buChar char="•"/>
            </a:pPr>
            <a:r>
              <a:rPr lang="es-PY" b="1" u="sng" dirty="0" smtClean="0">
                <a:solidFill>
                  <a:schemeClr val="accent2">
                    <a:lumMod val="75000"/>
                  </a:schemeClr>
                </a:solidFill>
              </a:rPr>
              <a:t>113 Gastos De Representación</a:t>
            </a:r>
            <a:r>
              <a:rPr lang="es-PY" b="1" dirty="0" smtClean="0">
                <a:solidFill>
                  <a:schemeClr val="accent2">
                    <a:lumMod val="75000"/>
                  </a:schemeClr>
                </a:solidFill>
              </a:rPr>
              <a:t>: </a:t>
            </a:r>
            <a:r>
              <a:rPr lang="es-PY" dirty="0" smtClean="0"/>
              <a:t>Para ajustar a la Estructura actual de la CGR;</a:t>
            </a:r>
            <a:endParaRPr lang="es-PY" b="1" dirty="0" smtClean="0"/>
          </a:p>
          <a:p>
            <a:pPr marL="457200" indent="-457200" algn="just">
              <a:buFont typeface="Arial" pitchFamily="34" charset="0"/>
              <a:buChar char="•"/>
            </a:pPr>
            <a:r>
              <a:rPr lang="es-PY" b="1" u="sng" dirty="0" smtClean="0">
                <a:solidFill>
                  <a:schemeClr val="accent2">
                    <a:lumMod val="75000"/>
                  </a:schemeClr>
                </a:solidFill>
              </a:rPr>
              <a:t>114 Aguinaldos</a:t>
            </a:r>
            <a:r>
              <a:rPr lang="es-PY" b="1" dirty="0" smtClean="0">
                <a:solidFill>
                  <a:schemeClr val="accent2">
                    <a:lumMod val="75000"/>
                  </a:schemeClr>
                </a:solidFill>
              </a:rPr>
              <a:t>: </a:t>
            </a:r>
            <a:r>
              <a:rPr lang="es-PY" dirty="0" smtClean="0"/>
              <a:t>Proporcional al aumento del rubro 111 Sueldos</a:t>
            </a:r>
            <a:r>
              <a:rPr lang="es-PY" b="1" dirty="0" smtClean="0"/>
              <a:t> </a:t>
            </a:r>
            <a:r>
              <a:rPr lang="es-PY" dirty="0" smtClean="0"/>
              <a:t>y 113 Gastos De Representación;</a:t>
            </a:r>
          </a:p>
          <a:p>
            <a:pPr marL="457200" indent="-457200" algn="just">
              <a:buFont typeface="Arial" pitchFamily="34" charset="0"/>
              <a:buChar char="•"/>
            </a:pPr>
            <a:r>
              <a:rPr lang="es-PY" b="1" u="sng" dirty="0" smtClean="0">
                <a:solidFill>
                  <a:schemeClr val="accent2">
                    <a:lumMod val="75000"/>
                  </a:schemeClr>
                </a:solidFill>
              </a:rPr>
              <a:t>123 Remuneración Extraordinaria</a:t>
            </a:r>
            <a:r>
              <a:rPr lang="es-PY" b="1" dirty="0" smtClean="0">
                <a:solidFill>
                  <a:schemeClr val="accent2">
                    <a:lumMod val="75000"/>
                  </a:schemeClr>
                </a:solidFill>
              </a:rPr>
              <a:t>: </a:t>
            </a:r>
            <a:r>
              <a:rPr lang="es-PY" dirty="0" smtClean="0"/>
              <a:t>Se solicita el aumento del objeto del gasto para el financiamiento de los trabajos a realizar en horario extraordinario por parte de auditores y personal de apoyo, para todo el periodo del ejercicio fiscal 2017;</a:t>
            </a:r>
          </a:p>
          <a:p>
            <a:pPr marL="457200" indent="-457200" algn="just">
              <a:buFont typeface="Arial" pitchFamily="34" charset="0"/>
              <a:buChar char="•"/>
            </a:pPr>
            <a:r>
              <a:rPr lang="es-PY" b="1" u="sng" dirty="0" smtClean="0">
                <a:solidFill>
                  <a:schemeClr val="accent2">
                    <a:lumMod val="75000"/>
                  </a:schemeClr>
                </a:solidFill>
              </a:rPr>
              <a:t>125 Remuneración Adicional</a:t>
            </a:r>
            <a:r>
              <a:rPr lang="es-PY" b="1" dirty="0" smtClean="0">
                <a:solidFill>
                  <a:schemeClr val="accent2">
                    <a:lumMod val="75000"/>
                  </a:schemeClr>
                </a:solidFill>
              </a:rPr>
              <a:t>: </a:t>
            </a:r>
            <a:r>
              <a:rPr lang="es-PY" dirty="0" smtClean="0"/>
              <a:t>Se solicita el aumento del objeto del gasto para el financiamiento de los trabajos a realizar en horario adicional por parte de auditores y personal de apoyo, para cubrir las necesidades del ejercicio fiscal 2017;</a:t>
            </a:r>
          </a:p>
          <a:p>
            <a:pPr algn="just">
              <a:buFont typeface="Arial" pitchFamily="34" charset="0"/>
              <a:buChar char="•"/>
            </a:pPr>
            <a:endParaRPr lang="es-PY" dirty="0"/>
          </a:p>
        </p:txBody>
      </p:sp>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20</a:t>
            </a:fld>
            <a:endParaRPr lang="es-PY"/>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B78876C-44F7-478C-AF82-904443416C76}" type="datetime1">
              <a:rPr lang="es-PY" smtClean="0"/>
              <a:pPr/>
              <a:t>10/10/2016</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21</a:t>
            </a:fld>
            <a:endParaRPr lang="es-PY"/>
          </a:p>
        </p:txBody>
      </p:sp>
      <p:sp>
        <p:nvSpPr>
          <p:cNvPr id="6" name="Subtítulo 2"/>
          <p:cNvSpPr txBox="1">
            <a:spLocks/>
          </p:cNvSpPr>
          <p:nvPr/>
        </p:nvSpPr>
        <p:spPr>
          <a:xfrm>
            <a:off x="789432" y="938784"/>
            <a:ext cx="10744200" cy="515721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itchFamily="34" charset="0"/>
              <a:buChar char="•"/>
            </a:pPr>
            <a:endParaRPr lang="es-PY" b="1" dirty="0" smtClean="0"/>
          </a:p>
          <a:p>
            <a:pPr marL="457200" indent="-457200" algn="just">
              <a:buFont typeface="Arial" pitchFamily="34" charset="0"/>
              <a:buChar char="•"/>
            </a:pPr>
            <a:r>
              <a:rPr lang="es-PY" b="1" u="sng" dirty="0" smtClean="0">
                <a:solidFill>
                  <a:schemeClr val="accent2">
                    <a:lumMod val="75000"/>
                  </a:schemeClr>
                </a:solidFill>
              </a:rPr>
              <a:t>133 Bonificaciones Y Gratificaciones</a:t>
            </a:r>
            <a:r>
              <a:rPr lang="es-PY" b="1" dirty="0" smtClean="0">
                <a:solidFill>
                  <a:schemeClr val="accent2">
                    <a:lumMod val="75000"/>
                  </a:schemeClr>
                </a:solidFill>
              </a:rPr>
              <a:t>: </a:t>
            </a:r>
            <a:r>
              <a:rPr lang="es-PY" dirty="0" smtClean="0"/>
              <a:t>Para cubrir bonificaciones en concepto de Responsabilidad en el cargo a los funcionarios con cargos de confianza, así mismo para pagar a funcionarios que hacen trabajos insalubres;</a:t>
            </a:r>
          </a:p>
          <a:p>
            <a:pPr marL="457200" indent="-457200" algn="just">
              <a:buFont typeface="Arial" pitchFamily="34" charset="0"/>
              <a:buChar char="•"/>
            </a:pPr>
            <a:r>
              <a:rPr lang="es-PY" b="1" u="sng" dirty="0" smtClean="0">
                <a:solidFill>
                  <a:schemeClr val="accent2">
                    <a:lumMod val="75000"/>
                  </a:schemeClr>
                </a:solidFill>
              </a:rPr>
              <a:t>131 </a:t>
            </a:r>
            <a:r>
              <a:rPr lang="es-PY" u="sng" dirty="0" smtClean="0">
                <a:solidFill>
                  <a:schemeClr val="accent2">
                    <a:lumMod val="75000"/>
                  </a:schemeClr>
                </a:solidFill>
              </a:rPr>
              <a:t>Subsidio Familiar:</a:t>
            </a:r>
            <a:r>
              <a:rPr lang="es-PY" dirty="0" smtClean="0">
                <a:solidFill>
                  <a:schemeClr val="accent2">
                    <a:lumMod val="75000"/>
                  </a:schemeClr>
                </a:solidFill>
              </a:rPr>
              <a:t>  </a:t>
            </a:r>
            <a:r>
              <a:rPr lang="es-PY" dirty="0" smtClean="0"/>
              <a:t>Para cubrir el monto recortado del proyecto de presupuesto 2017;</a:t>
            </a:r>
            <a:endParaRPr lang="es-PY" b="1" u="sng" dirty="0" smtClean="0"/>
          </a:p>
          <a:p>
            <a:pPr marL="457200" indent="-457200" algn="just">
              <a:buFont typeface="Arial" pitchFamily="34" charset="0"/>
              <a:buChar char="•"/>
            </a:pPr>
            <a:r>
              <a:rPr lang="es-PY" b="1" u="sng" dirty="0" smtClean="0">
                <a:solidFill>
                  <a:schemeClr val="accent2">
                    <a:lumMod val="75000"/>
                  </a:schemeClr>
                </a:solidFill>
              </a:rPr>
              <a:t>145 Honorarios Profesionales</a:t>
            </a:r>
            <a:r>
              <a:rPr lang="es-PY" b="1" dirty="0" smtClean="0">
                <a:solidFill>
                  <a:schemeClr val="accent2"/>
                </a:solidFill>
              </a:rPr>
              <a:t>: </a:t>
            </a:r>
            <a:r>
              <a:rPr lang="es-PY" dirty="0"/>
              <a:t>Aumento requerido para cubrir </a:t>
            </a:r>
            <a:r>
              <a:rPr lang="es-PY" dirty="0" smtClean="0"/>
              <a:t>la necesidad del </a:t>
            </a:r>
            <a:r>
              <a:rPr lang="es-PY" dirty="0"/>
              <a:t>personal </a:t>
            </a:r>
            <a:r>
              <a:rPr lang="es-PY" dirty="0" smtClean="0"/>
              <a:t>contratado profesional, </a:t>
            </a:r>
            <a:r>
              <a:rPr lang="es-PY" dirty="0"/>
              <a:t>asignado a realizar labores en las áreas misionales y de apoyo de la </a:t>
            </a:r>
            <a:r>
              <a:rPr lang="es-PY" dirty="0" smtClean="0"/>
              <a:t>institución;</a:t>
            </a:r>
          </a:p>
          <a:p>
            <a:pPr marL="457200" indent="-457200" algn="just">
              <a:buFont typeface="Arial" pitchFamily="34" charset="0"/>
              <a:buChar char="•"/>
            </a:pPr>
            <a:r>
              <a:rPr lang="es-PY" b="1" u="sng" dirty="0" smtClean="0">
                <a:solidFill>
                  <a:schemeClr val="accent2">
                    <a:lumMod val="75000"/>
                  </a:schemeClr>
                </a:solidFill>
              </a:rPr>
              <a:t>199 Otros Gastos del Personal</a:t>
            </a:r>
            <a:r>
              <a:rPr lang="es-PY" b="1" dirty="0" smtClean="0">
                <a:solidFill>
                  <a:schemeClr val="accent2">
                    <a:lumMod val="75000"/>
                  </a:schemeClr>
                </a:solidFill>
              </a:rPr>
              <a:t>: </a:t>
            </a:r>
            <a:r>
              <a:rPr lang="es-PY" b="1" dirty="0" smtClean="0"/>
              <a:t>P</a:t>
            </a:r>
            <a:r>
              <a:rPr lang="es-PY" dirty="0" smtClean="0"/>
              <a:t>ara </a:t>
            </a:r>
            <a:r>
              <a:rPr lang="es-PY" dirty="0"/>
              <a:t>cubrir el pago de diferencia salarial de funcionarios afectados por la aplicación de la matriz salarial. Igualmente para </a:t>
            </a:r>
            <a:r>
              <a:rPr lang="es-PY" dirty="0" smtClean="0"/>
              <a:t>cubrir </a:t>
            </a:r>
            <a:r>
              <a:rPr lang="es-PY" dirty="0"/>
              <a:t>el pago de diferencia salarial de aquellos funcionarios designados a ocupar cargos de confianza cuyas </a:t>
            </a:r>
            <a:r>
              <a:rPr lang="es-PY" dirty="0" smtClean="0"/>
              <a:t>categorías </a:t>
            </a:r>
            <a:r>
              <a:rPr lang="es-PY" dirty="0"/>
              <a:t>son de menor </a:t>
            </a:r>
            <a:r>
              <a:rPr lang="es-PY" dirty="0" smtClean="0"/>
              <a:t>remuneración;</a:t>
            </a:r>
            <a:endParaRPr lang="es-PY" dirty="0"/>
          </a:p>
          <a:p>
            <a:pPr algn="just">
              <a:buFont typeface="Arial" pitchFamily="34" charset="0"/>
              <a:buChar char="•"/>
            </a:pPr>
            <a:endParaRPr lang="es-PY" b="1" dirty="0"/>
          </a:p>
        </p:txBody>
      </p:sp>
    </p:spTree>
    <p:extLst>
      <p:ext uri="{BB962C8B-B14F-4D97-AF65-F5344CB8AC3E}">
        <p14:creationId xmlns:p14="http://schemas.microsoft.com/office/powerpoint/2010/main" xmlns="" val="8924185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B78876C-44F7-478C-AF82-904443416C76}" type="datetime1">
              <a:rPr lang="es-PY" smtClean="0"/>
              <a:pPr/>
              <a:t>10/10/2016</a:t>
            </a:fld>
            <a:endParaRPr lang="es-PY" dirty="0"/>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22</a:t>
            </a:fld>
            <a:endParaRPr lang="es-PY"/>
          </a:p>
        </p:txBody>
      </p:sp>
      <p:sp>
        <p:nvSpPr>
          <p:cNvPr id="6" name="Subtítulo 2"/>
          <p:cNvSpPr txBox="1">
            <a:spLocks/>
          </p:cNvSpPr>
          <p:nvPr/>
        </p:nvSpPr>
        <p:spPr>
          <a:xfrm>
            <a:off x="838200" y="893616"/>
            <a:ext cx="10744200" cy="530975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itchFamily="34" charset="0"/>
              <a:buChar char="•"/>
            </a:pPr>
            <a:r>
              <a:rPr lang="es-PY" b="1" u="sng" dirty="0" smtClean="0">
                <a:solidFill>
                  <a:schemeClr val="accent2">
                    <a:lumMod val="75000"/>
                  </a:schemeClr>
                </a:solidFill>
              </a:rPr>
              <a:t>230 Pasajes y Viáticos</a:t>
            </a:r>
            <a:r>
              <a:rPr lang="es-PY" b="1" dirty="0" smtClean="0">
                <a:solidFill>
                  <a:schemeClr val="accent2">
                    <a:lumMod val="75000"/>
                  </a:schemeClr>
                </a:solidFill>
              </a:rPr>
              <a:t>: </a:t>
            </a:r>
            <a:r>
              <a:rPr lang="es-PY" dirty="0" smtClean="0"/>
              <a:t>Aumento solicitado para pago de viáticos a funcionarios designados en comisiones oficiales de trabajo en el interior de país;</a:t>
            </a:r>
          </a:p>
          <a:p>
            <a:pPr marL="457200" indent="-457200" algn="just">
              <a:buFont typeface="Arial" pitchFamily="34" charset="0"/>
              <a:buChar char="•"/>
            </a:pPr>
            <a:r>
              <a:rPr lang="es-PY" b="1" u="sng" dirty="0" smtClean="0">
                <a:solidFill>
                  <a:schemeClr val="accent2">
                    <a:lumMod val="75000"/>
                  </a:schemeClr>
                </a:solidFill>
              </a:rPr>
              <a:t>240 Gastos Por Ser. De Aseo, Mant. Y Reparaciones</a:t>
            </a:r>
            <a:r>
              <a:rPr lang="es-PY" b="1" dirty="0" smtClean="0">
                <a:solidFill>
                  <a:schemeClr val="accent2">
                    <a:lumMod val="75000"/>
                  </a:schemeClr>
                </a:solidFill>
              </a:rPr>
              <a:t>: </a:t>
            </a:r>
            <a:r>
              <a:rPr lang="es-PY" dirty="0" smtClean="0"/>
              <a:t>Para cubrir los servicios de mantenimientos tales como (edificios, maquinarias, equipos, vehículos y otros bienes), servicios de limpieza y aseo.</a:t>
            </a:r>
          </a:p>
          <a:p>
            <a:pPr marL="457200" indent="-457200" algn="just">
              <a:buFont typeface="Arial" pitchFamily="34" charset="0"/>
              <a:buChar char="•"/>
            </a:pPr>
            <a:r>
              <a:rPr lang="es-PY" b="1" u="sng" dirty="0" smtClean="0">
                <a:solidFill>
                  <a:schemeClr val="accent2">
                    <a:lumMod val="75000"/>
                  </a:schemeClr>
                </a:solidFill>
              </a:rPr>
              <a:t>250 Alquileres y Derechos</a:t>
            </a:r>
            <a:r>
              <a:rPr lang="es-PY" b="1" dirty="0" smtClean="0">
                <a:solidFill>
                  <a:schemeClr val="accent2">
                    <a:lumMod val="75000"/>
                  </a:schemeClr>
                </a:solidFill>
              </a:rPr>
              <a:t>: </a:t>
            </a:r>
            <a:r>
              <a:rPr lang="es-PY" dirty="0"/>
              <a:t>Se precisa el aumento del rubro para cubrir gastos por el arrendamiento de inmuebles contiguos a la sede central de la </a:t>
            </a:r>
            <a:r>
              <a:rPr lang="es-PY" dirty="0" smtClean="0"/>
              <a:t>CGR, </a:t>
            </a:r>
            <a:r>
              <a:rPr lang="es-PY" dirty="0"/>
              <a:t>donde funcionan oficinas del área misional</a:t>
            </a:r>
            <a:r>
              <a:rPr lang="es-PY" dirty="0" smtClean="0"/>
              <a:t>;</a:t>
            </a:r>
          </a:p>
          <a:p>
            <a:pPr marL="457200" indent="-457200" algn="just">
              <a:buFont typeface="Arial" pitchFamily="34" charset="0"/>
              <a:buChar char="•"/>
            </a:pPr>
            <a:r>
              <a:rPr lang="es-PY" b="1" u="sng" dirty="0" smtClean="0">
                <a:solidFill>
                  <a:schemeClr val="accent2">
                    <a:lumMod val="75000"/>
                  </a:schemeClr>
                </a:solidFill>
              </a:rPr>
              <a:t>260 Servicios Técnicos y Profesionales</a:t>
            </a:r>
            <a:r>
              <a:rPr lang="es-PY" b="1" dirty="0" smtClean="0">
                <a:solidFill>
                  <a:schemeClr val="accent2">
                    <a:lumMod val="75000"/>
                  </a:schemeClr>
                </a:solidFill>
              </a:rPr>
              <a:t>: </a:t>
            </a:r>
            <a:r>
              <a:rPr lang="es-PY" dirty="0" smtClean="0"/>
              <a:t>Para</a:t>
            </a:r>
            <a:r>
              <a:rPr lang="es-PY" b="1" dirty="0" smtClean="0"/>
              <a:t> </a:t>
            </a:r>
            <a:r>
              <a:rPr lang="es-PY" dirty="0" smtClean="0"/>
              <a:t>la contratación de seguros en general, mantenimiento de sistema informático, servicios de asistencia técnica y soporte;</a:t>
            </a:r>
          </a:p>
          <a:p>
            <a:pPr algn="just">
              <a:buFont typeface="Arial" pitchFamily="34" charset="0"/>
              <a:buChar char="•"/>
            </a:pPr>
            <a:endParaRPr lang="es-PY" b="1" dirty="0"/>
          </a:p>
        </p:txBody>
      </p:sp>
    </p:spTree>
    <p:extLst>
      <p:ext uri="{BB962C8B-B14F-4D97-AF65-F5344CB8AC3E}">
        <p14:creationId xmlns:p14="http://schemas.microsoft.com/office/powerpoint/2010/main" xmlns="" val="29280634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B78876C-44F7-478C-AF82-904443416C76}" type="datetime1">
              <a:rPr lang="es-PY" smtClean="0"/>
              <a:pPr/>
              <a:t>10/10/2016</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23</a:t>
            </a:fld>
            <a:endParaRPr lang="es-PY"/>
          </a:p>
        </p:txBody>
      </p:sp>
      <p:sp>
        <p:nvSpPr>
          <p:cNvPr id="6" name="Subtítulo 2"/>
          <p:cNvSpPr txBox="1">
            <a:spLocks/>
          </p:cNvSpPr>
          <p:nvPr/>
        </p:nvSpPr>
        <p:spPr>
          <a:xfrm>
            <a:off x="886968" y="902208"/>
            <a:ext cx="10744200" cy="525475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itchFamily="34" charset="0"/>
              <a:buChar char="•"/>
            </a:pPr>
            <a:r>
              <a:rPr lang="es-PY" b="1" u="sng" dirty="0" smtClean="0">
                <a:solidFill>
                  <a:schemeClr val="accent2">
                    <a:lumMod val="75000"/>
                  </a:schemeClr>
                </a:solidFill>
              </a:rPr>
              <a:t>270 Servicio Social</a:t>
            </a:r>
            <a:r>
              <a:rPr lang="es-PY" b="1" dirty="0" smtClean="0">
                <a:solidFill>
                  <a:schemeClr val="accent2">
                    <a:lumMod val="75000"/>
                  </a:schemeClr>
                </a:solidFill>
              </a:rPr>
              <a:t>: </a:t>
            </a:r>
            <a:r>
              <a:rPr lang="es-PY" dirty="0" smtClean="0"/>
              <a:t>Se aumenta el rubro para cubrir la cobertura del </a:t>
            </a:r>
            <a:r>
              <a:rPr lang="es-PY" b="1" dirty="0" smtClean="0"/>
              <a:t>seguro médico corporativo</a:t>
            </a:r>
            <a:r>
              <a:rPr lang="es-PY" dirty="0" smtClean="0"/>
              <a:t>, conforme a la adjudicación realizada a la firma santa clara S.A.;</a:t>
            </a:r>
          </a:p>
          <a:p>
            <a:pPr marL="457200" indent="-457200" algn="just">
              <a:buFont typeface="Arial" pitchFamily="34" charset="0"/>
              <a:buChar char="•"/>
            </a:pPr>
            <a:r>
              <a:rPr lang="es-PY" b="1" u="sng" dirty="0" smtClean="0">
                <a:solidFill>
                  <a:schemeClr val="accent2">
                    <a:lumMod val="75000"/>
                  </a:schemeClr>
                </a:solidFill>
              </a:rPr>
              <a:t>280 Otros Servicios en General</a:t>
            </a:r>
            <a:r>
              <a:rPr lang="es-PY" dirty="0" smtClean="0">
                <a:solidFill>
                  <a:schemeClr val="accent2">
                    <a:lumMod val="75000"/>
                  </a:schemeClr>
                </a:solidFill>
              </a:rPr>
              <a:t>:</a:t>
            </a:r>
            <a:r>
              <a:rPr lang="es-PY" dirty="0" smtClean="0">
                <a:solidFill>
                  <a:schemeClr val="accent2"/>
                </a:solidFill>
              </a:rPr>
              <a:t> </a:t>
            </a:r>
            <a:r>
              <a:rPr lang="es-PY" dirty="0" smtClean="0"/>
              <a:t>Para</a:t>
            </a:r>
            <a:r>
              <a:rPr lang="es-PY" dirty="0" smtClean="0">
                <a:solidFill>
                  <a:schemeClr val="accent2"/>
                </a:solidFill>
              </a:rPr>
              <a:t> </a:t>
            </a:r>
            <a:r>
              <a:rPr lang="es-PY" dirty="0" smtClean="0"/>
              <a:t>Servicios de vigilancia y servicios ceremoniales; </a:t>
            </a:r>
          </a:p>
          <a:p>
            <a:pPr marL="457200" indent="-457200" algn="just">
              <a:buFont typeface="Arial" pitchFamily="34" charset="0"/>
              <a:buChar char="•"/>
            </a:pPr>
            <a:r>
              <a:rPr lang="es-PY" b="1" u="sng" dirty="0" smtClean="0">
                <a:solidFill>
                  <a:schemeClr val="accent2">
                    <a:lumMod val="75000"/>
                  </a:schemeClr>
                </a:solidFill>
              </a:rPr>
              <a:t>290  Servicios de Capacitación y Adiestramiento</a:t>
            </a:r>
            <a:r>
              <a:rPr lang="es-PY" dirty="0" smtClean="0">
                <a:solidFill>
                  <a:schemeClr val="accent2">
                    <a:lumMod val="75000"/>
                  </a:schemeClr>
                </a:solidFill>
              </a:rPr>
              <a:t>: </a:t>
            </a:r>
            <a:r>
              <a:rPr lang="es-PY" dirty="0" smtClean="0"/>
              <a:t>Para cubrir gastos destinados a la capacitación y adiestramiento del personal de la Entidad; </a:t>
            </a:r>
          </a:p>
          <a:p>
            <a:pPr marL="457200" indent="-457200" algn="just">
              <a:buFont typeface="Arial" pitchFamily="34" charset="0"/>
              <a:buChar char="•"/>
            </a:pPr>
            <a:r>
              <a:rPr lang="es-PY" b="1" u="sng" dirty="0" smtClean="0">
                <a:solidFill>
                  <a:schemeClr val="accent2">
                    <a:lumMod val="75000"/>
                  </a:schemeClr>
                </a:solidFill>
              </a:rPr>
              <a:t>320 Textiles y Vestuarios</a:t>
            </a:r>
            <a:r>
              <a:rPr lang="es-PY" dirty="0" smtClean="0">
                <a:solidFill>
                  <a:schemeClr val="accent2">
                    <a:lumMod val="75000"/>
                  </a:schemeClr>
                </a:solidFill>
              </a:rPr>
              <a:t>: </a:t>
            </a:r>
            <a:r>
              <a:rPr lang="es-PY" dirty="0" smtClean="0"/>
              <a:t>Para dotar de uniformes a los funcionarios de la Entidad;</a:t>
            </a:r>
          </a:p>
          <a:p>
            <a:pPr marL="457200" indent="-457200" algn="just">
              <a:buFont typeface="Arial" pitchFamily="34" charset="0"/>
              <a:buChar char="•"/>
            </a:pPr>
            <a:r>
              <a:rPr lang="es-PY" b="1" u="sng" dirty="0" smtClean="0">
                <a:solidFill>
                  <a:schemeClr val="accent2">
                    <a:lumMod val="75000"/>
                  </a:schemeClr>
                </a:solidFill>
              </a:rPr>
              <a:t>330 Productos De Papel, Cartón E Impresos</a:t>
            </a:r>
            <a:r>
              <a:rPr lang="es-PY" dirty="0" smtClean="0">
                <a:solidFill>
                  <a:schemeClr val="accent2">
                    <a:lumMod val="75000"/>
                  </a:schemeClr>
                </a:solidFill>
              </a:rPr>
              <a:t>: </a:t>
            </a:r>
            <a:r>
              <a:rPr lang="es-PY" dirty="0" smtClean="0"/>
              <a:t>Para la compra de papel, formularios, planillas pre impresas, tapas de cartulinas, libros, periódicos etc.</a:t>
            </a:r>
          </a:p>
          <a:p>
            <a:pPr marL="457200" indent="-457200" algn="just">
              <a:buFont typeface="Arial" pitchFamily="34" charset="0"/>
              <a:buChar char="•"/>
            </a:pPr>
            <a:r>
              <a:rPr lang="es-PY" b="1" u="sng" dirty="0" smtClean="0">
                <a:solidFill>
                  <a:schemeClr val="accent2">
                    <a:lumMod val="75000"/>
                  </a:schemeClr>
                </a:solidFill>
              </a:rPr>
              <a:t>340 Bienes de Consumos e Insumos</a:t>
            </a:r>
            <a:r>
              <a:rPr lang="es-PY" b="1" dirty="0" smtClean="0">
                <a:solidFill>
                  <a:schemeClr val="accent2">
                    <a:lumMod val="75000"/>
                  </a:schemeClr>
                </a:solidFill>
              </a:rPr>
              <a:t>: </a:t>
            </a:r>
            <a:r>
              <a:rPr lang="es-PY" dirty="0" smtClean="0"/>
              <a:t>Se solicita el aumento para posibilitar la adquisición de insumos informáticos, necesarios para cubrir la demanda institucional;</a:t>
            </a:r>
          </a:p>
          <a:p>
            <a:pPr marL="457200" indent="-457200" algn="just">
              <a:buFont typeface="Arial" pitchFamily="34" charset="0"/>
              <a:buChar char="•"/>
            </a:pPr>
            <a:endParaRPr lang="es-PY" b="1" dirty="0" smtClean="0"/>
          </a:p>
          <a:p>
            <a:pPr algn="just">
              <a:buFont typeface="Arial" pitchFamily="34" charset="0"/>
              <a:buChar char="•"/>
            </a:pPr>
            <a:endParaRPr lang="es-PY" b="1" dirty="0"/>
          </a:p>
        </p:txBody>
      </p:sp>
    </p:spTree>
    <p:extLst>
      <p:ext uri="{BB962C8B-B14F-4D97-AF65-F5344CB8AC3E}">
        <p14:creationId xmlns:p14="http://schemas.microsoft.com/office/powerpoint/2010/main" xmlns="" val="30870221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438912" y="1243584"/>
            <a:ext cx="10863072" cy="4742688"/>
          </a:xfrm>
        </p:spPr>
        <p:txBody>
          <a:bodyPr>
            <a:normAutofit fontScale="92500" lnSpcReduction="10000"/>
          </a:bodyPr>
          <a:lstStyle/>
          <a:p>
            <a:pPr marL="457200" indent="-457200" algn="just">
              <a:buFont typeface="Arial" pitchFamily="34" charset="0"/>
              <a:buChar char="•"/>
            </a:pPr>
            <a:r>
              <a:rPr lang="es-PY" b="1" u="sng" dirty="0" smtClean="0">
                <a:solidFill>
                  <a:schemeClr val="accent2">
                    <a:lumMod val="75000"/>
                  </a:schemeClr>
                </a:solidFill>
              </a:rPr>
              <a:t>350 Productos e Instalaciones Químico y Médico</a:t>
            </a:r>
            <a:r>
              <a:rPr lang="es-PY" b="1" dirty="0" smtClean="0">
                <a:solidFill>
                  <a:schemeClr val="accent2">
                    <a:lumMod val="75000"/>
                  </a:schemeClr>
                </a:solidFill>
              </a:rPr>
              <a:t>: </a:t>
            </a:r>
            <a:r>
              <a:rPr lang="es-PY" dirty="0" smtClean="0"/>
              <a:t>Se solicita el aumento para el financiamiento del llamado para la recarga de extintores;</a:t>
            </a:r>
          </a:p>
          <a:p>
            <a:pPr marL="457200" indent="-457200" algn="just">
              <a:buFont typeface="Arial" pitchFamily="34" charset="0"/>
              <a:buChar char="•"/>
            </a:pPr>
            <a:r>
              <a:rPr lang="es-PY" b="1" u="sng" dirty="0" smtClean="0">
                <a:solidFill>
                  <a:schemeClr val="accent2">
                    <a:lumMod val="75000"/>
                  </a:schemeClr>
                </a:solidFill>
              </a:rPr>
              <a:t>360 Combustibles y Lubricantes</a:t>
            </a:r>
            <a:r>
              <a:rPr lang="es-PY" b="1" dirty="0" smtClean="0">
                <a:solidFill>
                  <a:schemeClr val="accent2">
                    <a:lumMod val="75000"/>
                  </a:schemeClr>
                </a:solidFill>
              </a:rPr>
              <a:t>: </a:t>
            </a:r>
            <a:r>
              <a:rPr lang="es-PY" dirty="0" smtClean="0"/>
              <a:t>Se aumenta el rubro para la adquisición de combustibles a ser utilizado por la flota de rodados de la CGR, a fin de cubrir las necesidades de movilidad y posibilitar la continuidad de las tareas de traslado de auditores designados en comisiones oficiales de control gubernamental, tanto en el área central como en interior del país;</a:t>
            </a:r>
          </a:p>
          <a:p>
            <a:pPr marL="457200" indent="-457200" algn="just">
              <a:buFont typeface="Arial" pitchFamily="34" charset="0"/>
              <a:buChar char="•"/>
            </a:pPr>
            <a:r>
              <a:rPr lang="es-PY" b="1" u="sng" dirty="0" smtClean="0">
                <a:solidFill>
                  <a:schemeClr val="accent2">
                    <a:lumMod val="75000"/>
                  </a:schemeClr>
                </a:solidFill>
              </a:rPr>
              <a:t>390 Otros Bienes de Consumo</a:t>
            </a:r>
            <a:r>
              <a:rPr lang="es-PY" b="1" dirty="0" smtClean="0">
                <a:solidFill>
                  <a:schemeClr val="accent2">
                    <a:lumMod val="75000"/>
                  </a:schemeClr>
                </a:solidFill>
              </a:rPr>
              <a:t>:</a:t>
            </a:r>
            <a:r>
              <a:rPr lang="es-PY" dirty="0" smtClean="0">
                <a:solidFill>
                  <a:schemeClr val="accent2">
                    <a:lumMod val="75000"/>
                  </a:schemeClr>
                </a:solidFill>
              </a:rPr>
              <a:t> </a:t>
            </a:r>
            <a:r>
              <a:rPr lang="es-PY" dirty="0" smtClean="0"/>
              <a:t>Adquisición de cubiertas y herramientas menores;</a:t>
            </a:r>
          </a:p>
          <a:p>
            <a:pPr marL="457200" indent="-457200" algn="just">
              <a:buFont typeface="Arial" pitchFamily="34" charset="0"/>
              <a:buChar char="•"/>
            </a:pPr>
            <a:r>
              <a:rPr lang="es-PY" b="1" u="sng" dirty="0" smtClean="0">
                <a:solidFill>
                  <a:schemeClr val="accent2">
                    <a:lumMod val="75000"/>
                  </a:schemeClr>
                </a:solidFill>
              </a:rPr>
              <a:t>510 Adquisición de </a:t>
            </a:r>
            <a:r>
              <a:rPr lang="es-PY" b="1" u="sng" dirty="0" smtClean="0">
                <a:solidFill>
                  <a:schemeClr val="accent2"/>
                </a:solidFill>
              </a:rPr>
              <a:t>Inmuebles</a:t>
            </a:r>
            <a:r>
              <a:rPr lang="es-PY" b="1" dirty="0" smtClean="0">
                <a:solidFill>
                  <a:schemeClr val="accent2"/>
                </a:solidFill>
              </a:rPr>
              <a:t>: </a:t>
            </a:r>
            <a:r>
              <a:rPr lang="es-PY" dirty="0" smtClean="0"/>
              <a:t>Se Solicita para posibilitar la adquisición del inmueble adyacente a la sede central de la CGR, actualmente arrendado, donde funcionan oficinas del área misional. Actualmente la capacidad edilicia se encuentra rebasada para albergar la totalidad de oficinas, considerando el crecimiento del plantel general de funcionarios y la gran cantidad de concurrencia de personal público y de la ciudadanía;</a:t>
            </a:r>
          </a:p>
          <a:p>
            <a:pPr marL="457200" indent="-457200" algn="just">
              <a:buFont typeface="Arial" pitchFamily="34" charset="0"/>
              <a:buChar char="•"/>
            </a:pPr>
            <a:r>
              <a:rPr lang="es-PY" b="1" u="sng" dirty="0" smtClean="0">
                <a:solidFill>
                  <a:schemeClr val="accent2">
                    <a:lumMod val="75000"/>
                  </a:schemeClr>
                </a:solidFill>
              </a:rPr>
              <a:t>520 Construcciones</a:t>
            </a:r>
            <a:r>
              <a:rPr lang="es-PY" b="1" dirty="0" smtClean="0">
                <a:solidFill>
                  <a:schemeClr val="accent2">
                    <a:lumMod val="75000"/>
                  </a:schemeClr>
                </a:solidFill>
              </a:rPr>
              <a:t>: </a:t>
            </a:r>
            <a:r>
              <a:rPr lang="es-PY" dirty="0" smtClean="0"/>
              <a:t>Se precisa el aumento del rubro para la construcción de edificios para oficinas;</a:t>
            </a:r>
            <a:endParaRPr lang="es-PY" b="1" dirty="0" smtClean="0"/>
          </a:p>
          <a:p>
            <a:endParaRPr lang="es-PY" dirty="0"/>
          </a:p>
        </p:txBody>
      </p:sp>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24</a:t>
            </a:fld>
            <a:endParaRPr lang="es-PY"/>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B78876C-44F7-478C-AF82-904443416C76}" type="datetime1">
              <a:rPr lang="es-PY" smtClean="0"/>
              <a:pPr/>
              <a:t>10/10/2016</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25</a:t>
            </a:fld>
            <a:endParaRPr lang="es-PY"/>
          </a:p>
        </p:txBody>
      </p:sp>
      <p:sp>
        <p:nvSpPr>
          <p:cNvPr id="6" name="Subtítulo 2"/>
          <p:cNvSpPr txBox="1">
            <a:spLocks/>
          </p:cNvSpPr>
          <p:nvPr/>
        </p:nvSpPr>
        <p:spPr>
          <a:xfrm>
            <a:off x="838200" y="1039090"/>
            <a:ext cx="10744200" cy="517883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itchFamily="34" charset="0"/>
              <a:buChar char="•"/>
            </a:pPr>
            <a:r>
              <a:rPr lang="es-PY" b="1" u="sng" dirty="0" smtClean="0">
                <a:solidFill>
                  <a:schemeClr val="accent2">
                    <a:lumMod val="75000"/>
                  </a:schemeClr>
                </a:solidFill>
              </a:rPr>
              <a:t>530 Adq. De Máq., Equip., y Herr. en General</a:t>
            </a:r>
            <a:r>
              <a:rPr lang="es-PY" b="1" dirty="0" smtClean="0">
                <a:solidFill>
                  <a:schemeClr val="accent2">
                    <a:lumMod val="75000"/>
                  </a:schemeClr>
                </a:solidFill>
              </a:rPr>
              <a:t>: </a:t>
            </a:r>
            <a:r>
              <a:rPr lang="es-PY" dirty="0" smtClean="0"/>
              <a:t>Para la compra de equipos audiovisuales, aparatos telefónicos, fax, adquisición de generadores, adquisición de cámaras para circuitos cerrados;</a:t>
            </a:r>
          </a:p>
          <a:p>
            <a:pPr marL="457200" indent="-457200" algn="just">
              <a:buFont typeface="Arial" pitchFamily="34" charset="0"/>
              <a:buChar char="•"/>
            </a:pPr>
            <a:r>
              <a:rPr lang="es-PY" b="1" u="sng" dirty="0" smtClean="0">
                <a:solidFill>
                  <a:schemeClr val="accent2">
                    <a:lumMod val="75000"/>
                  </a:schemeClr>
                </a:solidFill>
              </a:rPr>
              <a:t>540 Adquisición de Equipos de Oficina y Computación</a:t>
            </a:r>
            <a:r>
              <a:rPr lang="es-PY" b="1" dirty="0" smtClean="0">
                <a:solidFill>
                  <a:schemeClr val="accent2">
                    <a:lumMod val="75000"/>
                  </a:schemeClr>
                </a:solidFill>
              </a:rPr>
              <a:t>: </a:t>
            </a:r>
            <a:r>
              <a:rPr lang="es-PY" dirty="0"/>
              <a:t>Incremento requerido para la compra de equipos de computación, equipos de aire acondicionado, fotocopiadoras, muebles de oficina en general para cubrir la demanda generada a nivel </a:t>
            </a:r>
            <a:r>
              <a:rPr lang="es-PY" dirty="0" smtClean="0"/>
              <a:t>institucional;</a:t>
            </a:r>
          </a:p>
          <a:p>
            <a:pPr marL="457200" indent="-457200" algn="just">
              <a:buFont typeface="Arial" pitchFamily="34" charset="0"/>
              <a:buChar char="•"/>
            </a:pPr>
            <a:r>
              <a:rPr lang="es-PY" b="1" u="sng" dirty="0" smtClean="0">
                <a:solidFill>
                  <a:schemeClr val="accent2">
                    <a:lumMod val="75000"/>
                  </a:schemeClr>
                </a:solidFill>
              </a:rPr>
              <a:t>570 Adquisición de Activos Intangibles</a:t>
            </a:r>
            <a:r>
              <a:rPr lang="es-PY" b="1" dirty="0" smtClean="0">
                <a:solidFill>
                  <a:schemeClr val="accent2">
                    <a:lumMod val="75000"/>
                  </a:schemeClr>
                </a:solidFill>
              </a:rPr>
              <a:t>: </a:t>
            </a:r>
            <a:r>
              <a:rPr lang="es-PY" dirty="0" smtClean="0"/>
              <a:t>Se </a:t>
            </a:r>
            <a:r>
              <a:rPr lang="es-PY" dirty="0"/>
              <a:t>aumenta el rubro para posibilitar la </a:t>
            </a:r>
            <a:r>
              <a:rPr lang="es-PY" dirty="0" smtClean="0"/>
              <a:t>adquisición </a:t>
            </a:r>
            <a:r>
              <a:rPr lang="es-PY" dirty="0"/>
              <a:t>de software antivirus y actualización de sistemas informáticos para cubrir la demanda de la </a:t>
            </a:r>
            <a:r>
              <a:rPr lang="es-PY" dirty="0" smtClean="0"/>
              <a:t>entidad.</a:t>
            </a:r>
          </a:p>
          <a:p>
            <a:pPr marL="457200" indent="-457200" algn="just">
              <a:buFont typeface="Arial" pitchFamily="34" charset="0"/>
              <a:buChar char="•"/>
            </a:pPr>
            <a:r>
              <a:rPr lang="es-PY" b="1" u="sng" dirty="0" smtClean="0">
                <a:solidFill>
                  <a:schemeClr val="accent2">
                    <a:lumMod val="75000"/>
                  </a:schemeClr>
                </a:solidFill>
              </a:rPr>
              <a:t>910  Pago de Imp. Tasas, Gastos Judiciales y Otros</a:t>
            </a:r>
            <a:r>
              <a:rPr lang="es-PY" b="1" dirty="0" smtClean="0">
                <a:solidFill>
                  <a:schemeClr val="accent2">
                    <a:lumMod val="75000"/>
                  </a:schemeClr>
                </a:solidFill>
              </a:rPr>
              <a:t>:  </a:t>
            </a:r>
            <a:r>
              <a:rPr lang="es-PY" dirty="0" smtClean="0"/>
              <a:t>Para pagos de impuestos y tasas.</a:t>
            </a:r>
            <a:endParaRPr lang="es-PY" b="1" dirty="0" smtClean="0"/>
          </a:p>
          <a:p>
            <a:pPr marL="457200" indent="-457200" algn="just">
              <a:buFont typeface="Arial" pitchFamily="34" charset="0"/>
              <a:buChar char="•"/>
            </a:pPr>
            <a:endParaRPr lang="es-PY" b="1" dirty="0" smtClean="0"/>
          </a:p>
          <a:p>
            <a:pPr algn="just">
              <a:buFont typeface="Arial" pitchFamily="34" charset="0"/>
              <a:buChar char="•"/>
            </a:pPr>
            <a:endParaRPr lang="es-PY" b="1" dirty="0"/>
          </a:p>
        </p:txBody>
      </p:sp>
    </p:spTree>
    <p:extLst>
      <p:ext uri="{BB962C8B-B14F-4D97-AF65-F5344CB8AC3E}">
        <p14:creationId xmlns:p14="http://schemas.microsoft.com/office/powerpoint/2010/main" xmlns="" val="15192350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3</a:t>
            </a:fld>
            <a:endParaRPr lang="es-PY"/>
          </a:p>
        </p:txBody>
      </p:sp>
      <p:sp>
        <p:nvSpPr>
          <p:cNvPr id="8" name="Subtítulo 2"/>
          <p:cNvSpPr txBox="1">
            <a:spLocks/>
          </p:cNvSpPr>
          <p:nvPr/>
        </p:nvSpPr>
        <p:spPr>
          <a:xfrm>
            <a:off x="800100" y="1108219"/>
            <a:ext cx="10744199" cy="876445"/>
          </a:xfrm>
          <a:prstGeom prst="rect">
            <a:avLst/>
          </a:prstGeom>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PY" sz="2800" b="1" i="0" u="none" strike="noStrike" kern="1200" cap="none" spc="0" normalizeH="0" baseline="0" noProof="0" dirty="0" smtClean="0">
                <a:ln>
                  <a:noFill/>
                </a:ln>
                <a:solidFill>
                  <a:schemeClr val="accent2">
                    <a:lumMod val="75000"/>
                  </a:schemeClr>
                </a:solidFill>
                <a:effectLst/>
                <a:uLnTx/>
                <a:uFillTx/>
                <a:latin typeface="+mn-lt"/>
                <a:ea typeface="+mn-ea"/>
                <a:cs typeface="+mn-cs"/>
              </a:rPr>
              <a:t>INCIDENCIA DEL PROYECTO</a:t>
            </a:r>
            <a:r>
              <a:rPr kumimoji="0" lang="es-PY" sz="2800" b="1" i="0" u="none" strike="noStrike" kern="1200" cap="none" spc="0" normalizeH="0" noProof="0" dirty="0" smtClean="0">
                <a:ln>
                  <a:noFill/>
                </a:ln>
                <a:solidFill>
                  <a:schemeClr val="accent2">
                    <a:lumMod val="75000"/>
                  </a:schemeClr>
                </a:solidFill>
                <a:effectLst/>
                <a:uLnTx/>
                <a:uFillTx/>
                <a:latin typeface="+mn-lt"/>
                <a:ea typeface="+mn-ea"/>
                <a:cs typeface="+mn-cs"/>
              </a:rPr>
              <a:t> DE PRESUPUESTO DE LA CGR EN EL PROYECTO DEL PGN 2017</a:t>
            </a:r>
            <a:endParaRPr kumimoji="0" lang="es-PY" sz="2800" b="1" i="0" u="none" strike="noStrike" kern="1200" cap="none" spc="0" normalizeH="0" baseline="0" noProof="0" dirty="0">
              <a:ln>
                <a:noFill/>
              </a:ln>
              <a:solidFill>
                <a:schemeClr val="accent2">
                  <a:lumMod val="75000"/>
                </a:schemeClr>
              </a:solidFill>
              <a:effectLst/>
              <a:uLnTx/>
              <a:uFillTx/>
              <a:latin typeface="+mn-lt"/>
              <a:ea typeface="+mn-ea"/>
              <a:cs typeface="+mn-cs"/>
            </a:endParaRPr>
          </a:p>
        </p:txBody>
      </p:sp>
      <p:graphicFrame>
        <p:nvGraphicFramePr>
          <p:cNvPr id="9" name="8 Tabla"/>
          <p:cNvGraphicFramePr>
            <a:graphicFrameLocks noGrp="1"/>
          </p:cNvGraphicFramePr>
          <p:nvPr/>
        </p:nvGraphicFramePr>
        <p:xfrm>
          <a:off x="1910079" y="2242101"/>
          <a:ext cx="7148577" cy="975360"/>
        </p:xfrm>
        <a:graphic>
          <a:graphicData uri="http://schemas.openxmlformats.org/drawingml/2006/table">
            <a:tbl>
              <a:tblPr/>
              <a:tblGrid>
                <a:gridCol w="2722881"/>
                <a:gridCol w="1072042"/>
                <a:gridCol w="3353654"/>
              </a:tblGrid>
              <a:tr h="243981">
                <a:tc>
                  <a:txBody>
                    <a:bodyPr/>
                    <a:lstStyle/>
                    <a:p>
                      <a:pPr algn="l" fontAlgn="b"/>
                      <a:r>
                        <a:rPr lang="es-PY" sz="1600" b="0" i="0" u="none" strike="noStrike" dirty="0">
                          <a:solidFill>
                            <a:srgbClr val="000000"/>
                          </a:solidFill>
                          <a:latin typeface="Arial" pitchFamily="34" charset="0"/>
                          <a:cs typeface="Arial" pitchFamily="34" charset="0"/>
                        </a:rPr>
                        <a:t>Proyecto PGN 2017</a:t>
                      </a:r>
                    </a:p>
                  </a:txBody>
                  <a:tcPr marL="0" marR="0" marT="0" marB="0" anchor="b">
                    <a:lnL>
                      <a:noFill/>
                    </a:lnL>
                    <a:lnR>
                      <a:noFill/>
                    </a:lnR>
                    <a:lnT>
                      <a:noFill/>
                    </a:lnT>
                    <a:lnB>
                      <a:noFill/>
                    </a:lnB>
                  </a:tcPr>
                </a:tc>
                <a:tc>
                  <a:txBody>
                    <a:bodyPr/>
                    <a:lstStyle/>
                    <a:p>
                      <a:pPr algn="r" fontAlgn="b"/>
                      <a:r>
                        <a:rPr lang="es-PY" sz="1600" b="0" i="0" u="none" strike="noStrike" dirty="0">
                          <a:solidFill>
                            <a:srgbClr val="000000"/>
                          </a:solidFill>
                          <a:latin typeface="Arial" pitchFamily="34" charset="0"/>
                          <a:cs typeface="Arial" pitchFamily="34" charset="0"/>
                        </a:rPr>
                        <a:t>100%</a:t>
                      </a:r>
                    </a:p>
                  </a:txBody>
                  <a:tcPr marL="0" marR="0" marT="0" marB="0" anchor="b">
                    <a:lnL>
                      <a:noFill/>
                    </a:lnL>
                    <a:lnR>
                      <a:noFill/>
                    </a:lnR>
                    <a:lnT>
                      <a:noFill/>
                    </a:lnT>
                    <a:lnB>
                      <a:noFill/>
                    </a:lnB>
                  </a:tcPr>
                </a:tc>
                <a:tc>
                  <a:txBody>
                    <a:bodyPr/>
                    <a:lstStyle/>
                    <a:p>
                      <a:pPr algn="r" fontAlgn="b"/>
                      <a:r>
                        <a:rPr lang="es-PY" sz="1600" b="0" i="0" u="none" strike="noStrike" dirty="0">
                          <a:solidFill>
                            <a:srgbClr val="000000"/>
                          </a:solidFill>
                          <a:latin typeface="Arial" pitchFamily="34" charset="0"/>
                          <a:cs typeface="Arial" pitchFamily="34" charset="0"/>
                        </a:rPr>
                        <a:t>                                           69.160.123.995.397 </a:t>
                      </a:r>
                    </a:p>
                  </a:txBody>
                  <a:tcPr marL="0" marR="0" marT="0" marB="0" anchor="b">
                    <a:lnL>
                      <a:noFill/>
                    </a:lnL>
                    <a:lnR>
                      <a:noFill/>
                    </a:lnR>
                    <a:lnT>
                      <a:noFill/>
                    </a:lnT>
                    <a:lnB>
                      <a:noFill/>
                    </a:lnB>
                  </a:tcPr>
                </a:tc>
              </a:tr>
              <a:tr h="293694">
                <a:tc>
                  <a:txBody>
                    <a:bodyPr/>
                    <a:lstStyle/>
                    <a:p>
                      <a:pPr algn="l" fontAlgn="b"/>
                      <a:r>
                        <a:rPr lang="es-PY" sz="1600" b="0" i="0" u="none" strike="noStrike" dirty="0">
                          <a:solidFill>
                            <a:srgbClr val="000000"/>
                          </a:solidFill>
                          <a:latin typeface="Arial" pitchFamily="34" charset="0"/>
                          <a:cs typeface="Arial" pitchFamily="34" charset="0"/>
                        </a:rPr>
                        <a:t>Presupuesto CGR 2017</a:t>
                      </a:r>
                    </a:p>
                  </a:txBody>
                  <a:tcPr marL="0" marR="0" marT="0" marB="0" anchor="b">
                    <a:lnL>
                      <a:noFill/>
                    </a:lnL>
                    <a:lnR>
                      <a:noFill/>
                    </a:lnR>
                    <a:lnT>
                      <a:noFill/>
                    </a:lnT>
                    <a:lnB>
                      <a:noFill/>
                    </a:lnB>
                  </a:tcPr>
                </a:tc>
                <a:tc>
                  <a:txBody>
                    <a:bodyPr/>
                    <a:lstStyle/>
                    <a:p>
                      <a:pPr algn="r" fontAlgn="b"/>
                      <a:r>
                        <a:rPr lang="es-PY" sz="1600" b="0" i="0" u="none" strike="noStrike" dirty="0">
                          <a:solidFill>
                            <a:srgbClr val="000000"/>
                          </a:solidFill>
                          <a:latin typeface="Arial" pitchFamily="34" charset="0"/>
                          <a:cs typeface="Arial" pitchFamily="34" charset="0"/>
                        </a:rPr>
                        <a:t>0,14%</a:t>
                      </a:r>
                    </a:p>
                  </a:txBody>
                  <a:tcPr marL="0" marR="0" marT="0" marB="0" anchor="b">
                    <a:lnL>
                      <a:noFill/>
                    </a:lnL>
                    <a:lnR>
                      <a:noFill/>
                    </a:lnR>
                    <a:lnT>
                      <a:noFill/>
                    </a:lnT>
                    <a:lnB>
                      <a:noFill/>
                    </a:lnB>
                  </a:tcPr>
                </a:tc>
                <a:tc>
                  <a:txBody>
                    <a:bodyPr/>
                    <a:lstStyle/>
                    <a:p>
                      <a:pPr algn="r" fontAlgn="b"/>
                      <a:r>
                        <a:rPr lang="es-PY" sz="1600" b="0" i="0" u="none" strike="noStrike" dirty="0">
                          <a:solidFill>
                            <a:srgbClr val="000000"/>
                          </a:solidFill>
                          <a:latin typeface="Arial" pitchFamily="34" charset="0"/>
                          <a:cs typeface="Arial" pitchFamily="34" charset="0"/>
                        </a:rPr>
                        <a:t>                                                      99.918.093.476 </a:t>
                      </a:r>
                    </a:p>
                  </a:txBody>
                  <a:tcPr marL="0" marR="0" marT="0" marB="0" anchor="b">
                    <a:lnL>
                      <a:noFill/>
                    </a:lnL>
                    <a:lnR>
                      <a:noFill/>
                    </a:lnR>
                    <a:lnT>
                      <a:noFill/>
                    </a:lnT>
                    <a:lnB>
                      <a:noFill/>
                    </a:lnB>
                  </a:tcPr>
                </a:tc>
              </a:tr>
            </a:tbl>
          </a:graphicData>
        </a:graphic>
      </p:graphicFrame>
      <p:graphicFrame>
        <p:nvGraphicFramePr>
          <p:cNvPr id="10" name="36 Gráfico"/>
          <p:cNvGraphicFramePr>
            <a:graphicFrameLocks/>
          </p:cNvGraphicFramePr>
          <p:nvPr/>
        </p:nvGraphicFramePr>
        <p:xfrm>
          <a:off x="3191256" y="3486912"/>
          <a:ext cx="6367272" cy="268890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00100" y="1120411"/>
            <a:ext cx="10744199" cy="876445"/>
          </a:xfrm>
        </p:spPr>
        <p:txBody>
          <a:bodyPr>
            <a:noAutofit/>
          </a:bodyPr>
          <a:lstStyle/>
          <a:p>
            <a:r>
              <a:rPr lang="es-PY" sz="2800" b="1" dirty="0" smtClean="0">
                <a:solidFill>
                  <a:schemeClr val="accent2">
                    <a:lumMod val="75000"/>
                  </a:schemeClr>
                </a:solidFill>
              </a:rPr>
              <a:t> Diferencia </a:t>
            </a:r>
            <a:r>
              <a:rPr lang="es-PY" sz="2800" b="1" dirty="0">
                <a:solidFill>
                  <a:schemeClr val="accent2">
                    <a:lumMod val="75000"/>
                  </a:schemeClr>
                </a:solidFill>
              </a:rPr>
              <a:t>entre el </a:t>
            </a:r>
            <a:r>
              <a:rPr lang="es-PY" sz="2800" b="1" dirty="0" smtClean="0">
                <a:solidFill>
                  <a:schemeClr val="accent2">
                    <a:lumMod val="75000"/>
                  </a:schemeClr>
                </a:solidFill>
              </a:rPr>
              <a:t>Proyecto </a:t>
            </a:r>
            <a:r>
              <a:rPr lang="es-PY" sz="2800" b="1" dirty="0">
                <a:solidFill>
                  <a:schemeClr val="accent2">
                    <a:lumMod val="75000"/>
                  </a:schemeClr>
                </a:solidFill>
              </a:rPr>
              <a:t>de Presupuesto </a:t>
            </a:r>
            <a:r>
              <a:rPr lang="es-PY" sz="2800" b="1" dirty="0" smtClean="0">
                <a:solidFill>
                  <a:schemeClr val="accent2">
                    <a:lumMod val="75000"/>
                  </a:schemeClr>
                </a:solidFill>
              </a:rPr>
              <a:t>remitido </a:t>
            </a:r>
            <a:r>
              <a:rPr lang="es-PY" sz="2800" b="1" dirty="0">
                <a:solidFill>
                  <a:schemeClr val="accent2">
                    <a:lumMod val="75000"/>
                  </a:schemeClr>
                </a:solidFill>
              </a:rPr>
              <a:t>por el MH al </a:t>
            </a:r>
            <a:r>
              <a:rPr lang="es-PY" sz="2800" b="1" dirty="0" smtClean="0">
                <a:solidFill>
                  <a:schemeClr val="accent2">
                    <a:lumMod val="75000"/>
                  </a:schemeClr>
                </a:solidFill>
              </a:rPr>
              <a:t>Congreso y Solicitado al Congreso</a:t>
            </a:r>
            <a:endParaRPr lang="es-PY" sz="2800" b="1" dirty="0">
              <a:solidFill>
                <a:schemeClr val="accent2">
                  <a:lumMod val="75000"/>
                </a:schemeClr>
              </a:solidFill>
            </a:endParaRPr>
          </a:p>
        </p:txBody>
      </p:sp>
      <p:graphicFrame>
        <p:nvGraphicFramePr>
          <p:cNvPr id="4" name="Tabla 3"/>
          <p:cNvGraphicFramePr>
            <a:graphicFrameLocks noGrp="1"/>
          </p:cNvGraphicFramePr>
          <p:nvPr>
            <p:extLst>
              <p:ext uri="{D42A27DB-BD31-4B8C-83A1-F6EECF244321}">
                <p14:modId xmlns:p14="http://schemas.microsoft.com/office/powerpoint/2010/main" xmlns="" val="340676457"/>
              </p:ext>
            </p:extLst>
          </p:nvPr>
        </p:nvGraphicFramePr>
        <p:xfrm>
          <a:off x="800100" y="2389909"/>
          <a:ext cx="10744200" cy="3001444"/>
        </p:xfrm>
        <a:graphic>
          <a:graphicData uri="http://schemas.openxmlformats.org/drawingml/2006/table">
            <a:tbl>
              <a:tblPr firstRow="1" firstCol="1" bandRow="1">
                <a:tableStyleId>{5C22544A-7EE6-4342-B048-85BDC9FD1C3A}</a:tableStyleId>
              </a:tblPr>
              <a:tblGrid>
                <a:gridCol w="8103028">
                  <a:extLst>
                    <a:ext uri="{9D8B030D-6E8A-4147-A177-3AD203B41FA5}">
                      <a16:colId xmlns:a16="http://schemas.microsoft.com/office/drawing/2014/main" xmlns="" val="1862996633"/>
                    </a:ext>
                  </a:extLst>
                </a:gridCol>
                <a:gridCol w="2641172">
                  <a:extLst>
                    <a:ext uri="{9D8B030D-6E8A-4147-A177-3AD203B41FA5}">
                      <a16:colId xmlns:a16="http://schemas.microsoft.com/office/drawing/2014/main" xmlns="" val="3466621838"/>
                    </a:ext>
                  </a:extLst>
                </a:gridCol>
              </a:tblGrid>
              <a:tr h="672602">
                <a:tc>
                  <a:txBody>
                    <a:bodyPr/>
                    <a:lstStyle/>
                    <a:p>
                      <a:pPr algn="l">
                        <a:lnSpc>
                          <a:spcPct val="115000"/>
                        </a:lnSpc>
                        <a:spcAft>
                          <a:spcPts val="0"/>
                        </a:spcAft>
                      </a:pPr>
                      <a:r>
                        <a:rPr lang="es-PY" sz="2400" dirty="0" smtClean="0">
                          <a:solidFill>
                            <a:schemeClr val="tx1"/>
                          </a:solidFill>
                          <a:effectLst/>
                        </a:rPr>
                        <a:t>PROYECTO DE PRESUPUESTO 2017, REMITIDO POR </a:t>
                      </a:r>
                    </a:p>
                    <a:p>
                      <a:pPr algn="l">
                        <a:lnSpc>
                          <a:spcPct val="115000"/>
                        </a:lnSpc>
                        <a:spcAft>
                          <a:spcPts val="0"/>
                        </a:spcAft>
                      </a:pPr>
                      <a:r>
                        <a:rPr lang="es-PY" sz="2400" dirty="0" smtClean="0">
                          <a:solidFill>
                            <a:schemeClr val="tx1"/>
                          </a:solidFill>
                          <a:effectLst/>
                        </a:rPr>
                        <a:t>EL MINISTERIO DE HACIENDA  AL CONGRESO</a:t>
                      </a:r>
                      <a:endParaRPr lang="es-PY"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algn="r">
                        <a:lnSpc>
                          <a:spcPct val="115000"/>
                        </a:lnSpc>
                        <a:spcAft>
                          <a:spcPts val="0"/>
                        </a:spcAft>
                      </a:pPr>
                      <a:r>
                        <a:rPr lang="es-PY" sz="2400" b="0" dirty="0" smtClean="0">
                          <a:solidFill>
                            <a:schemeClr val="tx1"/>
                          </a:solidFill>
                          <a:effectLst/>
                        </a:rPr>
                        <a:t>99.918.093.476</a:t>
                      </a:r>
                      <a:endParaRPr lang="es-PY"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xmlns="" val="4240996322"/>
                  </a:ext>
                </a:extLst>
              </a:tr>
              <a:tr h="1387094">
                <a:tc>
                  <a:txBody>
                    <a:bodyPr/>
                    <a:lstStyle/>
                    <a:p>
                      <a:pPr algn="l">
                        <a:lnSpc>
                          <a:spcPct val="115000"/>
                        </a:lnSpc>
                        <a:spcAft>
                          <a:spcPts val="0"/>
                        </a:spcAft>
                      </a:pPr>
                      <a:r>
                        <a:rPr lang="es-PY" sz="2400" dirty="0">
                          <a:solidFill>
                            <a:schemeClr val="tx1"/>
                          </a:solidFill>
                          <a:effectLst/>
                        </a:rPr>
                        <a:t>PROYECTO DE </a:t>
                      </a:r>
                      <a:r>
                        <a:rPr lang="es-PY" sz="2400" dirty="0" smtClean="0">
                          <a:solidFill>
                            <a:schemeClr val="tx1"/>
                          </a:solidFill>
                          <a:effectLst/>
                        </a:rPr>
                        <a:t>PRESUPUESTO 2017, SOLICITADO A LA </a:t>
                      </a:r>
                    </a:p>
                    <a:p>
                      <a:pPr algn="l">
                        <a:lnSpc>
                          <a:spcPct val="115000"/>
                        </a:lnSpc>
                        <a:spcAft>
                          <a:spcPts val="0"/>
                        </a:spcAft>
                      </a:pPr>
                      <a:r>
                        <a:rPr lang="es-PY" sz="2400" dirty="0" smtClean="0">
                          <a:solidFill>
                            <a:schemeClr val="tx1"/>
                          </a:solidFill>
                          <a:effectLst/>
                        </a:rPr>
                        <a:t>COMISIÓN BICAMERAL DE PRESUPUESTO DEL CONGRESO</a:t>
                      </a:r>
                      <a:endParaRPr lang="es-PY"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algn="r">
                        <a:lnSpc>
                          <a:spcPct val="115000"/>
                        </a:lnSpc>
                        <a:spcAft>
                          <a:spcPts val="0"/>
                        </a:spcAft>
                      </a:pPr>
                      <a:r>
                        <a:rPr lang="es-PY" sz="2400" b="0" dirty="0" smtClean="0">
                          <a:solidFill>
                            <a:schemeClr val="tx1"/>
                          </a:solidFill>
                          <a:effectLst/>
                        </a:rPr>
                        <a:t>178.826.901.669</a:t>
                      </a:r>
                      <a:endParaRPr lang="es-PY"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xmlns="" val="440713836"/>
                  </a:ext>
                </a:extLst>
              </a:tr>
              <a:tr h="797803">
                <a:tc>
                  <a:txBody>
                    <a:bodyPr/>
                    <a:lstStyle/>
                    <a:p>
                      <a:pPr algn="l">
                        <a:lnSpc>
                          <a:spcPct val="115000"/>
                        </a:lnSpc>
                        <a:spcAft>
                          <a:spcPts val="0"/>
                        </a:spcAft>
                      </a:pPr>
                      <a:r>
                        <a:rPr lang="es-PY" sz="2400" b="1" dirty="0" smtClean="0">
                          <a:solidFill>
                            <a:schemeClr val="tx1"/>
                          </a:solidFill>
                          <a:effectLst/>
                        </a:rPr>
                        <a:t>AUMENTO</a:t>
                      </a:r>
                      <a:endParaRPr lang="es-PY"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algn="r" fontAlgn="b"/>
                      <a:r>
                        <a:rPr lang="es-PY" sz="2400" b="1" i="0" u="none" strike="noStrike" dirty="0">
                          <a:solidFill>
                            <a:srgbClr val="000000"/>
                          </a:solidFill>
                          <a:latin typeface="+mn-lt"/>
                        </a:rPr>
                        <a:t>78.908.808.193 </a:t>
                      </a:r>
                    </a:p>
                  </a:txBody>
                  <a:tcPr marL="9525" marR="9525" marT="9525" marB="0" anchor="b">
                    <a:noFill/>
                  </a:tcPr>
                </a:tc>
                <a:extLst>
                  <a:ext uri="{0D108BD9-81ED-4DB2-BD59-A6C34878D82A}">
                    <a16:rowId xmlns:a16="http://schemas.microsoft.com/office/drawing/2014/main" xmlns="" val="3645705685"/>
                  </a:ext>
                </a:extLst>
              </a:tr>
            </a:tbl>
          </a:graphicData>
        </a:graphic>
      </p:graphicFrame>
      <p:sp>
        <p:nvSpPr>
          <p:cNvPr id="5" name="Marcador de fecha 4"/>
          <p:cNvSpPr>
            <a:spLocks noGrp="1"/>
          </p:cNvSpPr>
          <p:nvPr>
            <p:ph type="dt" sz="half" idx="10"/>
          </p:nvPr>
        </p:nvSpPr>
        <p:spPr/>
        <p:txBody>
          <a:bodyPr/>
          <a:lstStyle/>
          <a:p>
            <a:fld id="{7AF63C89-A141-44A9-A8FE-52C9EF1311D7}" type="datetime1">
              <a:rPr lang="es-PY" smtClean="0"/>
              <a:pPr/>
              <a:t>10/10/2016</a:t>
            </a:fld>
            <a:endParaRPr lang="es-PY"/>
          </a:p>
        </p:txBody>
      </p:sp>
      <p:sp>
        <p:nvSpPr>
          <p:cNvPr id="6" name="Marcador de número de diapositiva 5"/>
          <p:cNvSpPr>
            <a:spLocks noGrp="1"/>
          </p:cNvSpPr>
          <p:nvPr>
            <p:ph type="sldNum" sz="quarter" idx="12"/>
          </p:nvPr>
        </p:nvSpPr>
        <p:spPr/>
        <p:txBody>
          <a:bodyPr/>
          <a:lstStyle/>
          <a:p>
            <a:fld id="{A2B6EF1C-50AA-4C67-B861-C5D1128F3022}" type="slidenum">
              <a:rPr lang="es-PY" smtClean="0"/>
              <a:pPr/>
              <a:t>4</a:t>
            </a:fld>
            <a:endParaRPr lang="es-PY"/>
          </a:p>
        </p:txBody>
      </p:sp>
    </p:spTree>
    <p:extLst>
      <p:ext uri="{BB962C8B-B14F-4D97-AF65-F5344CB8AC3E}">
        <p14:creationId xmlns:p14="http://schemas.microsoft.com/office/powerpoint/2010/main" xmlns="" val="838812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00100" y="1108219"/>
            <a:ext cx="10744200" cy="537701"/>
          </a:xfrm>
        </p:spPr>
        <p:txBody>
          <a:bodyPr>
            <a:noAutofit/>
          </a:bodyPr>
          <a:lstStyle/>
          <a:p>
            <a:r>
              <a:rPr lang="es-PY" sz="2800" b="1" dirty="0" smtClean="0">
                <a:solidFill>
                  <a:schemeClr val="accent2">
                    <a:lumMod val="75000"/>
                  </a:schemeClr>
                </a:solidFill>
              </a:rPr>
              <a:t> SOLICITUD DE AUMENTO SEGÚN TIPO DE PRESUPUESTO.</a:t>
            </a:r>
            <a:endParaRPr lang="es-PY" sz="2800" b="1" dirty="0">
              <a:solidFill>
                <a:schemeClr val="accent2">
                  <a:lumMod val="75000"/>
                </a:schemeClr>
              </a:solidFill>
            </a:endParaRPr>
          </a:p>
        </p:txBody>
      </p:sp>
      <p:graphicFrame>
        <p:nvGraphicFramePr>
          <p:cNvPr id="4" name="Tabla 3"/>
          <p:cNvGraphicFramePr>
            <a:graphicFrameLocks noGrp="1"/>
          </p:cNvGraphicFramePr>
          <p:nvPr>
            <p:extLst>
              <p:ext uri="{D42A27DB-BD31-4B8C-83A1-F6EECF244321}">
                <p14:modId xmlns:p14="http://schemas.microsoft.com/office/powerpoint/2010/main" xmlns="" val="2858172968"/>
              </p:ext>
            </p:extLst>
          </p:nvPr>
        </p:nvGraphicFramePr>
        <p:xfrm>
          <a:off x="800100" y="2514601"/>
          <a:ext cx="10744200" cy="2857499"/>
        </p:xfrm>
        <a:graphic>
          <a:graphicData uri="http://schemas.openxmlformats.org/drawingml/2006/table">
            <a:tbl>
              <a:tblPr firstRow="1" firstCol="1" bandRow="1">
                <a:tableStyleId>{5C22544A-7EE6-4342-B048-85BDC9FD1C3A}</a:tableStyleId>
              </a:tblPr>
              <a:tblGrid>
                <a:gridCol w="8103028">
                  <a:extLst>
                    <a:ext uri="{9D8B030D-6E8A-4147-A177-3AD203B41FA5}">
                      <a16:colId xmlns:a16="http://schemas.microsoft.com/office/drawing/2014/main" xmlns="" val="1862996633"/>
                    </a:ext>
                  </a:extLst>
                </a:gridCol>
                <a:gridCol w="2641172">
                  <a:extLst>
                    <a:ext uri="{9D8B030D-6E8A-4147-A177-3AD203B41FA5}">
                      <a16:colId xmlns:a16="http://schemas.microsoft.com/office/drawing/2014/main" xmlns="" val="3466621838"/>
                    </a:ext>
                  </a:extLst>
                </a:gridCol>
              </a:tblGrid>
              <a:tr h="672602">
                <a:tc>
                  <a:txBody>
                    <a:bodyPr/>
                    <a:lstStyle/>
                    <a:p>
                      <a:pPr>
                        <a:lnSpc>
                          <a:spcPct val="115000"/>
                        </a:lnSpc>
                        <a:spcAft>
                          <a:spcPts val="0"/>
                        </a:spcAft>
                      </a:pPr>
                      <a:r>
                        <a:rPr lang="es-PY" sz="2400" dirty="0" smtClean="0">
                          <a:solidFill>
                            <a:schemeClr val="tx1"/>
                          </a:solidFill>
                          <a:effectLst/>
                          <a:latin typeface="+mn-lt"/>
                          <a:ea typeface="Calibri" panose="020F0502020204030204" pitchFamily="34" charset="0"/>
                          <a:cs typeface="Times New Roman" panose="02020603050405020304" pitchFamily="18" charset="0"/>
                        </a:rPr>
                        <a:t>TIPO DE PRESUP</a:t>
                      </a:r>
                      <a:r>
                        <a:rPr lang="es-PY" sz="2400" dirty="0">
                          <a:solidFill>
                            <a:schemeClr val="tx1"/>
                          </a:solidFill>
                          <a:effectLst/>
                          <a:latin typeface="+mn-lt"/>
                          <a:ea typeface="Calibri" panose="020F0502020204030204" pitchFamily="34" charset="0"/>
                          <a:cs typeface="Times New Roman" panose="02020603050405020304" pitchFamily="18" charset="0"/>
                        </a:rPr>
                        <a:t>. </a:t>
                      </a:r>
                      <a:r>
                        <a:rPr lang="es-PY" sz="2400" dirty="0" smtClean="0">
                          <a:solidFill>
                            <a:schemeClr val="tx1"/>
                          </a:solidFill>
                          <a:effectLst/>
                          <a:latin typeface="+mn-lt"/>
                          <a:ea typeface="Calibri" panose="020F0502020204030204" pitchFamily="34" charset="0"/>
                          <a:cs typeface="Times New Roman" panose="02020603050405020304" pitchFamily="18" charset="0"/>
                        </a:rPr>
                        <a:t>1 - PROGRAMAS DE ADMINISTRACIÓN</a:t>
                      </a:r>
                      <a:endParaRPr lang="es-PY" sz="2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noFill/>
                  </a:tcPr>
                </a:tc>
                <a:tc>
                  <a:txBody>
                    <a:bodyPr/>
                    <a:lstStyle/>
                    <a:p>
                      <a:pPr algn="r" fontAlgn="b"/>
                      <a:r>
                        <a:rPr lang="es-PY" sz="2400" b="1" i="0" u="none" strike="noStrike" dirty="0">
                          <a:solidFill>
                            <a:srgbClr val="000000"/>
                          </a:solidFill>
                          <a:latin typeface="+mn-lt"/>
                        </a:rPr>
                        <a:t>33.712.498.541 </a:t>
                      </a:r>
                    </a:p>
                  </a:txBody>
                  <a:tcPr marL="9525" marR="9525" marT="9525" marB="0" anchor="b">
                    <a:noFill/>
                  </a:tcPr>
                </a:tc>
                <a:extLst>
                  <a:ext uri="{0D108BD9-81ED-4DB2-BD59-A6C34878D82A}">
                    <a16:rowId xmlns:a16="http://schemas.microsoft.com/office/drawing/2014/main" xmlns="" val="4240996322"/>
                  </a:ext>
                </a:extLst>
              </a:tr>
              <a:tr h="1387094">
                <a:tc>
                  <a:txBody>
                    <a:bodyPr/>
                    <a:lstStyle/>
                    <a:p>
                      <a:pPr>
                        <a:lnSpc>
                          <a:spcPct val="115000"/>
                        </a:lnSpc>
                        <a:spcAft>
                          <a:spcPts val="0"/>
                        </a:spcAft>
                      </a:pPr>
                      <a:r>
                        <a:rPr lang="es-PY" sz="2400" dirty="0" smtClean="0">
                          <a:solidFill>
                            <a:schemeClr val="tx1"/>
                          </a:solidFill>
                          <a:effectLst/>
                          <a:latin typeface="+mn-lt"/>
                          <a:ea typeface="Calibri" panose="020F0502020204030204" pitchFamily="34" charset="0"/>
                          <a:cs typeface="Times New Roman" panose="02020603050405020304" pitchFamily="18" charset="0"/>
                        </a:rPr>
                        <a:t>TIPO DE PRESUP. 2 - PROGRAMAS DE ACCIÓN</a:t>
                      </a:r>
                    </a:p>
                    <a:p>
                      <a:pPr>
                        <a:lnSpc>
                          <a:spcPct val="115000"/>
                        </a:lnSpc>
                        <a:spcAft>
                          <a:spcPts val="0"/>
                        </a:spcAft>
                      </a:pPr>
                      <a:r>
                        <a:rPr lang="es-PY" sz="2400" dirty="0" smtClean="0">
                          <a:solidFill>
                            <a:schemeClr val="tx1"/>
                          </a:solidFill>
                          <a:effectLst/>
                          <a:latin typeface="+mn-lt"/>
                          <a:ea typeface="Calibri" panose="020F0502020204030204" pitchFamily="34" charset="0"/>
                          <a:cs typeface="Times New Roman" panose="02020603050405020304" pitchFamily="18" charset="0"/>
                        </a:rPr>
                        <a:t>CONTROL GUBERNAMENTAL</a:t>
                      </a:r>
                      <a:endParaRPr lang="es-PY" sz="2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noFill/>
                  </a:tcPr>
                </a:tc>
                <a:tc>
                  <a:txBody>
                    <a:bodyPr/>
                    <a:lstStyle/>
                    <a:p>
                      <a:pPr algn="r" fontAlgn="b"/>
                      <a:r>
                        <a:rPr lang="es-PY" sz="2400" b="1" i="0" u="none" strike="noStrike" dirty="0">
                          <a:solidFill>
                            <a:srgbClr val="000000"/>
                          </a:solidFill>
                          <a:latin typeface="+mn-lt"/>
                        </a:rPr>
                        <a:t>45.196.309.652 </a:t>
                      </a:r>
                    </a:p>
                  </a:txBody>
                  <a:tcPr marL="9525" marR="9525" marT="9525" marB="0" anchor="b">
                    <a:noFill/>
                  </a:tcPr>
                </a:tc>
                <a:extLst>
                  <a:ext uri="{0D108BD9-81ED-4DB2-BD59-A6C34878D82A}">
                    <a16:rowId xmlns:a16="http://schemas.microsoft.com/office/drawing/2014/main" xmlns="" val="440713836"/>
                  </a:ext>
                </a:extLst>
              </a:tr>
              <a:tr h="797803">
                <a:tc>
                  <a:txBody>
                    <a:bodyPr/>
                    <a:lstStyle/>
                    <a:p>
                      <a:pPr>
                        <a:lnSpc>
                          <a:spcPct val="115000"/>
                        </a:lnSpc>
                        <a:spcAft>
                          <a:spcPts val="0"/>
                        </a:spcAft>
                      </a:pPr>
                      <a:r>
                        <a:rPr lang="es-PY" sz="2400" b="1" dirty="0" smtClean="0">
                          <a:solidFill>
                            <a:schemeClr val="tx1"/>
                          </a:solidFill>
                          <a:effectLst/>
                          <a:latin typeface="+mn-lt"/>
                          <a:ea typeface="Calibri" panose="020F0502020204030204" pitchFamily="34" charset="0"/>
                          <a:cs typeface="Times New Roman" panose="02020603050405020304" pitchFamily="18" charset="0"/>
                        </a:rPr>
                        <a:t>TOTAL</a:t>
                      </a:r>
                      <a:endParaRPr lang="es-PY" sz="2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noFill/>
                  </a:tcPr>
                </a:tc>
                <a:tc>
                  <a:txBody>
                    <a:bodyPr/>
                    <a:lstStyle/>
                    <a:p>
                      <a:pPr algn="r" fontAlgn="b"/>
                      <a:r>
                        <a:rPr lang="es-PY" sz="2400" b="1" i="0" u="none" strike="noStrike" dirty="0">
                          <a:solidFill>
                            <a:srgbClr val="000000"/>
                          </a:solidFill>
                          <a:latin typeface="+mn-lt"/>
                        </a:rPr>
                        <a:t>78.908.808.193 </a:t>
                      </a:r>
                    </a:p>
                  </a:txBody>
                  <a:tcPr marL="9525" marR="9525" marT="9525" marB="0" anchor="b">
                    <a:noFill/>
                  </a:tcPr>
                </a:tc>
                <a:extLst>
                  <a:ext uri="{0D108BD9-81ED-4DB2-BD59-A6C34878D82A}">
                    <a16:rowId xmlns:a16="http://schemas.microsoft.com/office/drawing/2014/main" xmlns="" val="3645705685"/>
                  </a:ext>
                </a:extLst>
              </a:tr>
            </a:tbl>
          </a:graphicData>
        </a:graphic>
      </p:graphicFrame>
      <p:sp>
        <p:nvSpPr>
          <p:cNvPr id="2" name="Marcador de fecha 1"/>
          <p:cNvSpPr>
            <a:spLocks noGrp="1"/>
          </p:cNvSpPr>
          <p:nvPr>
            <p:ph type="dt" sz="half" idx="10"/>
          </p:nvPr>
        </p:nvSpPr>
        <p:spPr/>
        <p:txBody>
          <a:bodyPr/>
          <a:lstStyle/>
          <a:p>
            <a:fld id="{3B78876C-44F7-478C-AF82-904443416C76}" type="datetime1">
              <a:rPr lang="es-PY" smtClean="0"/>
              <a:pPr/>
              <a:t>10/10/2016</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5</a:t>
            </a:fld>
            <a:endParaRPr lang="es-PY"/>
          </a:p>
        </p:txBody>
      </p:sp>
    </p:spTree>
    <p:extLst>
      <p:ext uri="{BB962C8B-B14F-4D97-AF65-F5344CB8AC3E}">
        <p14:creationId xmlns:p14="http://schemas.microsoft.com/office/powerpoint/2010/main" xmlns="" val="39003829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609344" y="883222"/>
            <a:ext cx="9144000" cy="372554"/>
          </a:xfrm>
        </p:spPr>
        <p:txBody>
          <a:bodyPr>
            <a:noAutofit/>
          </a:bodyPr>
          <a:lstStyle/>
          <a:p>
            <a:r>
              <a:rPr lang="es-PY" b="1" dirty="0" smtClean="0">
                <a:solidFill>
                  <a:schemeClr val="accent2">
                    <a:lumMod val="75000"/>
                  </a:schemeClr>
                </a:solidFill>
              </a:rPr>
              <a:t>EVOLUCIÓN DEL PRESUPUESTO DE LA CGR POR AÑO</a:t>
            </a:r>
            <a:endParaRPr lang="es-PY" b="1" dirty="0">
              <a:solidFill>
                <a:schemeClr val="accent2">
                  <a:lumMod val="75000"/>
                </a:schemeClr>
              </a:solidFill>
            </a:endParaRPr>
          </a:p>
        </p:txBody>
      </p:sp>
      <p:sp>
        <p:nvSpPr>
          <p:cNvPr id="2" name="Marcador de fecha 1"/>
          <p:cNvSpPr>
            <a:spLocks noGrp="1"/>
          </p:cNvSpPr>
          <p:nvPr>
            <p:ph type="dt" sz="half" idx="10"/>
          </p:nvPr>
        </p:nvSpPr>
        <p:spPr/>
        <p:txBody>
          <a:bodyPr/>
          <a:lstStyle/>
          <a:p>
            <a:fld id="{3B78876C-44F7-478C-AF82-904443416C76}" type="datetime1">
              <a:rPr lang="es-PY" smtClean="0"/>
              <a:pPr/>
              <a:t>10/10/2016</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6</a:t>
            </a:fld>
            <a:endParaRPr lang="es-PY"/>
          </a:p>
        </p:txBody>
      </p:sp>
      <p:graphicFrame>
        <p:nvGraphicFramePr>
          <p:cNvPr id="9" name="8 Tabla"/>
          <p:cNvGraphicFramePr>
            <a:graphicFrameLocks noGrp="1"/>
          </p:cNvGraphicFramePr>
          <p:nvPr/>
        </p:nvGraphicFramePr>
        <p:xfrm>
          <a:off x="524256" y="1389886"/>
          <a:ext cx="5132832" cy="4562833"/>
        </p:xfrm>
        <a:graphic>
          <a:graphicData uri="http://schemas.openxmlformats.org/drawingml/2006/table">
            <a:tbl>
              <a:tblPr/>
              <a:tblGrid>
                <a:gridCol w="1341430"/>
                <a:gridCol w="1439242"/>
                <a:gridCol w="1439242"/>
                <a:gridCol w="912918"/>
              </a:tblGrid>
              <a:tr h="346716">
                <a:tc gridSpan="3">
                  <a:txBody>
                    <a:bodyPr/>
                    <a:lstStyle/>
                    <a:p>
                      <a:pPr algn="ctr" rtl="0" fontAlgn="b"/>
                      <a:r>
                        <a:rPr lang="es-PY" sz="1000" b="1" i="0" u="none" strike="noStrike" dirty="0">
                          <a:solidFill>
                            <a:srgbClr val="000000"/>
                          </a:solidFill>
                          <a:latin typeface="Calibri"/>
                        </a:rPr>
                        <a:t>Evolución del Presupuesto de la CGR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s-PY"/>
                    </a:p>
                  </a:txBody>
                  <a:tcPr/>
                </a:tc>
                <a:tc hMerge="1">
                  <a:txBody>
                    <a:bodyPr/>
                    <a:lstStyle/>
                    <a:p>
                      <a:endParaRPr lang="es-PY"/>
                    </a:p>
                  </a:txBody>
                  <a:tcPr/>
                </a:tc>
                <a:tc>
                  <a:txBody>
                    <a:bodyPr/>
                    <a:lstStyle/>
                    <a:p>
                      <a:pPr algn="ctr" fontAlgn="b"/>
                      <a:endParaRPr lang="es-PY" sz="1000" b="0" i="0" u="none" strike="noStrike">
                        <a:solidFill>
                          <a:srgbClr val="000000"/>
                        </a:solidFill>
                        <a:latin typeface="Calibri"/>
                      </a:endParaRPr>
                    </a:p>
                  </a:txBody>
                  <a:tcPr marL="0" marR="0" marT="0" marB="0" anchor="b">
                    <a:lnL>
                      <a:noFill/>
                    </a:lnL>
                    <a:lnR>
                      <a:noFill/>
                    </a:lnR>
                    <a:lnT>
                      <a:noFill/>
                    </a:lnT>
                    <a:lnB>
                      <a:noFill/>
                    </a:lnB>
                  </a:tcPr>
                </a:tc>
              </a:tr>
              <a:tr h="346716">
                <a:tc>
                  <a:txBody>
                    <a:bodyPr/>
                    <a:lstStyle/>
                    <a:p>
                      <a:pPr algn="ctr" fontAlgn="b"/>
                      <a:r>
                        <a:rPr lang="es-PY" sz="1000" b="1" i="0" u="none" strike="noStrike">
                          <a:solidFill>
                            <a:srgbClr val="000000"/>
                          </a:solidFill>
                          <a:latin typeface="Calibri"/>
                        </a:rPr>
                        <a:t>AÑO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000" b="1" i="0" u="none" strike="noStrike">
                          <a:solidFill>
                            <a:srgbClr val="000000"/>
                          </a:solidFill>
                          <a:latin typeface="Calibri"/>
                        </a:rPr>
                        <a:t>PRESUPUESTO CGR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000" b="0" i="0" u="none" strike="noStrike">
                          <a:solidFill>
                            <a:srgbClr val="000000"/>
                          </a:solidFill>
                          <a:latin typeface="Calibri"/>
                        </a:rPr>
                        <a:t>VARIACIÓN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PY" sz="1000" b="0" i="0" u="none" strike="noStrike">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346716">
                <a:tc>
                  <a:txBody>
                    <a:bodyPr/>
                    <a:lstStyle/>
                    <a:p>
                      <a:pPr algn="ctr" fontAlgn="b"/>
                      <a:r>
                        <a:rPr lang="es-PY" sz="1200" b="0" i="0" u="none" strike="noStrike" dirty="0">
                          <a:solidFill>
                            <a:srgbClr val="000000"/>
                          </a:solidFill>
                          <a:latin typeface="Calibri"/>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48.727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PY" sz="10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346716">
                <a:tc>
                  <a:txBody>
                    <a:bodyPr/>
                    <a:lstStyle/>
                    <a:p>
                      <a:pPr algn="ctr" fontAlgn="b"/>
                      <a:r>
                        <a:rPr lang="es-PY" sz="1200" b="0" i="0" u="none" strike="noStrike" dirty="0">
                          <a:solidFill>
                            <a:srgbClr val="000000"/>
                          </a:solidFill>
                          <a:latin typeface="Calibri"/>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53.081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0" i="0" u="none" strike="noStrike" dirty="0">
                          <a:solidFill>
                            <a:srgbClr val="000000"/>
                          </a:solidFill>
                          <a:latin typeface="Calibri"/>
                        </a:rPr>
                        <a:t>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PY" sz="1000" b="0" i="0" u="none" strike="noStrike">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346716">
                <a:tc>
                  <a:txBody>
                    <a:bodyPr/>
                    <a:lstStyle/>
                    <a:p>
                      <a:pPr algn="ctr" fontAlgn="b"/>
                      <a:r>
                        <a:rPr lang="es-PY" sz="1200" b="0" i="0" u="none" strike="noStrike" dirty="0">
                          <a:solidFill>
                            <a:srgbClr val="000000"/>
                          </a:solidFill>
                          <a:latin typeface="Calibri"/>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64.802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0" i="0" u="none" strike="noStrike" dirty="0">
                          <a:solidFill>
                            <a:srgbClr val="000000"/>
                          </a:solidFill>
                          <a:latin typeface="Calibri"/>
                        </a:rPr>
                        <a:t>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PY" sz="10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346716">
                <a:tc>
                  <a:txBody>
                    <a:bodyPr/>
                    <a:lstStyle/>
                    <a:p>
                      <a:pPr algn="ctr" fontAlgn="b"/>
                      <a:r>
                        <a:rPr lang="es-PY" sz="1200" b="0" i="0" u="none" strike="noStrike" dirty="0">
                          <a:solidFill>
                            <a:srgbClr val="000000"/>
                          </a:solidFill>
                          <a:latin typeface="Calibri"/>
                        </a:rPr>
                        <a:t>2012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105.792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0" i="0" u="none" strike="noStrike" dirty="0">
                          <a:solidFill>
                            <a:srgbClr val="000000"/>
                          </a:solidFill>
                          <a:latin typeface="Calibri"/>
                        </a:rPr>
                        <a:t>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PY" sz="1000" b="0" i="0" u="none" strike="noStrike">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346716">
                <a:tc>
                  <a:txBody>
                    <a:bodyPr/>
                    <a:lstStyle/>
                    <a:p>
                      <a:pPr algn="ctr" fontAlgn="b"/>
                      <a:r>
                        <a:rPr lang="es-PY" sz="1200" b="0" i="0" u="none" strike="noStrike" dirty="0">
                          <a:solidFill>
                            <a:srgbClr val="000000"/>
                          </a:solidFill>
                          <a:latin typeface="Calibri"/>
                        </a:rPr>
                        <a:t>2013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102.356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0" i="0" u="none" strike="noStrike" dirty="0">
                          <a:solidFill>
                            <a:srgbClr val="000000"/>
                          </a:solidFill>
                          <a:latin typeface="Calibri"/>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PY" sz="1000" b="0" i="0" u="none" strike="noStrike">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346716">
                <a:tc>
                  <a:txBody>
                    <a:bodyPr/>
                    <a:lstStyle/>
                    <a:p>
                      <a:pPr algn="ctr" fontAlgn="b"/>
                      <a:r>
                        <a:rPr lang="es-PY" sz="1200" b="0" i="0" u="none" strike="noStrike" dirty="0">
                          <a:solidFill>
                            <a:srgbClr val="000000"/>
                          </a:solidFill>
                          <a:latin typeface="Calibri"/>
                        </a:rPr>
                        <a:t>2014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110.275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0" i="0" u="none" strike="noStrike" dirty="0">
                          <a:solidFill>
                            <a:srgbClr val="000000"/>
                          </a:solidFill>
                          <a:latin typeface="Calibri"/>
                        </a:rPr>
                        <a:t>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PY" sz="1000" b="0" i="0" u="none" strike="noStrike">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326065">
                <a:tc>
                  <a:txBody>
                    <a:bodyPr/>
                    <a:lstStyle/>
                    <a:p>
                      <a:pPr algn="ctr" fontAlgn="b"/>
                      <a:r>
                        <a:rPr lang="es-PY" sz="1200" b="0" i="0" u="none" strike="noStrike" dirty="0">
                          <a:solidFill>
                            <a:srgbClr val="000000"/>
                          </a:solidFill>
                          <a:latin typeface="Calibri"/>
                        </a:rPr>
                        <a:t>2015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114.683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0" i="0" u="none" strike="noStrike" dirty="0">
                          <a:solidFill>
                            <a:srgbClr val="000000"/>
                          </a:solidFill>
                          <a:latin typeface="Calibri"/>
                        </a:rPr>
                        <a:t>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PY" sz="1000" b="0" i="0" u="none" strike="noStrike">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a:noFill/>
                    </a:lnR>
                    <a:lnT>
                      <a:noFill/>
                    </a:lnT>
                    <a:lnB>
                      <a:noFill/>
                    </a:lnB>
                  </a:tcPr>
                </a:tc>
              </a:tr>
              <a:tr h="346716">
                <a:tc>
                  <a:txBody>
                    <a:bodyPr/>
                    <a:lstStyle/>
                    <a:p>
                      <a:pPr algn="ctr" fontAlgn="b"/>
                      <a:r>
                        <a:rPr lang="es-PY" sz="1200" b="0" i="0" u="none" strike="noStrike" dirty="0">
                          <a:solidFill>
                            <a:srgbClr val="000000"/>
                          </a:solidFill>
                          <a:latin typeface="Calibri"/>
                        </a:rPr>
                        <a:t>2016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109.475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0" i="0" u="none" strike="noStrike" dirty="0">
                          <a:solidFill>
                            <a:srgbClr val="000000"/>
                          </a:solidFill>
                          <a:latin typeface="Calibri"/>
                        </a:rPr>
                        <a:t>-5%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2 años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346716">
                <a:tc>
                  <a:txBody>
                    <a:bodyPr/>
                    <a:lstStyle/>
                    <a:p>
                      <a:pPr algn="ctr" fontAlgn="b"/>
                      <a:r>
                        <a:rPr lang="es-PY" sz="1200" b="0" i="0" u="none" strike="noStrike" dirty="0">
                          <a:solidFill>
                            <a:srgbClr val="000000"/>
                          </a:solidFill>
                          <a:latin typeface="Calibri"/>
                        </a:rPr>
                        <a:t>*2017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99.918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0" i="0" u="none" strike="noStrike" dirty="0">
                          <a:solidFill>
                            <a:srgbClr val="000000"/>
                          </a:solidFill>
                          <a:latin typeface="Calibri"/>
                        </a:rPr>
                        <a:t>-9%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-13%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346716">
                <a:tc>
                  <a:txBody>
                    <a:bodyPr/>
                    <a:lstStyle/>
                    <a:p>
                      <a:pPr algn="ctr" fontAlgn="t"/>
                      <a:r>
                        <a:rPr lang="es-PY" sz="1000" b="0" i="0" u="none" strike="noStrike" dirty="0" smtClean="0">
                          <a:solidFill>
                            <a:srgbClr val="000000"/>
                          </a:solidFill>
                          <a:latin typeface="Calibri"/>
                        </a:rPr>
                        <a:t>EN </a:t>
                      </a:r>
                      <a:r>
                        <a:rPr lang="es-PY" sz="1000" b="0" i="0" u="none" strike="noStrike" dirty="0">
                          <a:solidFill>
                            <a:srgbClr val="000000"/>
                          </a:solidFill>
                          <a:latin typeface="Calibri"/>
                        </a:rPr>
                        <a:t>MILLONES</a:t>
                      </a:r>
                    </a:p>
                  </a:txBody>
                  <a:tcPr marL="0" marR="0" marT="0"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s-PY" sz="1000" b="0" i="0" u="none" strike="noStrike" dirty="0">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s-PY" sz="1000" b="0" i="0" u="none" strike="noStrike" dirty="0">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s-PY" sz="1200" b="0" i="0" u="none" strike="noStrike" dirty="0">
                          <a:solidFill>
                            <a:srgbClr val="000000"/>
                          </a:solidFill>
                          <a:latin typeface="Calibri"/>
                        </a:rPr>
                        <a:t>-         14.765   </a:t>
                      </a:r>
                    </a:p>
                  </a:txBody>
                  <a:tcPr marL="0" marR="0" marT="0" marB="0" anchor="b">
                    <a:lnL>
                      <a:noFill/>
                    </a:lnL>
                    <a:lnR>
                      <a:noFill/>
                    </a:lnR>
                    <a:lnT>
                      <a:noFill/>
                    </a:lnT>
                    <a:lnB>
                      <a:noFill/>
                    </a:lnB>
                  </a:tcPr>
                </a:tc>
              </a:tr>
              <a:tr h="346716">
                <a:tc grid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PY" sz="1000" b="0" i="0" u="none" strike="noStrike" dirty="0" smtClean="0">
                          <a:solidFill>
                            <a:srgbClr val="000000"/>
                          </a:solidFill>
                          <a:latin typeface="+mn-lt"/>
                        </a:rPr>
                        <a:t>*PRESUPUESTO 2.017 PARA LA CGR ENVIADO POR EL MH</a:t>
                      </a:r>
                    </a:p>
                    <a:p>
                      <a:pPr algn="l" fontAlgn="ctr"/>
                      <a:endParaRPr lang="es-PY" sz="1000" b="0" i="0" u="none" strike="noStrike" dirty="0">
                        <a:solidFill>
                          <a:srgbClr val="000000"/>
                        </a:solidFill>
                        <a:latin typeface="Calibri"/>
                      </a:endParaRPr>
                    </a:p>
                  </a:txBody>
                  <a:tcPr marL="0" marR="0" marT="0" marB="0" anchor="ctr">
                    <a:lnL>
                      <a:noFill/>
                    </a:lnL>
                    <a:lnR>
                      <a:noFill/>
                    </a:lnR>
                    <a:lnT>
                      <a:noFill/>
                    </a:lnT>
                    <a:lnB>
                      <a:noFill/>
                    </a:lnB>
                  </a:tcPr>
                </a:tc>
                <a:tc hMerge="1">
                  <a:txBody>
                    <a:bodyPr/>
                    <a:lstStyle/>
                    <a:p>
                      <a:endParaRPr lang="es-PY"/>
                    </a:p>
                  </a:txBody>
                  <a:tcPr/>
                </a:tc>
                <a:tc hMerge="1">
                  <a:txBody>
                    <a:bodyPr/>
                    <a:lstStyle/>
                    <a:p>
                      <a:endParaRPr lang="es-PY"/>
                    </a:p>
                  </a:txBody>
                  <a:tcPr/>
                </a:tc>
                <a:tc>
                  <a:txBody>
                    <a:bodyPr/>
                    <a:lstStyle/>
                    <a:p>
                      <a:pPr algn="ctr" fontAlgn="b"/>
                      <a:endParaRPr lang="es-PY" sz="1000" b="0" i="0" u="none" strike="noStrike" dirty="0">
                        <a:solidFill>
                          <a:srgbClr val="000000"/>
                        </a:solidFill>
                        <a:latin typeface="Calibri"/>
                      </a:endParaRPr>
                    </a:p>
                  </a:txBody>
                  <a:tcPr marL="0" marR="0" marT="0" marB="0" anchor="b">
                    <a:lnL>
                      <a:noFill/>
                    </a:lnL>
                    <a:lnR>
                      <a:noFill/>
                    </a:lnR>
                    <a:lnT>
                      <a:noFill/>
                    </a:lnT>
                    <a:lnB>
                      <a:noFill/>
                    </a:lnB>
                  </a:tcPr>
                </a:tc>
              </a:tr>
            </a:tbl>
          </a:graphicData>
        </a:graphic>
      </p:graphicFrame>
      <p:sp>
        <p:nvSpPr>
          <p:cNvPr id="10" name="11 Cerrar llave"/>
          <p:cNvSpPr/>
          <p:nvPr/>
        </p:nvSpPr>
        <p:spPr>
          <a:xfrm>
            <a:off x="9096374" y="16182974"/>
            <a:ext cx="200025" cy="428625"/>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s-PY"/>
          </a:p>
        </p:txBody>
      </p:sp>
      <p:cxnSp>
        <p:nvCxnSpPr>
          <p:cNvPr id="11" name="17 Conector recto de flecha"/>
          <p:cNvCxnSpPr/>
          <p:nvPr/>
        </p:nvCxnSpPr>
        <p:spPr>
          <a:xfrm>
            <a:off x="5181600" y="4559808"/>
            <a:ext cx="10288" cy="48158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11 Cerrar llave"/>
          <p:cNvSpPr/>
          <p:nvPr/>
        </p:nvSpPr>
        <p:spPr>
          <a:xfrm>
            <a:off x="4803648" y="4498848"/>
            <a:ext cx="329184" cy="670560"/>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Y"/>
          </a:p>
        </p:txBody>
      </p:sp>
      <p:graphicFrame>
        <p:nvGraphicFramePr>
          <p:cNvPr id="17" name="22 Gráfico"/>
          <p:cNvGraphicFramePr>
            <a:graphicFrameLocks/>
          </p:cNvGraphicFramePr>
          <p:nvPr/>
        </p:nvGraphicFramePr>
        <p:xfrm>
          <a:off x="5871591" y="1328928"/>
          <a:ext cx="5276850" cy="44013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2641645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00100" y="1260682"/>
            <a:ext cx="10744200" cy="710190"/>
          </a:xfrm>
        </p:spPr>
        <p:txBody>
          <a:bodyPr>
            <a:noAutofit/>
          </a:bodyPr>
          <a:lstStyle/>
          <a:p>
            <a:r>
              <a:rPr lang="es-PY" sz="2800" b="1" dirty="0" smtClean="0">
                <a:solidFill>
                  <a:schemeClr val="accent2">
                    <a:lumMod val="75000"/>
                  </a:schemeClr>
                </a:solidFill>
              </a:rPr>
              <a:t> %DE EJECUCIÓN DEL PLAN FINANCIERO DE LA CGR.</a:t>
            </a:r>
            <a:endParaRPr lang="es-PY" sz="2800" b="1" dirty="0">
              <a:solidFill>
                <a:schemeClr val="accent2">
                  <a:lumMod val="75000"/>
                </a:schemeClr>
              </a:solidFill>
            </a:endParaRPr>
          </a:p>
        </p:txBody>
      </p:sp>
      <p:sp>
        <p:nvSpPr>
          <p:cNvPr id="2" name="Marcador de fecha 1"/>
          <p:cNvSpPr>
            <a:spLocks noGrp="1"/>
          </p:cNvSpPr>
          <p:nvPr>
            <p:ph type="dt" sz="half" idx="10"/>
          </p:nvPr>
        </p:nvSpPr>
        <p:spPr/>
        <p:txBody>
          <a:bodyPr/>
          <a:lstStyle/>
          <a:p>
            <a:fld id="{3B78876C-44F7-478C-AF82-904443416C76}" type="datetime1">
              <a:rPr lang="es-PY" smtClean="0"/>
              <a:pPr/>
              <a:t>10/10/2016</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7</a:t>
            </a:fld>
            <a:endParaRPr lang="es-PY"/>
          </a:p>
        </p:txBody>
      </p:sp>
      <p:graphicFrame>
        <p:nvGraphicFramePr>
          <p:cNvPr id="6" name="5 Tabla"/>
          <p:cNvGraphicFramePr>
            <a:graphicFrameLocks noGrp="1"/>
          </p:cNvGraphicFramePr>
          <p:nvPr/>
        </p:nvGraphicFramePr>
        <p:xfrm>
          <a:off x="655574" y="1888596"/>
          <a:ext cx="4721098" cy="3975752"/>
        </p:xfrm>
        <a:graphic>
          <a:graphicData uri="http://schemas.openxmlformats.org/drawingml/2006/table">
            <a:tbl>
              <a:tblPr/>
              <a:tblGrid>
                <a:gridCol w="1234946"/>
                <a:gridCol w="1324995"/>
                <a:gridCol w="1324995"/>
                <a:gridCol w="836162"/>
              </a:tblGrid>
              <a:tr h="251540">
                <a:tc gridSpan="4">
                  <a:txBody>
                    <a:bodyPr/>
                    <a:lstStyle/>
                    <a:p>
                      <a:pPr algn="ctr" fontAlgn="b"/>
                      <a:r>
                        <a:rPr lang="es-PY" sz="1200" b="1" i="0" u="none" strike="noStrike" dirty="0">
                          <a:solidFill>
                            <a:srgbClr val="000000"/>
                          </a:solidFill>
                          <a:latin typeface="Calibri"/>
                        </a:rPr>
                        <a:t>EVOLUCION DE LA EJECUCIÓN DEL PLAN FINANCIERO</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s-PY"/>
                    </a:p>
                  </a:txBody>
                  <a:tcPr/>
                </a:tc>
                <a:tc hMerge="1">
                  <a:txBody>
                    <a:bodyPr/>
                    <a:lstStyle/>
                    <a:p>
                      <a:endParaRPr lang="es-PY"/>
                    </a:p>
                  </a:txBody>
                  <a:tcPr/>
                </a:tc>
                <a:tc hMerge="1">
                  <a:txBody>
                    <a:bodyPr/>
                    <a:lstStyle/>
                    <a:p>
                      <a:endParaRPr lang="es-PY"/>
                    </a:p>
                  </a:txBody>
                  <a:tcPr/>
                </a:tc>
              </a:tr>
              <a:tr h="454192">
                <a:tc>
                  <a:txBody>
                    <a:bodyPr/>
                    <a:lstStyle/>
                    <a:p>
                      <a:pPr algn="ctr" fontAlgn="b"/>
                      <a:r>
                        <a:rPr lang="es-PY" sz="1200" b="1" i="0" u="none" strike="noStrike">
                          <a:solidFill>
                            <a:srgbClr val="000000"/>
                          </a:solidFill>
                          <a:latin typeface="Calibri"/>
                        </a:rPr>
                        <a:t>AÑO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a:solidFill>
                            <a:srgbClr val="000000"/>
                          </a:solidFill>
                          <a:latin typeface="Calibri"/>
                        </a:rPr>
                        <a:t>PLAN FINANCIERO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a:solidFill>
                            <a:srgbClr val="000000"/>
                          </a:solidFill>
                          <a:latin typeface="Calibri"/>
                        </a:rPr>
                        <a:t>EJECUCIÓN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a:solidFill>
                            <a:srgbClr val="000000"/>
                          </a:solidFill>
                          <a:latin typeface="Calibri"/>
                        </a:rPr>
                        <a:t>% DE EJEC.</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BB59"/>
                    </a:solidFill>
                  </a:tcPr>
                </a:tc>
              </a:tr>
              <a:tr h="251540">
                <a:tc>
                  <a:txBody>
                    <a:bodyPr/>
                    <a:lstStyle/>
                    <a:p>
                      <a:pPr algn="ctr" fontAlgn="b"/>
                      <a:r>
                        <a:rPr lang="es-PY" sz="1200" b="0" i="0" u="none" strike="noStrike">
                          <a:solidFill>
                            <a:srgbClr val="000000"/>
                          </a:solidFill>
                          <a:latin typeface="Calibri"/>
                        </a:rPr>
                        <a:t>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37.374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36.095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a:solidFill>
                            <a:srgbClr val="000000"/>
                          </a:solidFill>
                          <a:latin typeface="Calibri"/>
                        </a:rPr>
                        <a:t>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BB59"/>
                    </a:solidFill>
                  </a:tcPr>
                </a:tc>
              </a:tr>
              <a:tr h="251540">
                <a:tc>
                  <a:txBody>
                    <a:bodyPr/>
                    <a:lstStyle/>
                    <a:p>
                      <a:pPr algn="ctr" fontAlgn="b"/>
                      <a:r>
                        <a:rPr lang="es-PY" sz="1200" b="0" i="0" u="none" strike="noStrike">
                          <a:solidFill>
                            <a:srgbClr val="000000"/>
                          </a:solidFill>
                          <a:latin typeface="Calibri"/>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39.657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38.240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a:solidFill>
                            <a:srgbClr val="000000"/>
                          </a:solidFill>
                          <a:latin typeface="Calibri"/>
                        </a:rPr>
                        <a:t>96%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BB59"/>
                    </a:solidFill>
                  </a:tcPr>
                </a:tc>
              </a:tr>
              <a:tr h="251540">
                <a:tc>
                  <a:txBody>
                    <a:bodyPr/>
                    <a:lstStyle/>
                    <a:p>
                      <a:pPr algn="ctr" fontAlgn="b"/>
                      <a:r>
                        <a:rPr lang="es-PY" sz="1200" b="0" i="0" u="none" strike="noStrike">
                          <a:solidFill>
                            <a:srgbClr val="000000"/>
                          </a:solidFill>
                          <a:latin typeface="Calibri"/>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a:solidFill>
                            <a:srgbClr val="000000"/>
                          </a:solidFill>
                          <a:latin typeface="Calibri"/>
                        </a:rPr>
                        <a:t>            46.361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44.746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a:solidFill>
                            <a:srgbClr val="000000"/>
                          </a:solidFill>
                          <a:latin typeface="Calibri"/>
                        </a:rPr>
                        <a:t>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BB59"/>
                    </a:solidFill>
                  </a:tcPr>
                </a:tc>
              </a:tr>
              <a:tr h="251540">
                <a:tc>
                  <a:txBody>
                    <a:bodyPr/>
                    <a:lstStyle/>
                    <a:p>
                      <a:pPr algn="ctr" fontAlgn="b"/>
                      <a:r>
                        <a:rPr lang="es-PY" sz="1200" b="0" i="0" u="none" strike="noStrike">
                          <a:solidFill>
                            <a:srgbClr val="000000"/>
                          </a:solidFill>
                          <a:latin typeface="Calibri"/>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48.101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46.260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a:solidFill>
                            <a:srgbClr val="000000"/>
                          </a:solidFill>
                          <a:latin typeface="Calibri"/>
                        </a:rPr>
                        <a:t>96%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BB59"/>
                    </a:solidFill>
                  </a:tcPr>
                </a:tc>
              </a:tr>
              <a:tr h="251540">
                <a:tc>
                  <a:txBody>
                    <a:bodyPr/>
                    <a:lstStyle/>
                    <a:p>
                      <a:pPr algn="ctr" fontAlgn="b"/>
                      <a:r>
                        <a:rPr lang="es-PY" sz="1200" b="0" i="0" u="none" strike="noStrike">
                          <a:solidFill>
                            <a:srgbClr val="000000"/>
                          </a:solidFill>
                          <a:latin typeface="Calibri"/>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53.081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51.183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a:solidFill>
                            <a:srgbClr val="000000"/>
                          </a:solidFill>
                          <a:latin typeface="Calibri"/>
                        </a:rPr>
                        <a:t>96%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BB59"/>
                    </a:solidFill>
                  </a:tcPr>
                </a:tc>
              </a:tr>
              <a:tr h="251540">
                <a:tc>
                  <a:txBody>
                    <a:bodyPr/>
                    <a:lstStyle/>
                    <a:p>
                      <a:pPr algn="ctr" fontAlgn="b"/>
                      <a:r>
                        <a:rPr lang="es-PY" sz="1200" b="0" i="0" u="none" strike="noStrike">
                          <a:solidFill>
                            <a:srgbClr val="000000"/>
                          </a:solidFill>
                          <a:latin typeface="Calibri"/>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62.674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59.855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a:solidFill>
                            <a:srgbClr val="000000"/>
                          </a:solidFill>
                          <a:latin typeface="Calibri"/>
                        </a:rPr>
                        <a:t>96%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BB59"/>
                    </a:solidFill>
                  </a:tcPr>
                </a:tc>
              </a:tr>
              <a:tr h="251540">
                <a:tc>
                  <a:txBody>
                    <a:bodyPr/>
                    <a:lstStyle/>
                    <a:p>
                      <a:pPr algn="ctr" fontAlgn="b"/>
                      <a:r>
                        <a:rPr lang="es-PY" sz="1200" b="0" i="0" u="none" strike="noStrike">
                          <a:solidFill>
                            <a:srgbClr val="000000"/>
                          </a:solidFill>
                          <a:latin typeface="Calibri"/>
                        </a:rPr>
                        <a:t>2012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91.634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89.890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a:solidFill>
                            <a:srgbClr val="000000"/>
                          </a:solidFill>
                          <a:latin typeface="Calibri"/>
                        </a:rPr>
                        <a:t>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BB59"/>
                    </a:solidFill>
                  </a:tcPr>
                </a:tc>
              </a:tr>
              <a:tr h="251540">
                <a:tc>
                  <a:txBody>
                    <a:bodyPr/>
                    <a:lstStyle/>
                    <a:p>
                      <a:pPr algn="ctr" fontAlgn="b"/>
                      <a:r>
                        <a:rPr lang="es-PY" sz="1200" b="0" i="0" u="none" strike="noStrike">
                          <a:solidFill>
                            <a:srgbClr val="000000"/>
                          </a:solidFill>
                          <a:latin typeface="Calibri"/>
                        </a:rPr>
                        <a:t>2013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88.716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86.899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PY" sz="1200" b="1" i="0" u="none" strike="noStrike">
                          <a:solidFill>
                            <a:srgbClr val="000000"/>
                          </a:solidFill>
                          <a:latin typeface="Calibri"/>
                        </a:rPr>
                        <a:t>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BB59"/>
                    </a:solidFill>
                  </a:tcPr>
                </a:tc>
              </a:tr>
              <a:tr h="251540">
                <a:tc>
                  <a:txBody>
                    <a:bodyPr/>
                    <a:lstStyle/>
                    <a:p>
                      <a:pPr algn="ctr" fontAlgn="b"/>
                      <a:r>
                        <a:rPr lang="es-PY" sz="1200" b="0" i="0" u="none" strike="noStrike">
                          <a:solidFill>
                            <a:srgbClr val="000000"/>
                          </a:solidFill>
                          <a:latin typeface="Calibri"/>
                        </a:rPr>
                        <a:t>2014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110.275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108.459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a:solidFill>
                            <a:srgbClr val="000000"/>
                          </a:solidFill>
                          <a:latin typeface="Calibri"/>
                        </a:rPr>
                        <a:t>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BB59"/>
                    </a:solidFill>
                  </a:tcPr>
                </a:tc>
              </a:tr>
              <a:tr h="251540">
                <a:tc>
                  <a:txBody>
                    <a:bodyPr/>
                    <a:lstStyle/>
                    <a:p>
                      <a:pPr algn="ctr" fontAlgn="b"/>
                      <a:r>
                        <a:rPr lang="es-PY" sz="1200" b="0" i="0" u="none" strike="noStrike">
                          <a:solidFill>
                            <a:srgbClr val="000000"/>
                          </a:solidFill>
                          <a:latin typeface="Calibri"/>
                        </a:rPr>
                        <a:t>2015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113.281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107.457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a:solidFill>
                            <a:srgbClr val="000000"/>
                          </a:solidFill>
                          <a:latin typeface="Calibri"/>
                        </a:rPr>
                        <a:t>95%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BB59"/>
                    </a:solidFill>
                  </a:tcPr>
                </a:tc>
              </a:tr>
              <a:tr h="251540">
                <a:tc>
                  <a:txBody>
                    <a:bodyPr/>
                    <a:lstStyle/>
                    <a:p>
                      <a:pPr algn="ctr" fontAlgn="b"/>
                      <a:r>
                        <a:rPr lang="es-PY" sz="1200" b="0" i="0" u="none" strike="noStrike">
                          <a:solidFill>
                            <a:srgbClr val="000000"/>
                          </a:solidFill>
                          <a:latin typeface="Calibri"/>
                        </a:rPr>
                        <a:t>*2016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105.908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PY" sz="1200" b="0" i="0" u="none" strike="noStrike" dirty="0">
                          <a:solidFill>
                            <a:srgbClr val="000000"/>
                          </a:solidFill>
                          <a:latin typeface="Calibri"/>
                        </a:rPr>
                        <a:t>                74.840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1" i="0" u="none" strike="noStrike" dirty="0">
                          <a:solidFill>
                            <a:srgbClr val="000000"/>
                          </a:solidFill>
                          <a:latin typeface="Calibri"/>
                        </a:rPr>
                        <a:t>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BB59"/>
                    </a:solidFill>
                  </a:tcPr>
                </a:tc>
              </a:tr>
              <a:tr h="251540">
                <a:tc>
                  <a:txBody>
                    <a:bodyPr/>
                    <a:lstStyle/>
                    <a:p>
                      <a:pPr algn="l" fontAlgn="b"/>
                      <a:r>
                        <a:rPr lang="es-PY" sz="1200" b="0" i="0" u="none" strike="noStrike">
                          <a:solidFill>
                            <a:srgbClr val="000000"/>
                          </a:solidFill>
                          <a:latin typeface="Calibri"/>
                        </a:rPr>
                        <a:t>EN MILLONES</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PY" sz="12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PY" sz="12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PY" sz="12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r>
              <a:tr h="251540">
                <a:tc gridSpan="2">
                  <a:txBody>
                    <a:bodyPr/>
                    <a:lstStyle/>
                    <a:p>
                      <a:pPr algn="l" fontAlgn="b"/>
                      <a:r>
                        <a:rPr lang="es-PY" sz="1200" b="0" i="0" u="none" strike="noStrike" dirty="0">
                          <a:solidFill>
                            <a:srgbClr val="000000"/>
                          </a:solidFill>
                          <a:latin typeface="Calibri"/>
                        </a:rPr>
                        <a:t>* Hasta (</a:t>
                      </a:r>
                      <a:r>
                        <a:rPr lang="es-PY" sz="1200" b="0" i="0" u="none" strike="noStrike" dirty="0" smtClean="0">
                          <a:solidFill>
                            <a:srgbClr val="000000"/>
                          </a:solidFill>
                          <a:latin typeface="Calibri"/>
                        </a:rPr>
                        <a:t>30/09/2016</a:t>
                      </a:r>
                      <a:r>
                        <a:rPr lang="es-PY" sz="1200" b="0" i="0" u="none" strike="noStrike" dirty="0">
                          <a:solidFill>
                            <a:srgbClr val="000000"/>
                          </a:solidFill>
                          <a:latin typeface="Calibri"/>
                        </a:rPr>
                        <a:t>)</a:t>
                      </a:r>
                    </a:p>
                  </a:txBody>
                  <a:tcPr marL="0" marR="0" marT="0" marB="0" anchor="b">
                    <a:lnL>
                      <a:noFill/>
                    </a:lnL>
                    <a:lnR>
                      <a:noFill/>
                    </a:lnR>
                    <a:lnT>
                      <a:noFill/>
                    </a:lnT>
                    <a:lnB>
                      <a:noFill/>
                    </a:lnB>
                  </a:tcPr>
                </a:tc>
                <a:tc hMerge="1">
                  <a:txBody>
                    <a:bodyPr/>
                    <a:lstStyle/>
                    <a:p>
                      <a:endParaRPr lang="es-PY"/>
                    </a:p>
                  </a:txBody>
                  <a:tcPr/>
                </a:tc>
                <a:tc>
                  <a:txBody>
                    <a:bodyPr/>
                    <a:lstStyle/>
                    <a:p>
                      <a:pPr algn="l" fontAlgn="b"/>
                      <a:endParaRPr lang="es-PY" sz="12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PY" sz="1200" b="0" i="0" u="none" strike="noStrike" dirty="0">
                        <a:solidFill>
                          <a:srgbClr val="000000"/>
                        </a:solidFill>
                        <a:latin typeface="Calibri"/>
                      </a:endParaRPr>
                    </a:p>
                  </a:txBody>
                  <a:tcPr marL="0" marR="0" marT="0" marB="0" anchor="b">
                    <a:lnL>
                      <a:noFill/>
                    </a:lnL>
                    <a:lnR>
                      <a:noFill/>
                    </a:lnR>
                    <a:lnT>
                      <a:noFill/>
                    </a:lnT>
                    <a:lnB>
                      <a:noFill/>
                    </a:lnB>
                  </a:tcPr>
                </a:tc>
              </a:tr>
            </a:tbl>
          </a:graphicData>
        </a:graphic>
      </p:graphicFrame>
      <p:sp>
        <p:nvSpPr>
          <p:cNvPr id="8" name="25 Rectángulo"/>
          <p:cNvSpPr/>
          <p:nvPr/>
        </p:nvSpPr>
        <p:spPr>
          <a:xfrm>
            <a:off x="6217921" y="1999488"/>
            <a:ext cx="4949952" cy="243839"/>
          </a:xfrm>
          <a:prstGeom prst="rect">
            <a:avLst/>
          </a:prstGeom>
          <a:noFill/>
        </p:spPr>
        <p:txBody>
          <a:bodyPr wrap="square" lIns="91440" tIns="45720" rIns="91440" bIns="45720">
            <a:no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s-ES" sz="1200" b="1" cap="all" spc="0" dirty="0">
                <a:ln/>
                <a:solidFill>
                  <a:schemeClr val="tx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ial" pitchFamily="34" charset="0"/>
                <a:cs typeface="Arial" pitchFamily="34" charset="0"/>
              </a:rPr>
              <a:t>EJECUCIÓN DEL PLAN FINANCIERO POR</a:t>
            </a:r>
            <a:r>
              <a:rPr lang="es-ES" sz="1200" b="1" cap="all" spc="0" baseline="0" dirty="0">
                <a:ln/>
                <a:solidFill>
                  <a:schemeClr val="tx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ial" pitchFamily="34" charset="0"/>
                <a:cs typeface="Arial" pitchFamily="34" charset="0"/>
              </a:rPr>
              <a:t> AÑO</a:t>
            </a:r>
            <a:endParaRPr lang="es-ES" sz="1200" b="1" cap="all" spc="0" dirty="0">
              <a:ln/>
              <a:solidFill>
                <a:schemeClr val="tx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ial" pitchFamily="34" charset="0"/>
              <a:cs typeface="Arial" pitchFamily="34" charset="0"/>
            </a:endParaRPr>
          </a:p>
        </p:txBody>
      </p:sp>
      <p:graphicFrame>
        <p:nvGraphicFramePr>
          <p:cNvPr id="9" name="19 Gráfico"/>
          <p:cNvGraphicFramePr>
            <a:graphicFrameLocks/>
          </p:cNvGraphicFramePr>
          <p:nvPr/>
        </p:nvGraphicFramePr>
        <p:xfrm>
          <a:off x="5851398" y="2301811"/>
          <a:ext cx="5377434" cy="308705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9246709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8</a:t>
            </a:fld>
            <a:endParaRPr lang="es-PY"/>
          </a:p>
        </p:txBody>
      </p:sp>
      <p:graphicFrame>
        <p:nvGraphicFramePr>
          <p:cNvPr id="7" name="6 Tabla"/>
          <p:cNvGraphicFramePr>
            <a:graphicFrameLocks noGrp="1"/>
          </p:cNvGraphicFramePr>
          <p:nvPr/>
        </p:nvGraphicFramePr>
        <p:xfrm>
          <a:off x="805218" y="941695"/>
          <a:ext cx="10232931" cy="4670432"/>
        </p:xfrm>
        <a:graphic>
          <a:graphicData uri="http://schemas.openxmlformats.org/drawingml/2006/table">
            <a:tbl>
              <a:tblPr/>
              <a:tblGrid>
                <a:gridCol w="792793"/>
                <a:gridCol w="189846"/>
                <a:gridCol w="4347626"/>
                <a:gridCol w="1771131"/>
                <a:gridCol w="1771131"/>
                <a:gridCol w="1050028"/>
                <a:gridCol w="155188"/>
                <a:gridCol w="155188"/>
              </a:tblGrid>
              <a:tr h="228968">
                <a:tc>
                  <a:txBody>
                    <a:bodyPr/>
                    <a:lstStyle/>
                    <a:p>
                      <a:pPr algn="ctr" fontAlgn="ctr"/>
                      <a:r>
                        <a:rPr lang="es-PY" sz="1050" b="1" i="0" u="none" strike="noStrike" dirty="0">
                          <a:solidFill>
                            <a:srgbClr val="000000"/>
                          </a:solidFill>
                          <a:latin typeface="Arial"/>
                        </a:rPr>
                        <a:t>CODIGO</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rowSpan="2" gridSpan="2">
                  <a:txBody>
                    <a:bodyPr/>
                    <a:lstStyle/>
                    <a:p>
                      <a:pPr algn="ctr" fontAlgn="ctr"/>
                      <a:r>
                        <a:rPr lang="es-PY" sz="1050" b="1" i="0" u="none" strike="noStrike">
                          <a:solidFill>
                            <a:srgbClr val="000000"/>
                          </a:solidFill>
                          <a:latin typeface="Arial"/>
                        </a:rPr>
                        <a:t>DESCRIPCIÓN</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rowSpan="2" hMerge="1">
                  <a:txBody>
                    <a:bodyPr/>
                    <a:lstStyle/>
                    <a:p>
                      <a:endParaRPr lang="es-PY"/>
                    </a:p>
                  </a:txBody>
                  <a:tcPr/>
                </a:tc>
                <a:tc>
                  <a:txBody>
                    <a:bodyPr/>
                    <a:lstStyle/>
                    <a:p>
                      <a:pPr algn="ctr" fontAlgn="b"/>
                      <a:r>
                        <a:rPr lang="es-PY" sz="1050" b="1" i="0" u="none" strike="noStrike">
                          <a:solidFill>
                            <a:srgbClr val="000000"/>
                          </a:solidFill>
                          <a:latin typeface="Arial"/>
                        </a:rPr>
                        <a:t>PLA FINANCIERO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8D8D8"/>
                    </a:solidFill>
                  </a:tcPr>
                </a:tc>
                <a:tc>
                  <a:txBody>
                    <a:bodyPr/>
                    <a:lstStyle/>
                    <a:p>
                      <a:pPr algn="ctr" fontAlgn="b"/>
                      <a:r>
                        <a:rPr lang="es-PY" sz="1050" b="1" i="0" u="none" strike="noStrike">
                          <a:solidFill>
                            <a:srgbClr val="000000"/>
                          </a:solidFill>
                          <a:latin typeface="Arial"/>
                        </a:rPr>
                        <a:t>PLA FINANCIERO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8D8D8"/>
                    </a:solidFill>
                  </a:tcPr>
                </a:tc>
                <a:tc rowSpan="2">
                  <a:txBody>
                    <a:bodyPr/>
                    <a:lstStyle/>
                    <a:p>
                      <a:pPr algn="ctr" fontAlgn="ctr"/>
                      <a:r>
                        <a:rPr lang="es-PY" sz="1050" b="1" i="0" u="none" strike="noStrike">
                          <a:solidFill>
                            <a:srgbClr val="000000"/>
                          </a:solidFill>
                          <a:latin typeface="Arial"/>
                        </a:rPr>
                        <a:t>% DE EJEC.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endParaRPr lang="es-PY" sz="1050"/>
                    </a:p>
                  </a:txBody>
                  <a:tcPr marL="64894" marR="64894" marT="32447" marB="32447">
                    <a:lnL w="6350" cap="flat" cmpd="sng" algn="ctr">
                      <a:solidFill>
                        <a:srgbClr val="000000"/>
                      </a:solidFill>
                      <a:prstDash val="solid"/>
                      <a:round/>
                      <a:headEnd type="none" w="med" len="med"/>
                      <a:tailEnd type="none" w="med" len="med"/>
                    </a:lnL>
                  </a:tcPr>
                </a:tc>
                <a:tc>
                  <a:txBody>
                    <a:bodyPr/>
                    <a:lstStyle/>
                    <a:p>
                      <a:endParaRPr lang="es-PY" sz="1050"/>
                    </a:p>
                  </a:txBody>
                  <a:tcPr marL="64894" marR="64894" marT="32447" marB="32447"/>
                </a:tc>
              </a:tr>
              <a:tr h="228968">
                <a:tc>
                  <a:txBody>
                    <a:bodyPr/>
                    <a:lstStyle/>
                    <a:p>
                      <a:pPr algn="ctr" fontAlgn="b"/>
                      <a:r>
                        <a:rPr lang="es-PY" sz="1050" b="1" i="0" u="none" strike="noStrike">
                          <a:solidFill>
                            <a:srgbClr val="000000"/>
                          </a:solidFill>
                          <a:latin typeface="Arial"/>
                        </a:rPr>
                        <a:t>OG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gridSpan="2" vMerge="1">
                  <a:txBody>
                    <a:bodyPr/>
                    <a:lstStyle/>
                    <a:p>
                      <a:endParaRPr lang="es-PY"/>
                    </a:p>
                  </a:txBody>
                  <a:tcPr/>
                </a:tc>
                <a:tc hMerge="1" vMerge="1">
                  <a:txBody>
                    <a:bodyPr/>
                    <a:lstStyle/>
                    <a:p>
                      <a:endParaRPr lang="es-PY"/>
                    </a:p>
                  </a:txBody>
                  <a:tcPr/>
                </a:tc>
                <a:tc>
                  <a:txBody>
                    <a:bodyPr/>
                    <a:lstStyle/>
                    <a:p>
                      <a:pPr algn="ctr" fontAlgn="b"/>
                      <a:r>
                        <a:rPr lang="es-PY" sz="1050" b="1" i="0" u="none" strike="noStrike" dirty="0">
                          <a:solidFill>
                            <a:srgbClr val="000000"/>
                          </a:solidFill>
                          <a:latin typeface="Arial"/>
                        </a:rPr>
                        <a:t>2.016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8D8D8"/>
                    </a:solidFill>
                  </a:tcPr>
                </a:tc>
                <a:tc>
                  <a:txBody>
                    <a:bodyPr/>
                    <a:lstStyle/>
                    <a:p>
                      <a:pPr algn="ctr" fontAlgn="b"/>
                      <a:r>
                        <a:rPr lang="es-PY" sz="1050" b="1" i="0" u="none" strike="noStrike">
                          <a:solidFill>
                            <a:srgbClr val="000000"/>
                          </a:solidFill>
                          <a:latin typeface="Arial"/>
                        </a:rPr>
                        <a:t>EJECUTADO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8D8D8"/>
                    </a:solidFill>
                  </a:tcPr>
                </a:tc>
                <a:tc vMerge="1">
                  <a:txBody>
                    <a:bodyPr/>
                    <a:lstStyle/>
                    <a:p>
                      <a:endParaRPr lang="es-PY"/>
                    </a:p>
                  </a:txBody>
                  <a:tcPr/>
                </a:tc>
                <a:tc>
                  <a:txBody>
                    <a:bodyPr/>
                    <a:lstStyle/>
                    <a:p>
                      <a:endParaRPr lang="es-PY" sz="1050" dirty="0"/>
                    </a:p>
                  </a:txBody>
                  <a:tcPr marL="64894" marR="64894" marT="32447" marB="32447">
                    <a:lnL w="6350" cap="flat" cmpd="sng" algn="ctr">
                      <a:solidFill>
                        <a:srgbClr val="000000"/>
                      </a:solidFill>
                      <a:prstDash val="solid"/>
                      <a:round/>
                      <a:headEnd type="none" w="med" len="med"/>
                      <a:tailEnd type="none" w="med" len="med"/>
                    </a:lnL>
                  </a:tcPr>
                </a:tc>
                <a:tc>
                  <a:txBody>
                    <a:bodyPr/>
                    <a:lstStyle/>
                    <a:p>
                      <a:endParaRPr lang="es-PY" sz="1050"/>
                    </a:p>
                  </a:txBody>
                  <a:tcPr marL="64894" marR="64894" marT="32447" marB="32447"/>
                </a:tc>
              </a:tr>
              <a:tr h="228968">
                <a:tc>
                  <a:txBody>
                    <a:bodyPr/>
                    <a:lstStyle/>
                    <a:p>
                      <a:pPr algn="ctr" fontAlgn="b"/>
                      <a:r>
                        <a:rPr lang="es-PY" sz="1050" b="1" i="0" u="none" strike="noStrike">
                          <a:solidFill>
                            <a:srgbClr val="000000"/>
                          </a:solidFill>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l" fontAlgn="b"/>
                      <a:r>
                        <a:rPr lang="es-PY" sz="1050" b="0" i="0" u="none" strike="noStrike">
                          <a:solidFill>
                            <a:srgbClr val="000000"/>
                          </a:solidFill>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es-PY"/>
                    </a:p>
                  </a:txBody>
                  <a:tcPr/>
                </a:tc>
                <a:tc>
                  <a:txBody>
                    <a:bodyPr/>
                    <a:lstStyle/>
                    <a:p>
                      <a:pPr algn="ctr" fontAlgn="b"/>
                      <a:r>
                        <a:rPr lang="es-PY" sz="1050" b="1" i="0" u="none" strike="noStrike">
                          <a:solidFill>
                            <a:srgbClr val="000000"/>
                          </a:solidFill>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s-PY" sz="1050" b="1" i="0" u="none" strike="noStrike">
                          <a:solidFill>
                            <a:srgbClr val="000000"/>
                          </a:solidFill>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endParaRPr lang="es-PY" sz="1050" b="0" i="0" u="none" strike="noStrike">
                        <a:solidFill>
                          <a:srgbClr val="000000"/>
                        </a:solidFill>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a:noFill/>
                    </a:lnL>
                  </a:tcPr>
                </a:tc>
                <a:tc>
                  <a:txBody>
                    <a:bodyPr/>
                    <a:lstStyle/>
                    <a:p>
                      <a:endParaRPr lang="es-PY" sz="1050"/>
                    </a:p>
                  </a:txBody>
                  <a:tcPr marL="64894" marR="64894" marT="32447" marB="32447"/>
                </a:tc>
              </a:tr>
              <a:tr h="228968">
                <a:tc>
                  <a:txBody>
                    <a:bodyPr/>
                    <a:lstStyle/>
                    <a:p>
                      <a:pPr algn="ctr" fontAlgn="ctr"/>
                      <a:r>
                        <a:rPr lang="es-PY" sz="1050" b="1" i="0" u="none" strike="noStrike">
                          <a:solidFill>
                            <a:srgbClr val="000000"/>
                          </a:solidFill>
                          <a:latin typeface="Arial"/>
                        </a:rPr>
                        <a:t>TOTAL</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8D8D8"/>
                    </a:solidFill>
                  </a:tcPr>
                </a:tc>
                <a:tc gridSpan="2">
                  <a:txBody>
                    <a:bodyPr/>
                    <a:lstStyle/>
                    <a:p>
                      <a:pPr algn="l" fontAlgn="ctr"/>
                      <a:r>
                        <a:rPr lang="es-PY" sz="1050" b="1" i="0" u="none" strike="noStrike">
                          <a:solidFill>
                            <a:srgbClr val="000000"/>
                          </a:solidFill>
                          <a:latin typeface="Arial"/>
                        </a:rPr>
                        <a:t>CONTRALORÍA GENERAL DE LA REPÚBLICA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8D8D8"/>
                    </a:solidFill>
                  </a:tcPr>
                </a:tc>
                <a:tc hMerge="1">
                  <a:txBody>
                    <a:bodyPr/>
                    <a:lstStyle/>
                    <a:p>
                      <a:endParaRPr lang="es-PY"/>
                    </a:p>
                  </a:txBody>
                  <a:tcPr/>
                </a:tc>
                <a:tc>
                  <a:txBody>
                    <a:bodyPr/>
                    <a:lstStyle/>
                    <a:p>
                      <a:pPr algn="r" fontAlgn="b"/>
                      <a:r>
                        <a:rPr lang="es-PY" sz="1050" b="1" i="0" u="none" strike="noStrike">
                          <a:solidFill>
                            <a:srgbClr val="000000"/>
                          </a:solidFill>
                          <a:latin typeface="Arial"/>
                        </a:rPr>
                        <a:t>105.908.935.044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8D8D8"/>
                    </a:solidFill>
                  </a:tcPr>
                </a:tc>
                <a:tc>
                  <a:txBody>
                    <a:bodyPr/>
                    <a:lstStyle/>
                    <a:p>
                      <a:pPr algn="r" fontAlgn="b"/>
                      <a:r>
                        <a:rPr lang="es-PY" sz="1050" b="1" i="0" u="none" strike="noStrike">
                          <a:solidFill>
                            <a:srgbClr val="000000"/>
                          </a:solidFill>
                          <a:latin typeface="Arial"/>
                        </a:rPr>
                        <a:t>74.827.268.708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8D8D8"/>
                    </a:solidFill>
                  </a:tcPr>
                </a:tc>
                <a:tc>
                  <a:txBody>
                    <a:bodyPr/>
                    <a:lstStyle/>
                    <a:p>
                      <a:pPr algn="r" fontAlgn="b"/>
                      <a:r>
                        <a:rPr lang="es-PY" sz="1050" b="1" i="0" u="none" strike="noStrike">
                          <a:solidFill>
                            <a:srgbClr val="000000"/>
                          </a:solidFill>
                          <a:latin typeface="Arial"/>
                        </a:rPr>
                        <a:t>71%</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8D8D8"/>
                    </a:solidFill>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a:p>
                  </a:txBody>
                  <a:tcPr marL="64894" marR="64894" marT="32447" marB="32447"/>
                </a:tc>
              </a:tr>
              <a:tr h="228968">
                <a:tc>
                  <a:txBody>
                    <a:bodyPr/>
                    <a:lstStyle/>
                    <a:p>
                      <a:pPr algn="ctr" fontAlgn="ctr"/>
                      <a:r>
                        <a:rPr lang="es-PY" sz="1050" b="1" i="0" u="none" strike="noStrike">
                          <a:solidFill>
                            <a:srgbClr val="000000"/>
                          </a:solidFill>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l" fontAlgn="ctr"/>
                      <a:r>
                        <a:rPr lang="es-PY" sz="1050" b="1" i="0" u="none" strike="noStrike">
                          <a:solidFill>
                            <a:srgbClr val="000000"/>
                          </a:solidFill>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es-PY"/>
                    </a:p>
                  </a:txBody>
                  <a:tcPr/>
                </a:tc>
                <a:tc>
                  <a:txBody>
                    <a:bodyPr/>
                    <a:lstStyle/>
                    <a:p>
                      <a:pPr algn="l" fontAlgn="b"/>
                      <a:r>
                        <a:rPr lang="es-PY" sz="1050" b="1" i="0" u="none" strike="noStrike">
                          <a:solidFill>
                            <a:srgbClr val="000000"/>
                          </a:solidFill>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50" b="1" i="0" u="none" strike="noStrike">
                          <a:solidFill>
                            <a:srgbClr val="000000"/>
                          </a:solidFill>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endParaRPr lang="es-PY" sz="1050" b="0" i="0" u="none" strike="noStrike">
                        <a:solidFill>
                          <a:srgbClr val="000000"/>
                        </a:solidFill>
                        <a:latin typeface="Arial"/>
                      </a:endParaRP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a:noFill/>
                    </a:lnL>
                  </a:tcPr>
                </a:tc>
                <a:tc>
                  <a:txBody>
                    <a:bodyPr/>
                    <a:lstStyle/>
                    <a:p>
                      <a:endParaRPr lang="es-PY" sz="1050"/>
                    </a:p>
                  </a:txBody>
                  <a:tcPr marL="64894" marR="64894" marT="32447" marB="32447"/>
                </a:tc>
              </a:tr>
              <a:tr h="228968">
                <a:tc gridSpan="3">
                  <a:txBody>
                    <a:bodyPr/>
                    <a:lstStyle/>
                    <a:p>
                      <a:pPr algn="l" fontAlgn="ctr"/>
                      <a:r>
                        <a:rPr lang="es-PY" sz="1050" b="1" i="0" u="none" strike="noStrike">
                          <a:solidFill>
                            <a:srgbClr val="000000"/>
                          </a:solidFill>
                          <a:latin typeface="Arial"/>
                        </a:rPr>
                        <a:t>FUENTE DE FINANCIAMIENTO 10 - RECURSOS DEL TESORO</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es-PY"/>
                    </a:p>
                  </a:txBody>
                  <a:tcPr/>
                </a:tc>
                <a:tc hMerge="1">
                  <a:txBody>
                    <a:bodyPr/>
                    <a:lstStyle/>
                    <a:p>
                      <a:endParaRPr lang="es-PY"/>
                    </a:p>
                  </a:txBody>
                  <a:tcPr/>
                </a:tc>
                <a:tc>
                  <a:txBody>
                    <a:bodyPr/>
                    <a:lstStyle/>
                    <a:p>
                      <a:pPr algn="r" fontAlgn="b"/>
                      <a:r>
                        <a:rPr lang="es-PY" sz="1050" b="1" i="0" u="none" strike="noStrike" dirty="0">
                          <a:solidFill>
                            <a:srgbClr val="000000"/>
                          </a:solidFill>
                          <a:latin typeface="Arial"/>
                        </a:rPr>
                        <a:t>103.098.277.044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1" i="0" u="none" strike="noStrike">
                          <a:solidFill>
                            <a:srgbClr val="000000"/>
                          </a:solidFill>
                          <a:latin typeface="Arial"/>
                        </a:rPr>
                        <a:t>74.181.156.745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1" i="0" u="none" strike="noStrike">
                          <a:solidFill>
                            <a:srgbClr val="000000"/>
                          </a:solidFill>
                          <a:latin typeface="Arial"/>
                        </a:rPr>
                        <a:t>72%</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8D8D8"/>
                    </a:solidFill>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a:p>
                  </a:txBody>
                  <a:tcPr marL="64894" marR="64894" marT="32447" marB="32447"/>
                </a:tc>
              </a:tr>
              <a:tr h="228968">
                <a:tc gridSpan="3">
                  <a:txBody>
                    <a:bodyPr/>
                    <a:lstStyle/>
                    <a:p>
                      <a:pPr algn="l" fontAlgn="b"/>
                      <a:r>
                        <a:rPr lang="es-PY" sz="1050" b="1" i="0" u="none" strike="noStrike">
                          <a:solidFill>
                            <a:srgbClr val="000000"/>
                          </a:solidFill>
                          <a:latin typeface="Arial"/>
                        </a:rPr>
                        <a:t>FUENTE DE FINANCIAMIENTO 30 - RECURSOS INSTITUCIONALES (DONACIONES)</a:t>
                      </a:r>
                    </a:p>
                  </a:txBody>
                  <a:tcPr marL="0" marR="0" marT="0" marB="0" anchor="b">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es-PY"/>
                    </a:p>
                  </a:txBody>
                  <a:tcPr/>
                </a:tc>
                <a:tc hMerge="1">
                  <a:txBody>
                    <a:bodyPr/>
                    <a:lstStyle/>
                    <a:p>
                      <a:endParaRPr lang="es-PY"/>
                    </a:p>
                  </a:txBody>
                  <a:tcPr/>
                </a:tc>
                <a:tc>
                  <a:txBody>
                    <a:bodyPr/>
                    <a:lstStyle/>
                    <a:p>
                      <a:pPr algn="r" fontAlgn="b"/>
                      <a:r>
                        <a:rPr lang="es-PY" sz="1050" b="1" i="0" u="none" strike="noStrike">
                          <a:solidFill>
                            <a:srgbClr val="000000"/>
                          </a:solidFill>
                          <a:latin typeface="Arial"/>
                        </a:rPr>
                        <a:t>2.810.658.000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1" i="0" u="none" strike="noStrike">
                          <a:solidFill>
                            <a:srgbClr val="000000"/>
                          </a:solidFill>
                          <a:latin typeface="Arial"/>
                        </a:rPr>
                        <a:t>646.111.963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1" i="0" u="none" strike="noStrike">
                          <a:solidFill>
                            <a:srgbClr val="000000"/>
                          </a:solidFill>
                          <a:latin typeface="Arial"/>
                        </a:rPr>
                        <a:t>23%</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8D8D8"/>
                    </a:solidFill>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a:p>
                  </a:txBody>
                  <a:tcPr marL="64894" marR="64894" marT="32447" marB="32447"/>
                </a:tc>
              </a:tr>
              <a:tr h="228968">
                <a:tc>
                  <a:txBody>
                    <a:bodyPr/>
                    <a:lstStyle/>
                    <a:p>
                      <a:pPr algn="ctr" fontAlgn="ctr"/>
                      <a:r>
                        <a:rPr lang="es-PY" sz="1050" b="1" i="0" u="none" strike="noStrike">
                          <a:solidFill>
                            <a:srgbClr val="000000"/>
                          </a:solidFill>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gridSpan="2">
                  <a:txBody>
                    <a:bodyPr/>
                    <a:lstStyle/>
                    <a:p>
                      <a:pPr algn="l" fontAlgn="ctr"/>
                      <a:r>
                        <a:rPr lang="es-PY" sz="1050" b="1" i="0" u="none" strike="noStrike">
                          <a:solidFill>
                            <a:srgbClr val="000000"/>
                          </a:solidFill>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es-PY"/>
                    </a:p>
                  </a:txBody>
                  <a:tcPr/>
                </a:tc>
                <a:tc>
                  <a:txBody>
                    <a:bodyPr/>
                    <a:lstStyle/>
                    <a:p>
                      <a:pPr algn="l" fontAlgn="b"/>
                      <a:r>
                        <a:rPr lang="es-PY" sz="1050" b="1" i="0" u="none" strike="noStrike">
                          <a:solidFill>
                            <a:srgbClr val="000000"/>
                          </a:solidFill>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es-PY" sz="1050" b="1" i="0" u="none" strike="noStrike">
                          <a:solidFill>
                            <a:srgbClr val="000000"/>
                          </a:solidFill>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endParaRPr lang="es-PY" sz="1050" b="0" i="0" u="none" strike="noStrike">
                        <a:solidFill>
                          <a:srgbClr val="000000"/>
                        </a:solidFill>
                        <a:latin typeface="Arial"/>
                      </a:endParaRPr>
                    </a:p>
                  </a:txBody>
                  <a:tcPr marL="0" marR="0" marT="0" marB="0" anchor="b">
                    <a:lnL>
                      <a:noFill/>
                    </a:lnL>
                    <a:lnR>
                      <a:noFill/>
                    </a:lnR>
                    <a:lnT w="6350" cap="flat" cmpd="sng" algn="ctr">
                      <a:solidFill>
                        <a:srgbClr val="000000"/>
                      </a:solidFill>
                      <a:prstDash val="dot"/>
                      <a:round/>
                      <a:headEnd type="none" w="med" len="med"/>
                      <a:tailEnd type="none" w="med" len="med"/>
                    </a:lnT>
                    <a:lnB>
                      <a:noFill/>
                    </a:lnB>
                  </a:tcPr>
                </a:tc>
                <a:tc>
                  <a:txBody>
                    <a:bodyPr/>
                    <a:lstStyle/>
                    <a:p>
                      <a:endParaRPr lang="es-PY" sz="1050"/>
                    </a:p>
                  </a:txBody>
                  <a:tcPr marL="64894" marR="64894" marT="32447" marB="32447">
                    <a:lnL>
                      <a:noFill/>
                    </a:lnL>
                  </a:tcPr>
                </a:tc>
                <a:tc>
                  <a:txBody>
                    <a:bodyPr/>
                    <a:lstStyle/>
                    <a:p>
                      <a:endParaRPr lang="es-PY" sz="1050"/>
                    </a:p>
                  </a:txBody>
                  <a:tcPr marL="64894" marR="64894" marT="32447" marB="32447"/>
                </a:tc>
              </a:tr>
              <a:tr h="180965">
                <a:tc gridSpan="4">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PY" sz="1050" b="1" i="0" u="none" strike="noStrike" dirty="0">
                          <a:solidFill>
                            <a:srgbClr val="000000"/>
                          </a:solidFill>
                          <a:latin typeface="Arial"/>
                        </a:rPr>
                        <a:t>TIPO DE </a:t>
                      </a:r>
                      <a:r>
                        <a:rPr lang="es-PY" sz="1050" b="1" i="0" u="none" strike="noStrike" dirty="0" smtClean="0">
                          <a:solidFill>
                            <a:srgbClr val="000000"/>
                          </a:solidFill>
                          <a:latin typeface="Arial"/>
                        </a:rPr>
                        <a:t>PTO:  PROGRAMAS DE ADMINISTRACIÓN</a:t>
                      </a:r>
                    </a:p>
                    <a:p>
                      <a:pPr algn="l" fontAlgn="ctr"/>
                      <a:r>
                        <a:rPr lang="es-PY" sz="1050" b="1" i="0" u="none" strike="noStrike" dirty="0" smtClean="0">
                          <a:solidFill>
                            <a:srgbClr val="000000"/>
                          </a:solidFill>
                          <a:latin typeface="Arial"/>
                        </a:rPr>
                        <a:t>                                                                                                                                                                        85.121.114.186</a:t>
                      </a:r>
                      <a:endParaRPr lang="es-PY" sz="1050" b="1" i="0" u="none" strike="noStrike" dirty="0">
                        <a:solidFill>
                          <a:srgbClr val="000000"/>
                        </a:solidFill>
                        <a:latin typeface="Arial"/>
                      </a:endParaRPr>
                    </a:p>
                  </a:txBody>
                  <a:tcPr marL="0" marR="0" marT="0" marB="0" anchor="ctr">
                    <a:lnL>
                      <a:noFill/>
                    </a:lnL>
                    <a:lnR>
                      <a:noFill/>
                    </a:lnR>
                    <a:lnT>
                      <a:noFill/>
                    </a:lnT>
                    <a:lnB>
                      <a:noFill/>
                    </a:lnB>
                    <a:solidFill>
                      <a:srgbClr val="BFBFBF"/>
                    </a:solidFill>
                  </a:tcPr>
                </a:tc>
                <a:tc hMerge="1">
                  <a:txBody>
                    <a:bodyPr/>
                    <a:lstStyle/>
                    <a:p>
                      <a:endParaRPr lang="es-PY"/>
                    </a:p>
                  </a:txBody>
                  <a:tcPr/>
                </a:tc>
                <a:tc hMerge="1">
                  <a:txBody>
                    <a:bodyPr/>
                    <a:lstStyle/>
                    <a:p>
                      <a:endParaRPr lang="es-PY"/>
                    </a:p>
                  </a:txBody>
                  <a:tcPr/>
                </a:tc>
                <a:tc hMerge="1">
                  <a:txBody>
                    <a:bodyPr/>
                    <a:lstStyle/>
                    <a:p>
                      <a:endParaRPr lang="es-PY"/>
                    </a:p>
                  </a:txBody>
                  <a:tcPr/>
                </a:tc>
                <a:tc>
                  <a:txBody>
                    <a:bodyPr/>
                    <a:lstStyle/>
                    <a:p>
                      <a:pPr algn="l" fontAlgn="ctr"/>
                      <a:r>
                        <a:rPr lang="es-PY" sz="1050" b="1" i="0" u="none" strike="noStrike" dirty="0" smtClean="0">
                          <a:solidFill>
                            <a:srgbClr val="000000"/>
                          </a:solidFill>
                          <a:latin typeface="Arial"/>
                        </a:rPr>
                        <a:t>                    61.388.568.748</a:t>
                      </a:r>
                      <a:endParaRPr lang="es-PY" sz="1050" b="1" i="0" u="none" strike="noStrike" dirty="0">
                        <a:solidFill>
                          <a:srgbClr val="000000"/>
                        </a:solidFill>
                        <a:latin typeface="Arial"/>
                      </a:endParaRPr>
                    </a:p>
                  </a:txBody>
                  <a:tcPr marL="0" marR="0" marT="0" marB="0" anchor="ctr">
                    <a:lnL>
                      <a:noFill/>
                    </a:lnL>
                    <a:lnR>
                      <a:noFill/>
                    </a:lnR>
                    <a:lnT>
                      <a:noFill/>
                    </a:lnT>
                    <a:lnB>
                      <a:noFill/>
                    </a:lnB>
                    <a:solidFill>
                      <a:srgbClr val="BFBFBF"/>
                    </a:solidFill>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s-PY" sz="1050" b="1" i="0" u="none" strike="noStrike" dirty="0" smtClean="0">
                          <a:solidFill>
                            <a:srgbClr val="000000"/>
                          </a:solidFill>
                          <a:latin typeface="Arial"/>
                        </a:rPr>
                        <a:t>72%</a:t>
                      </a:r>
                    </a:p>
                    <a:p>
                      <a:pPr algn="r" fontAlgn="b"/>
                      <a:r>
                        <a:rPr lang="es-PY" sz="1050" b="1" i="0" u="none" strike="noStrike" dirty="0" smtClean="0">
                          <a:solidFill>
                            <a:srgbClr val="000000"/>
                          </a:solidFill>
                          <a:latin typeface="Arial"/>
                        </a:rPr>
                        <a:t> </a:t>
                      </a:r>
                      <a:endParaRPr lang="es-PY" sz="1050" b="1" i="0" u="none" strike="noStrike" dirty="0">
                        <a:solidFill>
                          <a:srgbClr val="000000"/>
                        </a:solidFill>
                        <a:latin typeface="Arial"/>
                      </a:endParaRPr>
                    </a:p>
                  </a:txBody>
                  <a:tcPr marL="0" marR="0" marT="0" marB="0" anchor="b">
                    <a:lnL>
                      <a:noFill/>
                    </a:lnL>
                    <a:lnR>
                      <a:noFill/>
                    </a:lnR>
                    <a:lnT>
                      <a:noFill/>
                    </a:lnT>
                    <a:lnB>
                      <a:noFill/>
                    </a:lnB>
                    <a:solidFill>
                      <a:srgbClr val="BFBFBF"/>
                    </a:solidFill>
                  </a:tcPr>
                </a:tc>
                <a:tc>
                  <a:txBody>
                    <a:bodyPr/>
                    <a:lstStyle/>
                    <a:p>
                      <a:pPr algn="r" fontAlgn="b"/>
                      <a:r>
                        <a:rPr lang="es-PY" sz="1050" b="1" i="0" u="none" strike="noStrike" dirty="0" smtClean="0">
                          <a:solidFill>
                            <a:srgbClr val="000000"/>
                          </a:solidFill>
                          <a:latin typeface="Arial"/>
                        </a:rPr>
                        <a:t> </a:t>
                      </a:r>
                      <a:endParaRPr lang="es-PY" sz="1050" b="1" i="0" u="none" strike="noStrike" dirty="0">
                        <a:solidFill>
                          <a:srgbClr val="000000"/>
                        </a:solidFill>
                        <a:latin typeface="Arial"/>
                      </a:endParaRPr>
                    </a:p>
                  </a:txBody>
                  <a:tcPr marL="0" marR="0" marT="0" marB="0" anchor="b">
                    <a:lnL>
                      <a:noFill/>
                    </a:lnL>
                    <a:lnR>
                      <a:noFill/>
                    </a:lnR>
                    <a:lnB>
                      <a:noFill/>
                    </a:lnB>
                    <a:solidFill>
                      <a:srgbClr val="BFBFBF"/>
                    </a:solidFill>
                  </a:tcPr>
                </a:tc>
                <a:tc>
                  <a:txBody>
                    <a:bodyPr/>
                    <a:lstStyle/>
                    <a:p>
                      <a:pPr algn="r" fontAlgn="b"/>
                      <a:endParaRPr lang="es-PY" sz="1050" b="1" i="0" u="none" strike="noStrike" dirty="0">
                        <a:solidFill>
                          <a:srgbClr val="000000"/>
                        </a:solidFill>
                        <a:latin typeface="Arial"/>
                      </a:endParaRPr>
                    </a:p>
                  </a:txBody>
                  <a:tcPr marL="0" marR="0" marT="0" marB="0" anchor="b">
                    <a:lnL>
                      <a:noFill/>
                    </a:lnL>
                    <a:lnR>
                      <a:noFill/>
                    </a:lnR>
                    <a:lnB>
                      <a:noFill/>
                    </a:lnB>
                    <a:solidFill>
                      <a:srgbClr val="BFBFBF"/>
                    </a:solidFill>
                  </a:tcPr>
                </a:tc>
              </a:tr>
              <a:tr h="228968">
                <a:tc gridSpan="2">
                  <a:txBody>
                    <a:bodyPr/>
                    <a:lstStyle/>
                    <a:p>
                      <a:pPr algn="l" fontAlgn="ctr"/>
                      <a:r>
                        <a:rPr lang="es-PY" sz="1050" b="1" i="0" u="none" strike="noStrike">
                          <a:solidFill>
                            <a:srgbClr val="000000"/>
                          </a:solidFill>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pPr algn="l" fontAlgn="ctr"/>
                      <a:endParaRPr lang="es-PY" sz="1050" b="1" i="0" u="none" strike="noStrike">
                        <a:solidFill>
                          <a:srgbClr val="000000"/>
                        </a:solidFill>
                        <a:latin typeface="Arial"/>
                      </a:endParaRP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es-PY" sz="1050" b="1" i="0" u="none" strike="noStrike">
                          <a:solidFill>
                            <a:srgbClr val="000000"/>
                          </a:solidFill>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5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5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endParaRPr lang="es-PY" sz="1050" b="0" i="0" u="none" strike="noStrike">
                        <a:solidFill>
                          <a:srgbClr val="000000"/>
                        </a:solidFill>
                        <a:latin typeface="Arial"/>
                      </a:endParaRPr>
                    </a:p>
                  </a:txBody>
                  <a:tcPr marL="0" marR="0" marT="0" marB="0" anchor="b">
                    <a:lnL>
                      <a:noFill/>
                    </a:lnL>
                    <a:lnR>
                      <a:noFill/>
                    </a:lnR>
                    <a:lnT>
                      <a:noFill/>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a:noFill/>
                    </a:lnL>
                    <a:lnT>
                      <a:noFill/>
                    </a:lnT>
                  </a:tcPr>
                </a:tc>
                <a:tc>
                  <a:txBody>
                    <a:bodyPr/>
                    <a:lstStyle/>
                    <a:p>
                      <a:endParaRPr lang="es-PY" sz="1050"/>
                    </a:p>
                  </a:txBody>
                  <a:tcPr marL="64894" marR="64894" marT="32447" marB="32447">
                    <a:lnT>
                      <a:noFill/>
                    </a:lnT>
                  </a:tcPr>
                </a:tc>
              </a:tr>
              <a:tr h="228968">
                <a:tc gridSpan="2">
                  <a:txBody>
                    <a:bodyPr/>
                    <a:lstStyle/>
                    <a:p>
                      <a:pPr algn="l" fontAlgn="ctr"/>
                      <a:r>
                        <a:rPr lang="es-PY" sz="1050" b="1" i="0" u="none" strike="noStrike">
                          <a:solidFill>
                            <a:srgbClr val="000000"/>
                          </a:solidFill>
                          <a:latin typeface="Arial"/>
                        </a:rPr>
                        <a:t>PROGRAMA: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pPr algn="l" fontAlgn="ctr"/>
                      <a:endParaRPr lang="es-PY" sz="1050" b="1" i="0" u="none" strike="noStrike">
                        <a:solidFill>
                          <a:srgbClr val="000000"/>
                        </a:solidFill>
                        <a:latin typeface="Arial"/>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PY" sz="1050" b="1" i="0" u="none" strike="noStrike">
                          <a:solidFill>
                            <a:srgbClr val="000000"/>
                          </a:solidFill>
                          <a:latin typeface="Arial"/>
                        </a:rPr>
                        <a:t>ADMINISTRACIÓN GENERAL</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1050" b="1" i="0" u="none" strike="noStrike">
                          <a:solidFill>
                            <a:srgbClr val="000000"/>
                          </a:solidFill>
                          <a:latin typeface="Arial"/>
                        </a:rPr>
                        <a:t>85.121.114.186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1050" b="1" i="0" u="none" strike="noStrike">
                          <a:solidFill>
                            <a:srgbClr val="000000"/>
                          </a:solidFill>
                          <a:latin typeface="Arial"/>
                        </a:rPr>
                        <a:t>61.388.568.748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1050" b="1" i="0" u="none" strike="noStrike">
                          <a:solidFill>
                            <a:srgbClr val="000000"/>
                          </a:solidFill>
                          <a:latin typeface="Arial"/>
                        </a:rPr>
                        <a:t>72%</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a:p>
                  </a:txBody>
                  <a:tcPr marL="64894" marR="64894" marT="32447" marB="32447"/>
                </a:tc>
              </a:tr>
              <a:tr h="228968">
                <a:tc gridSpan="2">
                  <a:txBody>
                    <a:bodyPr/>
                    <a:lstStyle/>
                    <a:p>
                      <a:pPr algn="ctr" fontAlgn="b"/>
                      <a:r>
                        <a:rPr lang="es-PY" sz="1050" b="0" i="0" u="none" strike="noStrike">
                          <a:solidFill>
                            <a:srgbClr val="000000"/>
                          </a:solidFill>
                          <a:latin typeface="Arial"/>
                        </a:rPr>
                        <a:t>111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pPr algn="l" fontAlgn="b"/>
                      <a:endParaRPr lang="es-PY" sz="1050" b="0" i="0" u="none" strike="noStrike">
                        <a:solidFill>
                          <a:srgbClr val="000000"/>
                        </a:solidFill>
                        <a:latin typeface="Arial"/>
                      </a:endParaRP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50" b="0" i="0" u="none" strike="noStrike">
                          <a:solidFill>
                            <a:srgbClr val="000000"/>
                          </a:solidFill>
                          <a:latin typeface="Arial"/>
                        </a:rPr>
                        <a:t>SUELDOS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0" i="0" u="none" strike="noStrike">
                          <a:solidFill>
                            <a:srgbClr val="000000"/>
                          </a:solidFill>
                          <a:latin typeface="Arial"/>
                        </a:rPr>
                        <a:t>64.084.662.100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0" i="0" u="none" strike="noStrike">
                          <a:solidFill>
                            <a:srgbClr val="000000"/>
                          </a:solidFill>
                          <a:latin typeface="Arial"/>
                        </a:rPr>
                        <a:t>47.513.691.400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1" i="0" u="none" strike="noStrike">
                          <a:solidFill>
                            <a:srgbClr val="000000"/>
                          </a:solidFill>
                          <a:latin typeface="Arial"/>
                        </a:rPr>
                        <a:t>74%</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a:p>
                  </a:txBody>
                  <a:tcPr marL="64894" marR="64894" marT="32447" marB="32447"/>
                </a:tc>
              </a:tr>
              <a:tr h="228968">
                <a:tc gridSpan="2">
                  <a:txBody>
                    <a:bodyPr/>
                    <a:lstStyle/>
                    <a:p>
                      <a:pPr algn="ctr" fontAlgn="b"/>
                      <a:r>
                        <a:rPr lang="es-PY" sz="1050" b="0" i="0" u="none" strike="noStrike">
                          <a:solidFill>
                            <a:srgbClr val="000000"/>
                          </a:solidFill>
                          <a:latin typeface="Arial"/>
                        </a:rPr>
                        <a:t>113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pPr algn="l" fontAlgn="b"/>
                      <a:endParaRPr lang="es-PY" sz="1050" b="0" i="0" u="none" strike="noStrike">
                        <a:solidFill>
                          <a:srgbClr val="000000"/>
                        </a:solidFill>
                        <a:latin typeface="Arial"/>
                      </a:endParaRP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50" b="0" i="0" u="none" strike="noStrike">
                          <a:solidFill>
                            <a:srgbClr val="000000"/>
                          </a:solidFill>
                          <a:latin typeface="Arial"/>
                        </a:rPr>
                        <a:t>GASTOS DE REPRESENTACIÓN</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0" i="0" u="none" strike="noStrike">
                          <a:solidFill>
                            <a:srgbClr val="000000"/>
                          </a:solidFill>
                          <a:latin typeface="Arial"/>
                        </a:rPr>
                        <a:t>2.413.044.000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0" i="0" u="none" strike="noStrike">
                          <a:solidFill>
                            <a:srgbClr val="000000"/>
                          </a:solidFill>
                          <a:latin typeface="Arial"/>
                        </a:rPr>
                        <a:t>1.746.089.733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1" i="0" u="none" strike="noStrike">
                          <a:solidFill>
                            <a:srgbClr val="000000"/>
                          </a:solidFill>
                          <a:latin typeface="Arial"/>
                        </a:rPr>
                        <a:t>72%</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a:p>
                  </a:txBody>
                  <a:tcPr marL="64894" marR="64894" marT="32447" marB="32447"/>
                </a:tc>
              </a:tr>
              <a:tr h="228968">
                <a:tc gridSpan="2">
                  <a:txBody>
                    <a:bodyPr/>
                    <a:lstStyle/>
                    <a:p>
                      <a:pPr algn="ctr" fontAlgn="b"/>
                      <a:r>
                        <a:rPr lang="es-PY" sz="1050" b="0" i="0" u="none" strike="noStrike">
                          <a:solidFill>
                            <a:srgbClr val="000000"/>
                          </a:solidFill>
                          <a:latin typeface="Arial"/>
                        </a:rPr>
                        <a:t>114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pPr algn="l" fontAlgn="b"/>
                      <a:endParaRPr lang="es-PY" sz="1050" b="0" i="0" u="none" strike="noStrike">
                        <a:solidFill>
                          <a:srgbClr val="000000"/>
                        </a:solidFill>
                        <a:latin typeface="Arial"/>
                      </a:endParaRP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50" b="0" i="0" u="none" strike="noStrike">
                          <a:solidFill>
                            <a:srgbClr val="000000"/>
                          </a:solidFill>
                          <a:latin typeface="Arial"/>
                        </a:rPr>
                        <a:t>AGUINALDO</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0" i="0" u="none" strike="noStrike">
                          <a:solidFill>
                            <a:srgbClr val="000000"/>
                          </a:solidFill>
                          <a:latin typeface="Arial"/>
                        </a:rPr>
                        <a:t>5.541.475.508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0" i="0" u="none" strike="noStrike">
                          <a:solidFill>
                            <a:srgbClr val="000000"/>
                          </a:solidFill>
                          <a:latin typeface="Arial"/>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1" i="0" u="none" strike="noStrike">
                          <a:solidFill>
                            <a:srgbClr val="000000"/>
                          </a:solidFill>
                          <a:latin typeface="Arial"/>
                        </a:rPr>
                        <a:t>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a:p>
                  </a:txBody>
                  <a:tcPr marL="64894" marR="64894" marT="32447" marB="32447"/>
                </a:tc>
              </a:tr>
              <a:tr h="228968">
                <a:tc gridSpan="2">
                  <a:txBody>
                    <a:bodyPr/>
                    <a:lstStyle/>
                    <a:p>
                      <a:pPr algn="ctr" fontAlgn="b"/>
                      <a:r>
                        <a:rPr lang="es-PY" sz="1050" b="0" i="0" u="none" strike="noStrike">
                          <a:solidFill>
                            <a:srgbClr val="000000"/>
                          </a:solidFill>
                          <a:latin typeface="Arial"/>
                        </a:rPr>
                        <a:t>123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pPr algn="l" fontAlgn="b"/>
                      <a:endParaRPr lang="es-PY" sz="1050" b="0" i="0" u="none" strike="noStrike">
                        <a:solidFill>
                          <a:srgbClr val="000000"/>
                        </a:solidFill>
                        <a:latin typeface="Arial"/>
                      </a:endParaRP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50" b="0" i="0" u="none" strike="noStrike">
                          <a:solidFill>
                            <a:srgbClr val="000000"/>
                          </a:solidFill>
                          <a:latin typeface="Arial"/>
                        </a:rPr>
                        <a:t>REMUNERACIÓN EXTRAORDINARIA</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0" i="0" u="none" strike="noStrike">
                          <a:solidFill>
                            <a:srgbClr val="000000"/>
                          </a:solidFill>
                          <a:latin typeface="Arial"/>
                        </a:rPr>
                        <a:t>3.644.324.583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r" fontAlgn="b"/>
                      <a:r>
                        <a:rPr lang="es-PY" sz="1050" b="0" i="0" u="none" strike="noStrike">
                          <a:solidFill>
                            <a:srgbClr val="000000"/>
                          </a:solidFill>
                          <a:latin typeface="Arial"/>
                        </a:rPr>
                        <a:t>3.340.035.079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1" i="0" u="none" strike="noStrike">
                          <a:solidFill>
                            <a:srgbClr val="000000"/>
                          </a:solidFill>
                          <a:latin typeface="Arial"/>
                        </a:rPr>
                        <a:t>92%</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a:p>
                  </a:txBody>
                  <a:tcPr marL="64894" marR="64894" marT="32447" marB="32447"/>
                </a:tc>
              </a:tr>
              <a:tr h="228968">
                <a:tc gridSpan="2">
                  <a:txBody>
                    <a:bodyPr/>
                    <a:lstStyle/>
                    <a:p>
                      <a:pPr algn="ctr" fontAlgn="b"/>
                      <a:r>
                        <a:rPr lang="es-PY" sz="1050" b="0" i="0" u="none" strike="noStrike">
                          <a:solidFill>
                            <a:srgbClr val="000000"/>
                          </a:solidFill>
                          <a:latin typeface="Arial"/>
                        </a:rPr>
                        <a:t>125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pPr algn="l" fontAlgn="b"/>
                      <a:endParaRPr lang="es-PY" sz="1050" b="0" i="0" u="none" strike="noStrike">
                        <a:solidFill>
                          <a:srgbClr val="000000"/>
                        </a:solidFill>
                        <a:latin typeface="Arial"/>
                      </a:endParaRP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50" b="0" i="0" u="none" strike="noStrike">
                          <a:solidFill>
                            <a:srgbClr val="000000"/>
                          </a:solidFill>
                          <a:latin typeface="Arial"/>
                        </a:rPr>
                        <a:t>REMUNERACIÓN ADICIONAL</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0" i="0" u="none" strike="noStrike">
                          <a:solidFill>
                            <a:srgbClr val="000000"/>
                          </a:solidFill>
                          <a:latin typeface="Arial"/>
                        </a:rPr>
                        <a:t>2.808.675.000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r" fontAlgn="b"/>
                      <a:r>
                        <a:rPr lang="es-PY" sz="1050" b="0" i="0" u="none" strike="noStrike">
                          <a:solidFill>
                            <a:srgbClr val="000000"/>
                          </a:solidFill>
                          <a:latin typeface="Arial"/>
                        </a:rPr>
                        <a:t>2.569.081.787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1" i="0" u="none" strike="noStrike">
                          <a:solidFill>
                            <a:srgbClr val="000000"/>
                          </a:solidFill>
                          <a:latin typeface="Arial"/>
                        </a:rPr>
                        <a:t>91%</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a:p>
                  </a:txBody>
                  <a:tcPr marL="64894" marR="64894" marT="32447" marB="32447"/>
                </a:tc>
              </a:tr>
              <a:tr h="228968">
                <a:tc gridSpan="2">
                  <a:txBody>
                    <a:bodyPr/>
                    <a:lstStyle/>
                    <a:p>
                      <a:pPr algn="ctr" fontAlgn="b"/>
                      <a:r>
                        <a:rPr lang="es-PY" sz="1050" b="0" i="0" u="none" strike="noStrike">
                          <a:solidFill>
                            <a:srgbClr val="000000"/>
                          </a:solidFill>
                          <a:latin typeface="Arial"/>
                        </a:rPr>
                        <a:t>144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pPr algn="l" fontAlgn="b"/>
                      <a:endParaRPr lang="es-PY" sz="1050" b="0" i="0" u="none" strike="noStrike">
                        <a:solidFill>
                          <a:srgbClr val="000000"/>
                        </a:solidFill>
                        <a:latin typeface="Arial"/>
                      </a:endParaRP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s-PY" sz="1050" b="0" i="0" u="none" strike="noStrike">
                          <a:solidFill>
                            <a:srgbClr val="000000"/>
                          </a:solidFill>
                          <a:latin typeface="Arial"/>
                        </a:rPr>
                        <a:t>JORNALES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1050" b="0" i="0" u="none" strike="noStrike">
                          <a:solidFill>
                            <a:srgbClr val="000000"/>
                          </a:solidFill>
                          <a:latin typeface="Arial"/>
                        </a:rPr>
                        <a:t>994.011.814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50" b="0" i="0" u="none" strike="noStrike">
                          <a:solidFill>
                            <a:srgbClr val="000000"/>
                          </a:solidFill>
                          <a:latin typeface="Arial"/>
                        </a:rPr>
                        <a:t>698.273.332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1050" b="1" i="0" u="none" strike="noStrike">
                          <a:solidFill>
                            <a:srgbClr val="000000"/>
                          </a:solidFill>
                          <a:latin typeface="Arial"/>
                        </a:rPr>
                        <a:t>70%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a:p>
                  </a:txBody>
                  <a:tcPr marL="64894" marR="64894" marT="32447" marB="32447"/>
                </a:tc>
              </a:tr>
              <a:tr h="228968">
                <a:tc gridSpan="2">
                  <a:txBody>
                    <a:bodyPr/>
                    <a:lstStyle/>
                    <a:p>
                      <a:pPr algn="ctr" fontAlgn="b"/>
                      <a:r>
                        <a:rPr lang="es-PY" sz="1050" b="0" i="0" u="none" strike="noStrike">
                          <a:solidFill>
                            <a:srgbClr val="000000"/>
                          </a:solidFill>
                          <a:latin typeface="Arial"/>
                        </a:rPr>
                        <a:t>270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pPr algn="l" fontAlgn="b"/>
                      <a:endParaRPr lang="es-PY" sz="1050" b="0" i="0" u="none" strike="noStrike">
                        <a:solidFill>
                          <a:srgbClr val="000000"/>
                        </a:solidFill>
                        <a:latin typeface="Arial"/>
                      </a:endParaRP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1050" b="0" i="0" u="none" strike="noStrike">
                          <a:solidFill>
                            <a:srgbClr val="000000"/>
                          </a:solidFill>
                          <a:latin typeface="Arial"/>
                        </a:rPr>
                        <a:t>SERVICIO SOCIAL</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0" i="0" u="none" strike="noStrike">
                          <a:solidFill>
                            <a:srgbClr val="000000"/>
                          </a:solidFill>
                          <a:latin typeface="Arial"/>
                        </a:rPr>
                        <a:t>5.445.735.128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r" fontAlgn="b"/>
                      <a:r>
                        <a:rPr lang="es-PY" sz="1050" b="0" i="0" u="none" strike="noStrike">
                          <a:solidFill>
                            <a:srgbClr val="000000"/>
                          </a:solidFill>
                          <a:latin typeface="Arial"/>
                        </a:rPr>
                        <a:t>5.347.750.422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1050" b="1" i="0" u="none" strike="noStrike">
                          <a:solidFill>
                            <a:srgbClr val="000000"/>
                          </a:solidFill>
                          <a:latin typeface="Arial"/>
                        </a:rPr>
                        <a:t>98%</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a:p>
                  </a:txBody>
                  <a:tcPr marL="64894" marR="64894" marT="32447" marB="32447"/>
                </a:tc>
              </a:tr>
              <a:tr h="228968">
                <a:tc gridSpan="2">
                  <a:txBody>
                    <a:bodyPr/>
                    <a:lstStyle/>
                    <a:p>
                      <a:pPr algn="ctr" fontAlgn="b"/>
                      <a:r>
                        <a:rPr lang="es-PY" sz="1050" b="0" i="0" u="none" strike="noStrike">
                          <a:solidFill>
                            <a:srgbClr val="000000"/>
                          </a:solidFill>
                          <a:latin typeface="Arial"/>
                        </a:rPr>
                        <a:t>851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pPr algn="l" fontAlgn="ctr"/>
                      <a:endParaRPr lang="es-PY" sz="1050" b="0" i="0" u="none" strike="noStrike">
                        <a:solidFill>
                          <a:srgbClr val="000000"/>
                        </a:solidFill>
                        <a:latin typeface="Arial"/>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PY" sz="1050" b="0" i="0" u="none" strike="noStrike">
                          <a:solidFill>
                            <a:srgbClr val="000000"/>
                          </a:solidFill>
                          <a:latin typeface="Arial"/>
                        </a:rPr>
                        <a:t>TRANSF. CTES., AL SECTOR EXTERNO</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1050" b="0" i="0" u="none" strike="noStrike">
                          <a:solidFill>
                            <a:srgbClr val="000000"/>
                          </a:solidFill>
                          <a:latin typeface="Arial"/>
                        </a:rPr>
                        <a:t>59.186.053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50" b="0" i="0" u="none" strike="noStrike">
                          <a:solidFill>
                            <a:srgbClr val="000000"/>
                          </a:solidFill>
                          <a:latin typeface="Arial"/>
                        </a:rPr>
                        <a:t>43.873.000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1050" b="1" i="0" u="none" strike="noStrike">
                          <a:solidFill>
                            <a:srgbClr val="000000"/>
                          </a:solidFill>
                          <a:latin typeface="Arial"/>
                        </a:rPr>
                        <a:t>74%</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a:p>
                  </a:txBody>
                  <a:tcPr marL="64894" marR="64894" marT="32447" marB="32447"/>
                </a:tc>
              </a:tr>
              <a:tr h="228968">
                <a:tc gridSpan="2">
                  <a:txBody>
                    <a:bodyPr/>
                    <a:lstStyle/>
                    <a:p>
                      <a:pPr algn="ctr" fontAlgn="b"/>
                      <a:r>
                        <a:rPr lang="es-PY" sz="1050" b="0" i="0" u="none" strike="noStrike">
                          <a:solidFill>
                            <a:srgbClr val="000000"/>
                          </a:solidFill>
                          <a:latin typeface="Arial"/>
                        </a:rPr>
                        <a:t>910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pPr algn="l" fontAlgn="ctr"/>
                      <a:endParaRPr lang="es-PY" sz="1050" b="0" i="0" u="none" strike="noStrike">
                        <a:solidFill>
                          <a:srgbClr val="000000"/>
                        </a:solidFill>
                        <a:latin typeface="Arial"/>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PY" sz="1050" b="0" i="0" u="none" strike="noStrike">
                          <a:solidFill>
                            <a:srgbClr val="000000"/>
                          </a:solidFill>
                          <a:latin typeface="Arial"/>
                        </a:rPr>
                        <a:t>PAGO DE IMP.TASAS, GASTOS JUDICIALES Y OTROS</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1050" b="0" i="0" u="none" strike="noStrike">
                          <a:solidFill>
                            <a:srgbClr val="000000"/>
                          </a:solidFill>
                          <a:latin typeface="Arial"/>
                        </a:rPr>
                        <a:t>130.000.000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1050" b="0" i="0" u="none" strike="noStrike">
                          <a:solidFill>
                            <a:srgbClr val="000000"/>
                          </a:solidFill>
                          <a:latin typeface="Arial"/>
                        </a:rPr>
                        <a:t>129.773.995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1050" b="1" i="0" u="none" strike="noStrike">
                          <a:solidFill>
                            <a:srgbClr val="000000"/>
                          </a:solidFill>
                          <a:latin typeface="Arial"/>
                        </a:rPr>
                        <a:t>100%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1050"/>
                    </a:p>
                  </a:txBody>
                  <a:tcPr marL="64894" marR="64894" marT="32447" marB="32447">
                    <a:lnL w="6350" cap="flat" cmpd="sng" algn="ctr">
                      <a:solidFill>
                        <a:srgbClr val="000000"/>
                      </a:solidFill>
                      <a:prstDash val="dot"/>
                      <a:round/>
                      <a:headEnd type="none" w="med" len="med"/>
                      <a:tailEnd type="none" w="med" len="med"/>
                    </a:lnL>
                  </a:tcPr>
                </a:tc>
                <a:tc>
                  <a:txBody>
                    <a:bodyPr/>
                    <a:lstStyle/>
                    <a:p>
                      <a:endParaRPr lang="es-PY" sz="1050" dirty="0"/>
                    </a:p>
                  </a:txBody>
                  <a:tcPr marL="64894" marR="64894" marT="32447" marB="32447"/>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982BB6A5-3A36-4C6A-B9BD-5D4295CB357E}" type="datetime1">
              <a:rPr lang="es-PY" smtClean="0"/>
              <a:pPr/>
              <a:t>10/10/2016</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9</a:t>
            </a:fld>
            <a:endParaRPr lang="es-PY"/>
          </a:p>
        </p:txBody>
      </p:sp>
      <p:graphicFrame>
        <p:nvGraphicFramePr>
          <p:cNvPr id="6" name="5 Tabla"/>
          <p:cNvGraphicFramePr>
            <a:graphicFrameLocks noGrp="1"/>
          </p:cNvGraphicFramePr>
          <p:nvPr/>
        </p:nvGraphicFramePr>
        <p:xfrm>
          <a:off x="1296538" y="928046"/>
          <a:ext cx="9498841" cy="5450789"/>
        </p:xfrm>
        <a:graphic>
          <a:graphicData uri="http://schemas.openxmlformats.org/drawingml/2006/table">
            <a:tbl>
              <a:tblPr/>
              <a:tblGrid>
                <a:gridCol w="1214650"/>
                <a:gridCol w="3603009"/>
                <a:gridCol w="1392072"/>
                <a:gridCol w="1764978"/>
                <a:gridCol w="1215304"/>
                <a:gridCol w="158703"/>
                <a:gridCol w="150125"/>
              </a:tblGrid>
              <a:tr h="271622">
                <a:tc gridSpan="3">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PY" sz="900" b="1" i="0" u="none" strike="noStrike" dirty="0">
                          <a:solidFill>
                            <a:srgbClr val="000000"/>
                          </a:solidFill>
                          <a:latin typeface="Arial"/>
                        </a:rPr>
                        <a:t>TIPO DE PTO</a:t>
                      </a:r>
                      <a:r>
                        <a:rPr lang="es-PY" sz="900" b="1" i="0" u="none" strike="noStrike" dirty="0" smtClean="0">
                          <a:solidFill>
                            <a:srgbClr val="000000"/>
                          </a:solidFill>
                          <a:latin typeface="Arial"/>
                        </a:rPr>
                        <a:t>: PROGRAMAS DE ACCION                                                                      20.787.820.858</a:t>
                      </a:r>
                    </a:p>
                    <a:p>
                      <a:pPr algn="l" fontAlgn="ctr"/>
                      <a:endParaRPr lang="es-PY" sz="900" b="1" i="0" u="none" strike="noStrike" dirty="0">
                        <a:solidFill>
                          <a:srgbClr val="000000"/>
                        </a:solidFill>
                        <a:latin typeface="Arial"/>
                      </a:endParaRPr>
                    </a:p>
                  </a:txBody>
                  <a:tcPr marL="0" marR="0" marT="0" marB="0" anchor="ctr">
                    <a:lnL>
                      <a:noFill/>
                    </a:lnL>
                    <a:lnR>
                      <a:noFill/>
                    </a:lnR>
                    <a:lnT>
                      <a:noFill/>
                    </a:lnT>
                    <a:lnB>
                      <a:noFill/>
                    </a:lnB>
                    <a:solidFill>
                      <a:srgbClr val="BFBFBF"/>
                    </a:solidFill>
                  </a:tcPr>
                </a:tc>
                <a:tc hMerge="1">
                  <a:txBody>
                    <a:bodyPr/>
                    <a:lstStyle/>
                    <a:p>
                      <a:endParaRPr lang="es-PY"/>
                    </a:p>
                  </a:txBody>
                  <a:tcPr/>
                </a:tc>
                <a:tc hMerge="1">
                  <a:txBody>
                    <a:bodyPr/>
                    <a:lstStyle/>
                    <a:p>
                      <a:endParaRPr lang="es-PY"/>
                    </a:p>
                  </a:txBody>
                  <a:tcPr/>
                </a:tc>
                <a:tc>
                  <a:txBody>
                    <a:bodyPr/>
                    <a:lstStyle/>
                    <a:p>
                      <a:pPr algn="r" fontAlgn="ctr"/>
                      <a:r>
                        <a:rPr lang="es-PY" sz="900" b="1" i="0" u="none" strike="noStrike" dirty="0" smtClean="0">
                          <a:solidFill>
                            <a:srgbClr val="000000"/>
                          </a:solidFill>
                          <a:latin typeface="Arial"/>
                        </a:rPr>
                        <a:t>13.438.699.960</a:t>
                      </a:r>
                      <a:endParaRPr lang="es-PY" sz="900" b="1" i="0" u="none" strike="noStrike" dirty="0">
                        <a:solidFill>
                          <a:srgbClr val="000000"/>
                        </a:solidFill>
                        <a:latin typeface="Arial"/>
                      </a:endParaRPr>
                    </a:p>
                  </a:txBody>
                  <a:tcPr marL="0" marR="0" marT="0" marB="0" anchor="ctr">
                    <a:lnL>
                      <a:noFill/>
                    </a:lnL>
                    <a:lnR>
                      <a:noFill/>
                    </a:lnR>
                    <a:lnT>
                      <a:noFill/>
                    </a:lnT>
                    <a:lnB>
                      <a:noFill/>
                    </a:lnB>
                    <a:solidFill>
                      <a:srgbClr val="BFBFBF"/>
                    </a:solidFill>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s-PY" sz="900" b="1" i="0" u="none" strike="noStrike" dirty="0" smtClean="0">
                          <a:solidFill>
                            <a:srgbClr val="000000"/>
                          </a:solidFill>
                          <a:latin typeface="Arial"/>
                        </a:rPr>
                        <a:t>65%</a:t>
                      </a:r>
                    </a:p>
                    <a:p>
                      <a:pPr algn="r" fontAlgn="b"/>
                      <a:r>
                        <a:rPr lang="es-PY" sz="900" b="1" i="0" u="none" strike="noStrike" dirty="0" smtClean="0">
                          <a:solidFill>
                            <a:srgbClr val="000000"/>
                          </a:solidFill>
                          <a:latin typeface="Arial"/>
                        </a:rPr>
                        <a:t> </a:t>
                      </a:r>
                      <a:endParaRPr lang="es-PY" sz="900" b="1" i="0" u="none" strike="noStrike" dirty="0">
                        <a:solidFill>
                          <a:srgbClr val="000000"/>
                        </a:solidFill>
                        <a:latin typeface="Arial"/>
                      </a:endParaRPr>
                    </a:p>
                  </a:txBody>
                  <a:tcPr marL="0" marR="0" marT="0" marB="0" anchor="b">
                    <a:lnL>
                      <a:noFill/>
                    </a:lnL>
                    <a:lnR>
                      <a:noFill/>
                    </a:lnR>
                    <a:lnT>
                      <a:noFill/>
                    </a:lnT>
                    <a:lnB>
                      <a:noFill/>
                    </a:lnB>
                    <a:solidFill>
                      <a:srgbClr val="BFBFBF"/>
                    </a:solidFill>
                  </a:tcPr>
                </a:tc>
                <a:tc>
                  <a:txBody>
                    <a:bodyPr/>
                    <a:lstStyle/>
                    <a:p>
                      <a:pPr algn="r" fontAlgn="b"/>
                      <a:r>
                        <a:rPr lang="es-PY" sz="900" b="1" i="0" u="none" strike="noStrike" dirty="0" smtClean="0">
                          <a:solidFill>
                            <a:srgbClr val="000000"/>
                          </a:solidFill>
                          <a:latin typeface="Arial"/>
                        </a:rPr>
                        <a:t> </a:t>
                      </a:r>
                      <a:endParaRPr lang="es-PY" sz="900" b="1" i="0" u="none" strike="noStrike" dirty="0">
                        <a:solidFill>
                          <a:srgbClr val="000000"/>
                        </a:solidFill>
                        <a:latin typeface="Arial"/>
                      </a:endParaRPr>
                    </a:p>
                  </a:txBody>
                  <a:tcPr marL="0" marR="0" marT="0" marB="0" anchor="b">
                    <a:lnL>
                      <a:noFill/>
                    </a:lnL>
                    <a:lnR>
                      <a:noFill/>
                    </a:lnR>
                    <a:lnT>
                      <a:noFill/>
                    </a:lnT>
                    <a:lnB>
                      <a:noFill/>
                    </a:lnB>
                    <a:solidFill>
                      <a:srgbClr val="BFBFBF"/>
                    </a:solidFill>
                  </a:tcPr>
                </a:tc>
                <a:tc>
                  <a:txBody>
                    <a:bodyPr/>
                    <a:lstStyle/>
                    <a:p>
                      <a:pPr algn="r" fontAlgn="b"/>
                      <a:endParaRPr lang="es-PY" sz="900" b="1" i="0" u="none" strike="noStrike" dirty="0">
                        <a:solidFill>
                          <a:srgbClr val="000000"/>
                        </a:solidFill>
                        <a:latin typeface="Arial"/>
                      </a:endParaRPr>
                    </a:p>
                  </a:txBody>
                  <a:tcPr marL="0" marR="0" marT="0" marB="0" anchor="b">
                    <a:lnL>
                      <a:noFill/>
                    </a:lnL>
                    <a:lnR>
                      <a:noFill/>
                    </a:lnR>
                    <a:lnT>
                      <a:noFill/>
                    </a:lnT>
                    <a:lnB>
                      <a:noFill/>
                    </a:lnB>
                    <a:solidFill>
                      <a:srgbClr val="BFBFBF"/>
                    </a:solidFill>
                  </a:tcPr>
                </a:tc>
              </a:tr>
              <a:tr h="271622">
                <a:tc gridSpan="3">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PY" sz="900" b="1" i="0" u="none" strike="noStrike" dirty="0">
                          <a:solidFill>
                            <a:srgbClr val="000000"/>
                          </a:solidFill>
                          <a:latin typeface="Arial"/>
                        </a:rPr>
                        <a:t>PROGRAMA</a:t>
                      </a:r>
                      <a:r>
                        <a:rPr lang="es-PY" sz="900" b="1" i="0" u="none" strike="noStrike" dirty="0" smtClean="0">
                          <a:solidFill>
                            <a:srgbClr val="000000"/>
                          </a:solidFill>
                          <a:latin typeface="Arial"/>
                        </a:rPr>
                        <a:t>: SERVICIOS SOCIALES DE CALIDAD</a:t>
                      </a:r>
                    </a:p>
                    <a:p>
                      <a:pPr algn="l" fontAlgn="ctr"/>
                      <a:endParaRPr lang="es-PY" sz="900" b="1" i="0" u="none" strike="noStrike" dirty="0">
                        <a:solidFill>
                          <a:srgbClr val="000000"/>
                        </a:solidFill>
                        <a:latin typeface="Arial"/>
                      </a:endParaRPr>
                    </a:p>
                  </a:txBody>
                  <a:tcPr marL="0" marR="0" marT="0" marB="0" anchor="ctr">
                    <a:lnL>
                      <a:noFill/>
                    </a:lnL>
                    <a:lnR>
                      <a:noFill/>
                    </a:lnR>
                    <a:lnT>
                      <a:noFill/>
                    </a:lnT>
                    <a:lnB>
                      <a:noFill/>
                    </a:lnB>
                    <a:solidFill>
                      <a:srgbClr val="FFFFFF"/>
                    </a:solidFill>
                  </a:tcPr>
                </a:tc>
                <a:tc hMerge="1">
                  <a:txBody>
                    <a:bodyPr/>
                    <a:lstStyle/>
                    <a:p>
                      <a:endParaRPr lang="es-PY"/>
                    </a:p>
                  </a:txBody>
                  <a:tcPr/>
                </a:tc>
                <a:tc hMerge="1">
                  <a:txBody>
                    <a:bodyPr/>
                    <a:lstStyle/>
                    <a:p>
                      <a:endParaRPr lang="es-PY"/>
                    </a:p>
                  </a:txBody>
                  <a:tcPr/>
                </a:tc>
                <a:tc>
                  <a:txBody>
                    <a:bodyPr/>
                    <a:lstStyle/>
                    <a:p>
                      <a:pPr algn="l" fontAlgn="ctr"/>
                      <a:endParaRPr lang="es-PY" sz="900" b="1" i="0" u="none" strike="noStrike" dirty="0">
                        <a:solidFill>
                          <a:srgbClr val="000000"/>
                        </a:solidFill>
                        <a:latin typeface="Arial"/>
                      </a:endParaRPr>
                    </a:p>
                  </a:txBody>
                  <a:tcPr marL="0" marR="0" marT="0" marB="0" anchor="ctr">
                    <a:lnL>
                      <a:noFill/>
                    </a:lnL>
                    <a:lnR>
                      <a:noFill/>
                    </a:lnR>
                    <a:lnT>
                      <a:noFill/>
                    </a:lnT>
                    <a:lnB>
                      <a:noFill/>
                    </a:lnB>
                    <a:solidFill>
                      <a:srgbClr val="FFFFFF"/>
                    </a:solidFill>
                  </a:tcPr>
                </a:tc>
                <a:tc>
                  <a:txBody>
                    <a:bodyPr/>
                    <a:lstStyle/>
                    <a:p>
                      <a:pPr algn="l" fontAlgn="b"/>
                      <a:r>
                        <a:rPr lang="es-PY" sz="900" b="1" i="0" u="none" strike="noStrike">
                          <a:solidFill>
                            <a:srgbClr val="000000"/>
                          </a:solidFill>
                          <a:latin typeface="Arial"/>
                        </a:rPr>
                        <a:t> </a:t>
                      </a:r>
                    </a:p>
                  </a:txBody>
                  <a:tcPr marL="0" marR="0" marT="0" marB="0" anchor="b">
                    <a:lnL>
                      <a:noFill/>
                    </a:lnL>
                    <a:lnR>
                      <a:noFill/>
                    </a:lnR>
                    <a:lnT>
                      <a:noFill/>
                    </a:lnT>
                    <a:lnB>
                      <a:noFill/>
                    </a:lnB>
                    <a:solidFill>
                      <a:srgbClr val="FFFFFF"/>
                    </a:solidFill>
                  </a:tcPr>
                </a:tc>
                <a:tc>
                  <a:txBody>
                    <a:bodyPr/>
                    <a:lstStyle/>
                    <a:p>
                      <a:pPr algn="l" fontAlgn="b"/>
                      <a:r>
                        <a:rPr lang="es-PY" sz="900" b="1" i="0" u="none" strike="noStrike">
                          <a:solidFill>
                            <a:srgbClr val="000000"/>
                          </a:solidFill>
                          <a:latin typeface="Arial"/>
                        </a:rPr>
                        <a:t> </a:t>
                      </a:r>
                    </a:p>
                  </a:txBody>
                  <a:tcPr marL="0" marR="0" marT="0" marB="0" anchor="b">
                    <a:lnL>
                      <a:noFill/>
                    </a:lnL>
                    <a:lnR>
                      <a:noFill/>
                    </a:lnR>
                    <a:lnT w="12700" cmpd="sng">
                      <a:noFill/>
                      <a:prstDash val="solid"/>
                    </a:lnT>
                    <a:lnB>
                      <a:noFill/>
                    </a:lnB>
                    <a:solidFill>
                      <a:srgbClr val="FFFFFF"/>
                    </a:solidFill>
                  </a:tcPr>
                </a:tc>
                <a:tc>
                  <a:txBody>
                    <a:bodyPr/>
                    <a:lstStyle/>
                    <a:p>
                      <a:pPr algn="l" fontAlgn="b"/>
                      <a:endParaRPr lang="es-PY" sz="900" b="0" i="0" u="none" strike="noStrike" dirty="0">
                        <a:solidFill>
                          <a:srgbClr val="000000"/>
                        </a:solidFill>
                        <a:latin typeface="Arial"/>
                      </a:endParaRPr>
                    </a:p>
                  </a:txBody>
                  <a:tcPr marL="0" marR="0" marT="0" marB="0" anchor="b">
                    <a:lnL>
                      <a:noFill/>
                    </a:lnL>
                    <a:lnR>
                      <a:noFill/>
                    </a:lnR>
                    <a:lnT w="12700" cmpd="sng">
                      <a:noFill/>
                      <a:prstDash val="solid"/>
                    </a:lnT>
                    <a:lnB>
                      <a:noFill/>
                    </a:lnB>
                  </a:tcPr>
                </a:tc>
              </a:tr>
              <a:tr h="407433">
                <a:tc>
                  <a:txBody>
                    <a:bodyPr/>
                    <a:lstStyle/>
                    <a:p>
                      <a:pPr algn="l" fontAlgn="ctr"/>
                      <a:r>
                        <a:rPr lang="es-PY" sz="900" b="1" i="0" u="none" strike="noStrike" dirty="0">
                          <a:solidFill>
                            <a:srgbClr val="000000"/>
                          </a:solidFill>
                          <a:latin typeface="Arial"/>
                        </a:rPr>
                        <a:t>SUBPROGRAMA: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no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PY" sz="900" b="1" i="0" u="none" strike="noStrike">
                          <a:solidFill>
                            <a:srgbClr val="000000"/>
                          </a:solidFill>
                          <a:latin typeface="Arial"/>
                        </a:rPr>
                        <a:t>CONTROL GUBERNAMENTAL</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1" i="0" u="none" strike="noStrike">
                          <a:solidFill>
                            <a:srgbClr val="000000"/>
                          </a:solidFill>
                          <a:latin typeface="Arial"/>
                        </a:rPr>
                        <a:t>17.524.628.658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08080"/>
                    </a:solidFill>
                  </a:tcPr>
                </a:tc>
                <a:tc>
                  <a:txBody>
                    <a:bodyPr/>
                    <a:lstStyle/>
                    <a:p>
                      <a:pPr algn="r" fontAlgn="b"/>
                      <a:r>
                        <a:rPr lang="es-PY" sz="900" b="1" i="0" u="none" strike="noStrike">
                          <a:solidFill>
                            <a:srgbClr val="000000"/>
                          </a:solidFill>
                          <a:latin typeface="Arial"/>
                        </a:rPr>
                        <a:t>12.707.901.932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no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08080"/>
                    </a:solidFill>
                  </a:tcPr>
                </a:tc>
                <a:tc>
                  <a:txBody>
                    <a:bodyPr/>
                    <a:lstStyle/>
                    <a:p>
                      <a:pPr algn="r" fontAlgn="b"/>
                      <a:r>
                        <a:rPr lang="es-PY" sz="900" b="1" i="0" u="none" strike="noStrike">
                          <a:solidFill>
                            <a:srgbClr val="000000"/>
                          </a:solidFill>
                          <a:latin typeface="Arial"/>
                        </a:rPr>
                        <a:t>73%</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no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08080"/>
                    </a:solidFill>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lnT w="12700" cmpd="sng">
                      <a:noFill/>
                      <a:prstDash val="solid"/>
                    </a:lnT>
                  </a:tcPr>
                </a:tc>
                <a:tc>
                  <a:txBody>
                    <a:bodyPr/>
                    <a:lstStyle/>
                    <a:p>
                      <a:endParaRPr lang="es-PY" sz="900"/>
                    </a:p>
                  </a:txBody>
                  <a:tcPr marL="52186" marR="52186" marT="26093" marB="26093">
                    <a:lnT w="12700" cmpd="sng">
                      <a:noFill/>
                      <a:prstDash val="solid"/>
                    </a:lnT>
                  </a:tcPr>
                </a:tc>
              </a:tr>
              <a:tr h="180102">
                <a:tc>
                  <a:txBody>
                    <a:bodyPr/>
                    <a:lstStyle/>
                    <a:p>
                      <a:pPr algn="ctr" fontAlgn="b"/>
                      <a:r>
                        <a:rPr lang="es-PY" sz="900" b="0" i="0" u="none" strike="noStrike">
                          <a:solidFill>
                            <a:srgbClr val="000000"/>
                          </a:solidFill>
                          <a:latin typeface="Arial"/>
                        </a:rPr>
                        <a:t>123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900" b="0" i="0" u="none" strike="noStrike">
                          <a:solidFill>
                            <a:srgbClr val="000000"/>
                          </a:solidFill>
                          <a:latin typeface="Arial"/>
                        </a:rPr>
                        <a:t>REMUNERACIÓN EXTRAORDINARIA</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2.312.453.670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1.775.152.230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1" i="0" u="none" strike="noStrike">
                          <a:solidFill>
                            <a:srgbClr val="000000"/>
                          </a:solidFill>
                          <a:latin typeface="Arial"/>
                        </a:rPr>
                        <a:t>77%</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125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900" b="0" i="0" u="none" strike="noStrike">
                          <a:solidFill>
                            <a:srgbClr val="000000"/>
                          </a:solidFill>
                          <a:latin typeface="Arial"/>
                        </a:rPr>
                        <a:t>REMUNERACIÓN ADICIONAL</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2.935.475.332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2.276.878.908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1" i="0" u="none" strike="noStrike">
                          <a:solidFill>
                            <a:srgbClr val="000000"/>
                          </a:solidFill>
                          <a:latin typeface="Arial"/>
                        </a:rPr>
                        <a:t>78%</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131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s-PY" sz="900" b="0" i="0" u="none" strike="noStrike">
                          <a:solidFill>
                            <a:srgbClr val="000000"/>
                          </a:solidFill>
                          <a:latin typeface="Arial"/>
                        </a:rPr>
                        <a:t>SUBSIDIO FAMILIAR</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669.000.000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594.950.000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1" i="0" u="none" strike="noStrike">
                          <a:solidFill>
                            <a:srgbClr val="000000"/>
                          </a:solidFill>
                          <a:latin typeface="Arial"/>
                        </a:rPr>
                        <a:t>89%</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133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900" b="0" i="0" u="none" strike="noStrike">
                          <a:solidFill>
                            <a:srgbClr val="000000"/>
                          </a:solidFill>
                          <a:latin typeface="Arial"/>
                        </a:rPr>
                        <a:t>BONIFICACIONES Y GRATIFICACIONES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4.100.845.000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2.692.868.773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1" i="0" u="none" strike="noStrike">
                          <a:solidFill>
                            <a:srgbClr val="000000"/>
                          </a:solidFill>
                          <a:latin typeface="Arial"/>
                        </a:rPr>
                        <a:t>66%</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271622">
                <a:tc>
                  <a:txBody>
                    <a:bodyPr/>
                    <a:lstStyle/>
                    <a:p>
                      <a:pPr algn="ctr" fontAlgn="b"/>
                      <a:r>
                        <a:rPr lang="es-PY" sz="900" b="0" i="0" u="none" strike="noStrike">
                          <a:solidFill>
                            <a:srgbClr val="000000"/>
                          </a:solidFill>
                          <a:latin typeface="Arial"/>
                        </a:rPr>
                        <a:t>137</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900" b="0" i="0" u="none" strike="noStrike">
                          <a:solidFill>
                            <a:srgbClr val="000000"/>
                          </a:solidFill>
                          <a:latin typeface="Arial"/>
                        </a:rPr>
                        <a:t>GRATIFICACIONES POR SERVICIOS ESPECIALES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192.660.000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116.630.000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1" i="0" u="none" strike="noStrike">
                          <a:solidFill>
                            <a:srgbClr val="000000"/>
                          </a:solidFill>
                          <a:latin typeface="Arial"/>
                        </a:rPr>
                        <a:t>61%</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145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s-PY" sz="900" b="0" i="0" u="none" strike="noStrike">
                          <a:solidFill>
                            <a:srgbClr val="000000"/>
                          </a:solidFill>
                          <a:latin typeface="Arial"/>
                        </a:rPr>
                        <a:t>HONORARIOS PROFESIONALES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926.620.000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622.475.000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1" i="0" u="none" strike="noStrike">
                          <a:solidFill>
                            <a:srgbClr val="000000"/>
                          </a:solidFill>
                          <a:latin typeface="Arial"/>
                        </a:rPr>
                        <a:t>67%</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199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s-PY" sz="900" b="0" i="0" u="none" strike="noStrike">
                          <a:solidFill>
                            <a:srgbClr val="000000"/>
                          </a:solidFill>
                          <a:latin typeface="Arial"/>
                        </a:rPr>
                        <a:t>OTROS GASTOS DEL PERSONAL</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1.199.520.851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1.071.168.095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1" i="0" u="none" strike="noStrike">
                          <a:solidFill>
                            <a:srgbClr val="000000"/>
                          </a:solidFill>
                          <a:latin typeface="Arial"/>
                        </a:rPr>
                        <a:t>89%</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210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es-PY" sz="900" b="0" i="0" u="none" strike="noStrike">
                          <a:solidFill>
                            <a:srgbClr val="000000"/>
                          </a:solidFill>
                          <a:latin typeface="Arial"/>
                        </a:rPr>
                        <a:t>SERVICIOS BÁSICOS</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404.928.420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295.931.717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1" i="0" u="none" strike="noStrike">
                          <a:solidFill>
                            <a:srgbClr val="000000"/>
                          </a:solidFill>
                          <a:latin typeface="Arial"/>
                        </a:rPr>
                        <a:t>73%</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230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es-PY" sz="900" b="0" i="0" u="none" strike="noStrike">
                          <a:solidFill>
                            <a:srgbClr val="000000"/>
                          </a:solidFill>
                          <a:latin typeface="Arial"/>
                        </a:rPr>
                        <a:t>PASAJES Y VIÁTICOS</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919.248.111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dirty="0">
                          <a:solidFill>
                            <a:srgbClr val="000000"/>
                          </a:solidFill>
                          <a:latin typeface="Arial"/>
                        </a:rPr>
                        <a:t>851.920.516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1" i="0" u="none" strike="noStrike">
                          <a:solidFill>
                            <a:srgbClr val="000000"/>
                          </a:solidFill>
                          <a:latin typeface="Arial"/>
                        </a:rPr>
                        <a:t>93%</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240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PY" sz="900" b="0" i="0" u="none" strike="noStrike">
                          <a:solidFill>
                            <a:srgbClr val="000000"/>
                          </a:solidFill>
                          <a:latin typeface="Arial"/>
                        </a:rPr>
                        <a:t>GASTOS POR SERV.DE ASEO, DE MANT.Y REP.</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982.348.233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dirty="0">
                          <a:solidFill>
                            <a:srgbClr val="000000"/>
                          </a:solidFill>
                          <a:latin typeface="Arial"/>
                        </a:rPr>
                        <a:t>343.941.381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1" i="0" u="none" strike="noStrike">
                          <a:solidFill>
                            <a:srgbClr val="000000"/>
                          </a:solidFill>
                          <a:latin typeface="Arial"/>
                        </a:rPr>
                        <a:t>35%</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250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PY" sz="900" b="0" i="0" u="none" strike="noStrike">
                          <a:solidFill>
                            <a:srgbClr val="000000"/>
                          </a:solidFill>
                          <a:latin typeface="Arial"/>
                        </a:rPr>
                        <a:t>ALQUILERES Y DERECHOS</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449.250.000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315.500.000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1" i="0" u="none" strike="noStrike">
                          <a:solidFill>
                            <a:srgbClr val="000000"/>
                          </a:solidFill>
                          <a:latin typeface="Arial"/>
                        </a:rPr>
                        <a:t>70%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260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900" b="0" i="0" u="none" strike="noStrike">
                          <a:solidFill>
                            <a:srgbClr val="000000"/>
                          </a:solidFill>
                          <a:latin typeface="Arial"/>
                        </a:rPr>
                        <a:t>SERVICIOS TÉCNICOS Y PROFESIONALES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484.065.000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438.470.972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1" i="0" u="none" strike="noStrike">
                          <a:solidFill>
                            <a:srgbClr val="000000"/>
                          </a:solidFill>
                          <a:latin typeface="Arial"/>
                        </a:rPr>
                        <a:t>91%</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280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s-PY" sz="900" b="0" i="0" u="none" strike="noStrike">
                          <a:solidFill>
                            <a:srgbClr val="000000"/>
                          </a:solidFill>
                          <a:latin typeface="Arial"/>
                        </a:rPr>
                        <a:t>OTROS SERVICIOS EN GENERAL</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10.000.000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7.175.684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1" i="0" u="none" strike="noStrike">
                          <a:solidFill>
                            <a:srgbClr val="000000"/>
                          </a:solidFill>
                          <a:latin typeface="Arial"/>
                        </a:rPr>
                        <a:t>72%</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330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s-PY" sz="900" b="0" i="0" u="none" strike="noStrike">
                          <a:solidFill>
                            <a:srgbClr val="000000"/>
                          </a:solidFill>
                          <a:latin typeface="Arial"/>
                        </a:rPr>
                        <a:t>PRODUCTOS DE PAPEL,CARTÓN E IMP.</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79.251.079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72.062.513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1" i="0" u="none" strike="noStrike">
                          <a:solidFill>
                            <a:srgbClr val="000000"/>
                          </a:solidFill>
                          <a:latin typeface="Arial"/>
                        </a:rPr>
                        <a:t>91%</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340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s-PY" sz="900" b="0" i="0" u="none" strike="noStrike">
                          <a:solidFill>
                            <a:srgbClr val="000000"/>
                          </a:solidFill>
                          <a:latin typeface="Arial"/>
                        </a:rPr>
                        <a:t>BIENES DE CONSUMO DE OF. E INSUMOS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270.769.296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39.671.077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1" i="0" u="none" strike="noStrike">
                          <a:solidFill>
                            <a:srgbClr val="000000"/>
                          </a:solidFill>
                          <a:latin typeface="Arial"/>
                        </a:rPr>
                        <a:t>15%</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350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s-PY" sz="900" b="0" i="0" u="none" strike="noStrike">
                          <a:solidFill>
                            <a:srgbClr val="000000"/>
                          </a:solidFill>
                          <a:latin typeface="Arial"/>
                        </a:rPr>
                        <a:t>PRODUCTOS  E INST. QUÍM. Y MED.</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17.000.000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14.995.319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1" i="0" u="none" strike="noStrike">
                          <a:solidFill>
                            <a:srgbClr val="000000"/>
                          </a:solidFill>
                          <a:latin typeface="Arial"/>
                        </a:rPr>
                        <a:t>88%</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360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900" b="0" i="0" u="none" strike="noStrike">
                          <a:solidFill>
                            <a:srgbClr val="000000"/>
                          </a:solidFill>
                          <a:latin typeface="Arial"/>
                        </a:rPr>
                        <a:t>COMBUSTIBLES Y LUBRICANTES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290.200.516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290.200.516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1" i="0" u="none" strike="noStrike">
                          <a:solidFill>
                            <a:srgbClr val="000000"/>
                          </a:solidFill>
                          <a:latin typeface="Arial"/>
                        </a:rPr>
                        <a:t>100%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390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s-PY" sz="900" b="0" i="0" u="none" strike="noStrike">
                          <a:solidFill>
                            <a:srgbClr val="000000"/>
                          </a:solidFill>
                          <a:latin typeface="Arial"/>
                        </a:rPr>
                        <a:t>OTROS BIENES DE CONSUMO</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21.994.716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21.917.516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1" i="0" u="none" strike="noStrike">
                          <a:solidFill>
                            <a:srgbClr val="000000"/>
                          </a:solidFill>
                          <a:latin typeface="Arial"/>
                        </a:rPr>
                        <a:t>100%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271622">
                <a:tc>
                  <a:txBody>
                    <a:bodyPr/>
                    <a:lstStyle/>
                    <a:p>
                      <a:pPr algn="ctr" fontAlgn="b"/>
                      <a:r>
                        <a:rPr lang="es-PY" sz="900" b="0" i="0" u="none" strike="noStrike">
                          <a:solidFill>
                            <a:srgbClr val="000000"/>
                          </a:solidFill>
                          <a:latin typeface="Arial"/>
                        </a:rPr>
                        <a:t>540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900" b="0" i="0" u="none" strike="noStrike">
                          <a:solidFill>
                            <a:srgbClr val="000000"/>
                          </a:solidFill>
                          <a:latin typeface="Arial"/>
                        </a:rPr>
                        <a:t>ADQ. DE EQUIPOS DE OFICINA Y COMPUTACIÓN</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670.084.434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294.084.434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1" i="0" u="none" strike="noStrike">
                          <a:solidFill>
                            <a:srgbClr val="000000"/>
                          </a:solidFill>
                          <a:latin typeface="Arial"/>
                        </a:rPr>
                        <a:t>44%</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180102">
                <a:tc>
                  <a:txBody>
                    <a:bodyPr/>
                    <a:lstStyle/>
                    <a:p>
                      <a:pPr algn="ctr" fontAlgn="b"/>
                      <a:r>
                        <a:rPr lang="es-PY" sz="900" b="0" i="0" u="none" strike="noStrike">
                          <a:solidFill>
                            <a:srgbClr val="000000"/>
                          </a:solidFill>
                          <a:latin typeface="Arial"/>
                        </a:rPr>
                        <a:t>570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es-PY" sz="900" b="0" i="0" u="none" strike="noStrike">
                          <a:solidFill>
                            <a:srgbClr val="000000"/>
                          </a:solidFill>
                          <a:latin typeface="Arial"/>
                        </a:rPr>
                        <a:t>ADQ. DE ACTIVOS INTANGIBLES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127.914.000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0" i="0" u="none" strike="noStrike">
                          <a:solidFill>
                            <a:srgbClr val="000000"/>
                          </a:solidFill>
                          <a:latin typeface="Arial"/>
                        </a:rPr>
                        <a:t>127.914.000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b"/>
                      <a:r>
                        <a:rPr lang="es-PY" sz="900" b="1" i="0" u="none" strike="noStrike">
                          <a:solidFill>
                            <a:srgbClr val="000000"/>
                          </a:solidFill>
                          <a:latin typeface="Arial"/>
                        </a:rPr>
                        <a:t>100%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271622">
                <a:tc>
                  <a:txBody>
                    <a:bodyPr/>
                    <a:lstStyle/>
                    <a:p>
                      <a:pPr algn="ctr" fontAlgn="b"/>
                      <a:r>
                        <a:rPr lang="es-PY" sz="900" b="0" i="0" u="none" strike="noStrike">
                          <a:solidFill>
                            <a:srgbClr val="000000"/>
                          </a:solidFill>
                          <a:latin typeface="Arial"/>
                        </a:rPr>
                        <a:t>910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s-PY" sz="900" b="0" i="0" u="none" strike="noStrike">
                          <a:solidFill>
                            <a:srgbClr val="000000"/>
                          </a:solidFill>
                          <a:latin typeface="Arial"/>
                        </a:rPr>
                        <a:t>PAGO DE IMP.TASAS, GASTOS JUDICIALES Y OTROS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448.000.000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r" fontAlgn="b"/>
                      <a:r>
                        <a:rPr lang="es-PY" sz="900" b="0" i="0" u="none" strike="noStrike">
                          <a:solidFill>
                            <a:srgbClr val="000000"/>
                          </a:solidFill>
                          <a:latin typeface="Arial"/>
                        </a:rPr>
                        <a:t>443.993.281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1" i="0" u="none" strike="noStrike">
                          <a:solidFill>
                            <a:srgbClr val="000000"/>
                          </a:solidFill>
                          <a:latin typeface="Arial"/>
                        </a:rPr>
                        <a:t>99%</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a:p>
                  </a:txBody>
                  <a:tcPr marL="52186" marR="52186" marT="26093" marB="26093"/>
                </a:tc>
              </a:tr>
              <a:tr h="271622">
                <a:tc>
                  <a:txBody>
                    <a:bodyPr/>
                    <a:lstStyle/>
                    <a:p>
                      <a:pPr algn="ctr" fontAlgn="b"/>
                      <a:r>
                        <a:rPr lang="es-PY" sz="900" b="0" i="0" u="none" strike="noStrike">
                          <a:solidFill>
                            <a:srgbClr val="000000"/>
                          </a:solidFill>
                          <a:latin typeface="Arial"/>
                        </a:rPr>
                        <a:t>920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s-PY" sz="900" b="0" i="0" u="none" strike="noStrike">
                          <a:solidFill>
                            <a:srgbClr val="000000"/>
                          </a:solidFill>
                          <a:latin typeface="Arial"/>
                        </a:rPr>
                        <a:t>DEVOL. DE IMP. Y OTROS INGRESOS NO TRIBUTARIOS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0" i="0" u="none" strike="noStrike">
                          <a:solidFill>
                            <a:srgbClr val="000000"/>
                          </a:solidFill>
                          <a:latin typeface="Arial"/>
                        </a:rPr>
                        <a:t>13.000.000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b"/>
                      <a:r>
                        <a:rPr lang="es-PY" sz="900" b="0" i="0" u="none" strike="noStrike">
                          <a:solidFill>
                            <a:srgbClr val="000000"/>
                          </a:solidFill>
                          <a:latin typeface="Arial"/>
                        </a:rPr>
                        <a:t>12.964.700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es-PY" sz="900" b="1" i="0" u="none" strike="noStrike">
                          <a:solidFill>
                            <a:srgbClr val="000000"/>
                          </a:solidFill>
                          <a:latin typeface="Arial"/>
                        </a:rPr>
                        <a:t>100%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endParaRPr lang="es-PY" sz="900"/>
                    </a:p>
                  </a:txBody>
                  <a:tcPr marL="52186" marR="52186" marT="26093" marB="26093">
                    <a:lnL w="6350" cap="flat" cmpd="sng" algn="ctr">
                      <a:solidFill>
                        <a:srgbClr val="000000"/>
                      </a:solidFill>
                      <a:prstDash val="dot"/>
                      <a:round/>
                      <a:headEnd type="none" w="med" len="med"/>
                      <a:tailEnd type="none" w="med" len="med"/>
                    </a:lnL>
                  </a:tcPr>
                </a:tc>
                <a:tc>
                  <a:txBody>
                    <a:bodyPr/>
                    <a:lstStyle/>
                    <a:p>
                      <a:endParaRPr lang="es-PY" sz="900" dirty="0"/>
                    </a:p>
                  </a:txBody>
                  <a:tcPr marL="52186" marR="52186" marT="26093" marB="26093"/>
                </a:tc>
              </a:tr>
            </a:tbl>
          </a:graphicData>
        </a:graphic>
      </p:graphicFrame>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957</TotalTime>
  <Words>2520</Words>
  <Application>Microsoft Office PowerPoint</Application>
  <PresentationFormat>Personalizado</PresentationFormat>
  <Paragraphs>647</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Tema de Office</vt:lpstr>
      <vt:lpstr>Proyecto de Presupuesto de la CGR  2017</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vector>
  </TitlesOfParts>
  <Company>InKulpado666</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Modificaciones al Presupuesto de la CGR EF 2016</dc:title>
  <dc:creator>Aristides Silva Figari</dc:creator>
  <cp:lastModifiedBy>Porfirio</cp:lastModifiedBy>
  <cp:revision>81</cp:revision>
  <dcterms:created xsi:type="dcterms:W3CDTF">2016-09-01T18:46:53Z</dcterms:created>
  <dcterms:modified xsi:type="dcterms:W3CDTF">2016-10-10T17:17:33Z</dcterms:modified>
</cp:coreProperties>
</file>