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7"/>
  </p:notesMasterIdLst>
  <p:handoutMasterIdLst>
    <p:handoutMasterId r:id="rId58"/>
  </p:handoutMasterIdLst>
  <p:sldIdLst>
    <p:sldId id="256" r:id="rId3"/>
    <p:sldId id="439" r:id="rId4"/>
    <p:sldId id="442" r:id="rId5"/>
    <p:sldId id="294" r:id="rId6"/>
    <p:sldId id="340" r:id="rId7"/>
    <p:sldId id="443" r:id="rId8"/>
    <p:sldId id="444" r:id="rId9"/>
    <p:sldId id="316" r:id="rId10"/>
    <p:sldId id="341" r:id="rId11"/>
    <p:sldId id="342" r:id="rId12"/>
    <p:sldId id="488" r:id="rId13"/>
    <p:sldId id="489" r:id="rId14"/>
    <p:sldId id="490"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 id="518" r:id="rId43"/>
    <p:sldId id="519" r:id="rId44"/>
    <p:sldId id="520" r:id="rId45"/>
    <p:sldId id="387" r:id="rId46"/>
    <p:sldId id="485" r:id="rId47"/>
    <p:sldId id="389" r:id="rId48"/>
    <p:sldId id="390" r:id="rId49"/>
    <p:sldId id="521" r:id="rId50"/>
    <p:sldId id="487" r:id="rId51"/>
    <p:sldId id="391" r:id="rId52"/>
    <p:sldId id="448" r:id="rId53"/>
    <p:sldId id="447" r:id="rId54"/>
    <p:sldId id="449" r:id="rId55"/>
    <p:sldId id="402" r:id="rId56"/>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66FFCC"/>
    <a:srgbClr val="AE1517"/>
    <a:srgbClr val="0C7CD2"/>
    <a:srgbClr val="1F7EE7"/>
    <a:srgbClr val="1C7BA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67" autoAdjust="0"/>
  </p:normalViewPr>
  <p:slideViewPr>
    <p:cSldViewPr>
      <p:cViewPr varScale="1">
        <p:scale>
          <a:sx n="92" d="100"/>
          <a:sy n="92" d="100"/>
        </p:scale>
        <p:origin x="13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193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5659" cy="496332"/>
          </a:xfrm>
          <a:prstGeom prst="rect">
            <a:avLst/>
          </a:prstGeom>
        </p:spPr>
        <p:txBody>
          <a:bodyPr vert="horz" lIns="94476" tIns="47238" rIns="94476" bIns="47238" rtlCol="0"/>
          <a:lstStyle>
            <a:lvl1pPr algn="l">
              <a:defRPr sz="1200"/>
            </a:lvl1pPr>
          </a:lstStyle>
          <a:p>
            <a:endParaRPr lang="es-ES"/>
          </a:p>
        </p:txBody>
      </p:sp>
      <p:sp>
        <p:nvSpPr>
          <p:cNvPr id="3" name="2 Marcador de fecha"/>
          <p:cNvSpPr>
            <a:spLocks noGrp="1"/>
          </p:cNvSpPr>
          <p:nvPr>
            <p:ph type="dt" sz="quarter" idx="1"/>
          </p:nvPr>
        </p:nvSpPr>
        <p:spPr>
          <a:xfrm>
            <a:off x="3850445" y="1"/>
            <a:ext cx="2945659" cy="496332"/>
          </a:xfrm>
          <a:prstGeom prst="rect">
            <a:avLst/>
          </a:prstGeom>
        </p:spPr>
        <p:txBody>
          <a:bodyPr vert="horz" lIns="94476" tIns="47238" rIns="94476" bIns="47238" rtlCol="0"/>
          <a:lstStyle>
            <a:lvl1pPr algn="r">
              <a:defRPr sz="1200"/>
            </a:lvl1pPr>
          </a:lstStyle>
          <a:p>
            <a:fld id="{97CF3766-0B12-4607-81C7-77C89C1D5377}" type="datetimeFigureOut">
              <a:rPr lang="es-ES" smtClean="0"/>
              <a:t>11/10/2016</a:t>
            </a:fld>
            <a:endParaRPr lang="es-ES"/>
          </a:p>
        </p:txBody>
      </p:sp>
    </p:spTree>
    <p:extLst>
      <p:ext uri="{BB962C8B-B14F-4D97-AF65-F5344CB8AC3E}">
        <p14:creationId xmlns:p14="http://schemas.microsoft.com/office/powerpoint/2010/main" val="21237039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5659" cy="496332"/>
          </a:xfrm>
          <a:prstGeom prst="rect">
            <a:avLst/>
          </a:prstGeom>
        </p:spPr>
        <p:txBody>
          <a:bodyPr vert="horz" lIns="94476" tIns="47238" rIns="94476" bIns="47238" rtlCol="0"/>
          <a:lstStyle>
            <a:lvl1pPr algn="l">
              <a:defRPr sz="1200"/>
            </a:lvl1pPr>
          </a:lstStyle>
          <a:p>
            <a:endParaRPr lang="es-ES"/>
          </a:p>
        </p:txBody>
      </p:sp>
      <p:sp>
        <p:nvSpPr>
          <p:cNvPr id="3" name="2 Marcador de fecha"/>
          <p:cNvSpPr>
            <a:spLocks noGrp="1"/>
          </p:cNvSpPr>
          <p:nvPr>
            <p:ph type="dt" idx="1"/>
          </p:nvPr>
        </p:nvSpPr>
        <p:spPr>
          <a:xfrm>
            <a:off x="3850445" y="1"/>
            <a:ext cx="2945659" cy="496332"/>
          </a:xfrm>
          <a:prstGeom prst="rect">
            <a:avLst/>
          </a:prstGeom>
        </p:spPr>
        <p:txBody>
          <a:bodyPr vert="horz" lIns="94476" tIns="47238" rIns="94476" bIns="47238" rtlCol="0"/>
          <a:lstStyle>
            <a:lvl1pPr algn="r">
              <a:defRPr sz="1200"/>
            </a:lvl1pPr>
          </a:lstStyle>
          <a:p>
            <a:fld id="{0FAB3EF4-B00B-45F5-AAF3-55ABC2651481}" type="datetimeFigureOut">
              <a:rPr lang="es-ES" smtClean="0"/>
              <a:t>11/10/2016</a:t>
            </a:fld>
            <a:endParaRPr lang="es-ES"/>
          </a:p>
        </p:txBody>
      </p:sp>
      <p:sp>
        <p:nvSpPr>
          <p:cNvPr id="5" name="4 Marcador de notas"/>
          <p:cNvSpPr>
            <a:spLocks noGrp="1"/>
          </p:cNvSpPr>
          <p:nvPr>
            <p:ph type="body" sz="quarter" idx="3"/>
          </p:nvPr>
        </p:nvSpPr>
        <p:spPr>
          <a:xfrm>
            <a:off x="679768" y="4715155"/>
            <a:ext cx="5438140" cy="4466987"/>
          </a:xfrm>
          <a:prstGeom prst="rect">
            <a:avLst/>
          </a:prstGeom>
        </p:spPr>
        <p:txBody>
          <a:bodyPr vert="horz" lIns="94476" tIns="47238" rIns="94476" bIns="4723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9428584"/>
            <a:ext cx="2945659" cy="496332"/>
          </a:xfrm>
          <a:prstGeom prst="rect">
            <a:avLst/>
          </a:prstGeom>
        </p:spPr>
        <p:txBody>
          <a:bodyPr vert="horz" lIns="94476" tIns="47238" rIns="94476" bIns="47238" rtlCol="0" anchor="b"/>
          <a:lstStyle>
            <a:lvl1pPr algn="l">
              <a:defRPr sz="1200"/>
            </a:lvl1pPr>
          </a:lstStyle>
          <a:p>
            <a:endParaRPr lang="es-ES"/>
          </a:p>
        </p:txBody>
      </p:sp>
    </p:spTree>
    <p:extLst>
      <p:ext uri="{BB962C8B-B14F-4D97-AF65-F5344CB8AC3E}">
        <p14:creationId xmlns:p14="http://schemas.microsoft.com/office/powerpoint/2010/main" val="39184788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39838"/>
            <a:ext cx="4467225" cy="3351212"/>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64247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3436839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421490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27833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250283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71761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1829119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746874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1020225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290786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66013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6813" y="1241425"/>
            <a:ext cx="4464050" cy="334962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4177137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291319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1134831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3067910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xfrm>
            <a:off x="1154113" y="682625"/>
            <a:ext cx="4549775" cy="3413125"/>
          </a:xfrm>
          <a:prstGeom prst="rect">
            <a:avLst/>
          </a:prstGeom>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783787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1219946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3114325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120894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3095840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3726773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101816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6813" y="1241425"/>
            <a:ext cx="4464050" cy="334962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2789397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4016540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3429093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4090298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2775415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2870370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1497439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xfrm>
            <a:off x="3725506" y="9514064"/>
            <a:ext cx="2851354" cy="5017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6" tIns="47238" rIns="94476" bIns="47238"/>
          <a:lstStyle>
            <a:lvl1pPr defTabSz="962801" eaLnBrk="0" hangingPunct="0">
              <a:defRPr>
                <a:solidFill>
                  <a:schemeClr val="tx1"/>
                </a:solidFill>
                <a:latin typeface="Garamond" pitchFamily="18" charset="0"/>
                <a:cs typeface="Arial" charset="0"/>
              </a:defRPr>
            </a:lvl1pPr>
            <a:lvl2pPr marL="767616" indent="-295237" defTabSz="962801" eaLnBrk="0" hangingPunct="0">
              <a:defRPr>
                <a:solidFill>
                  <a:schemeClr val="tx1"/>
                </a:solidFill>
                <a:latin typeface="Garamond" pitchFamily="18" charset="0"/>
                <a:cs typeface="Arial" charset="0"/>
              </a:defRPr>
            </a:lvl2pPr>
            <a:lvl3pPr marL="1180948" indent="-236190" defTabSz="962801" eaLnBrk="0" hangingPunct="0">
              <a:defRPr>
                <a:solidFill>
                  <a:schemeClr val="tx1"/>
                </a:solidFill>
                <a:latin typeface="Garamond" pitchFamily="18" charset="0"/>
                <a:cs typeface="Arial" charset="0"/>
              </a:defRPr>
            </a:lvl3pPr>
            <a:lvl4pPr marL="1653327" indent="-236190" defTabSz="962801" eaLnBrk="0" hangingPunct="0">
              <a:defRPr>
                <a:solidFill>
                  <a:schemeClr val="tx1"/>
                </a:solidFill>
                <a:latin typeface="Garamond" pitchFamily="18" charset="0"/>
                <a:cs typeface="Arial" charset="0"/>
              </a:defRPr>
            </a:lvl4pPr>
            <a:lvl5pPr marL="2125706" indent="-236190" defTabSz="962801" eaLnBrk="0" hangingPunct="0">
              <a:defRPr>
                <a:solidFill>
                  <a:schemeClr val="tx1"/>
                </a:solidFill>
                <a:latin typeface="Garamond" pitchFamily="18" charset="0"/>
                <a:cs typeface="Arial" charset="0"/>
              </a:defRPr>
            </a:lvl5pPr>
            <a:lvl6pPr marL="2598085" indent="-236190" defTabSz="962801" eaLnBrk="0" fontAlgn="base" hangingPunct="0">
              <a:spcBef>
                <a:spcPct val="0"/>
              </a:spcBef>
              <a:spcAft>
                <a:spcPct val="0"/>
              </a:spcAft>
              <a:defRPr>
                <a:solidFill>
                  <a:schemeClr val="tx1"/>
                </a:solidFill>
                <a:latin typeface="Garamond" pitchFamily="18" charset="0"/>
                <a:cs typeface="Arial" charset="0"/>
              </a:defRPr>
            </a:lvl6pPr>
            <a:lvl7pPr marL="3070464" indent="-236190" defTabSz="962801" eaLnBrk="0" fontAlgn="base" hangingPunct="0">
              <a:spcBef>
                <a:spcPct val="0"/>
              </a:spcBef>
              <a:spcAft>
                <a:spcPct val="0"/>
              </a:spcAft>
              <a:defRPr>
                <a:solidFill>
                  <a:schemeClr val="tx1"/>
                </a:solidFill>
                <a:latin typeface="Garamond" pitchFamily="18" charset="0"/>
                <a:cs typeface="Arial" charset="0"/>
              </a:defRPr>
            </a:lvl7pPr>
            <a:lvl8pPr marL="3542843" indent="-236190" defTabSz="962801" eaLnBrk="0" fontAlgn="base" hangingPunct="0">
              <a:spcBef>
                <a:spcPct val="0"/>
              </a:spcBef>
              <a:spcAft>
                <a:spcPct val="0"/>
              </a:spcAft>
              <a:defRPr>
                <a:solidFill>
                  <a:schemeClr val="tx1"/>
                </a:solidFill>
                <a:latin typeface="Garamond" pitchFamily="18" charset="0"/>
                <a:cs typeface="Arial" charset="0"/>
              </a:defRPr>
            </a:lvl8pPr>
            <a:lvl9pPr marL="4015222" indent="-236190" defTabSz="962801"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D93C37F9-2C9B-4DE2-9F65-77ACA5BB3DBB}" type="slidenum">
              <a:rPr lang="es-ES" smtClean="0">
                <a:latin typeface="Arial" charset="0"/>
              </a:rPr>
              <a:pPr eaLnBrk="1" hangingPunct="1"/>
              <a:t>43</a:t>
            </a:fld>
            <a:endParaRPr lang="es-ES" smtClean="0">
              <a:latin typeface="Arial" charset="0"/>
            </a:endParaRPr>
          </a:p>
        </p:txBody>
      </p:sp>
      <p:sp>
        <p:nvSpPr>
          <p:cNvPr id="71683" name="Rectangle 2"/>
          <p:cNvSpPr>
            <a:spLocks noGrp="1" noRot="1" noChangeAspect="1" noChangeArrowheads="1" noTextEdit="1"/>
          </p:cNvSpPr>
          <p:nvPr>
            <p:ph type="sldImg"/>
          </p:nvPr>
        </p:nvSpPr>
        <p:spPr>
          <a:xfrm>
            <a:off x="784225" y="750888"/>
            <a:ext cx="5008563" cy="37560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57590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919163" y="744538"/>
            <a:ext cx="4959350" cy="3719512"/>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1623869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23290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334887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1172522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252767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54113" y="682625"/>
            <a:ext cx="4549775" cy="3413125"/>
          </a:xfrm>
          <a:prstGeom prst="rect">
            <a:avLst/>
          </a:prstGeo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Y" smtClean="0"/>
          </a:p>
        </p:txBody>
      </p:sp>
    </p:spTree>
    <p:extLst>
      <p:ext uri="{BB962C8B-B14F-4D97-AF65-F5344CB8AC3E}">
        <p14:creationId xmlns:p14="http://schemas.microsoft.com/office/powerpoint/2010/main" val="243389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6068567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2781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773750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915FC50-182A-438E-8EEA-BDC561591744}" type="datetimeFigureOut">
              <a:rPr lang="es-CL" smtClean="0">
                <a:solidFill>
                  <a:prstClr val="black">
                    <a:tint val="75000"/>
                  </a:prstClr>
                </a:solidFill>
              </a:rPr>
              <a:pPr/>
              <a:t>11-10-2016</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C38A7649-307B-4A1E-BBDE-BEEA45B6E71B}"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23310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AFF6C996-573E-41D9-9D89-E527C457583D}" type="slidenum">
              <a:rPr lang="es-ES" smtClean="0"/>
              <a:t>‹Nº›</a:t>
            </a:fld>
            <a:endParaRPr lang="es-ES"/>
          </a:p>
        </p:txBody>
      </p:sp>
    </p:spTree>
    <p:extLst>
      <p:ext uri="{BB962C8B-B14F-4D97-AF65-F5344CB8AC3E}">
        <p14:creationId xmlns:p14="http://schemas.microsoft.com/office/powerpoint/2010/main" val="1690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AFF6C996-573E-41D9-9D89-E527C457583D}" type="slidenum">
              <a:rPr lang="es-ES" smtClean="0"/>
              <a:t>‹Nº›</a:t>
            </a:fld>
            <a:endParaRPr lang="es-ES"/>
          </a:p>
        </p:txBody>
      </p:sp>
    </p:spTree>
    <p:extLst>
      <p:ext uri="{BB962C8B-B14F-4D97-AF65-F5344CB8AC3E}">
        <p14:creationId xmlns:p14="http://schemas.microsoft.com/office/powerpoint/2010/main" val="1363417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AFF6C996-573E-41D9-9D89-E527C457583D}" type="slidenum">
              <a:rPr lang="es-ES" smtClean="0"/>
              <a:t>‹Nº›</a:t>
            </a:fld>
            <a:endParaRPr lang="es-ES"/>
          </a:p>
        </p:txBody>
      </p:sp>
    </p:spTree>
    <p:extLst>
      <p:ext uri="{BB962C8B-B14F-4D97-AF65-F5344CB8AC3E}">
        <p14:creationId xmlns:p14="http://schemas.microsoft.com/office/powerpoint/2010/main" val="354967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AFF6C996-573E-41D9-9D89-E527C457583D}" type="slidenum">
              <a:rPr lang="es-ES" smtClean="0"/>
              <a:t>‹Nº›</a:t>
            </a:fld>
            <a:endParaRPr lang="es-ES"/>
          </a:p>
        </p:txBody>
      </p:sp>
    </p:spTree>
    <p:extLst>
      <p:ext uri="{BB962C8B-B14F-4D97-AF65-F5344CB8AC3E}">
        <p14:creationId xmlns:p14="http://schemas.microsoft.com/office/powerpoint/2010/main" val="3680202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AFF6C996-573E-41D9-9D89-E527C457583D}" type="slidenum">
              <a:rPr lang="es-ES" smtClean="0"/>
              <a:t>‹Nº›</a:t>
            </a:fld>
            <a:endParaRPr lang="es-ES"/>
          </a:p>
        </p:txBody>
      </p:sp>
    </p:spTree>
    <p:extLst>
      <p:ext uri="{BB962C8B-B14F-4D97-AF65-F5344CB8AC3E}">
        <p14:creationId xmlns:p14="http://schemas.microsoft.com/office/powerpoint/2010/main" val="2312801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AFF6C996-573E-41D9-9D89-E527C457583D}" type="slidenum">
              <a:rPr lang="es-ES" smtClean="0"/>
              <a:t>‹Nº›</a:t>
            </a:fld>
            <a:endParaRPr lang="es-ES"/>
          </a:p>
        </p:txBody>
      </p:sp>
    </p:spTree>
    <p:extLst>
      <p:ext uri="{BB962C8B-B14F-4D97-AF65-F5344CB8AC3E}">
        <p14:creationId xmlns:p14="http://schemas.microsoft.com/office/powerpoint/2010/main" val="1089201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AFF6C996-573E-41D9-9D89-E527C457583D}" type="slidenum">
              <a:rPr lang="es-ES" smtClean="0"/>
              <a:t>‹Nº›</a:t>
            </a:fld>
            <a:endParaRPr lang="es-ES"/>
          </a:p>
        </p:txBody>
      </p:sp>
    </p:spTree>
    <p:extLst>
      <p:ext uri="{BB962C8B-B14F-4D97-AF65-F5344CB8AC3E}">
        <p14:creationId xmlns:p14="http://schemas.microsoft.com/office/powerpoint/2010/main" val="177542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715037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AFF6C996-573E-41D9-9D89-E527C457583D}" type="slidenum">
              <a:rPr lang="es-ES" smtClean="0"/>
              <a:t>‹Nº›</a:t>
            </a:fld>
            <a:endParaRPr lang="es-ES"/>
          </a:p>
        </p:txBody>
      </p:sp>
    </p:spTree>
    <p:extLst>
      <p:ext uri="{BB962C8B-B14F-4D97-AF65-F5344CB8AC3E}">
        <p14:creationId xmlns:p14="http://schemas.microsoft.com/office/powerpoint/2010/main" val="1089480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AFF6C996-573E-41D9-9D89-E527C457583D}" type="slidenum">
              <a:rPr lang="es-ES" smtClean="0"/>
              <a:t>‹Nº›</a:t>
            </a:fld>
            <a:endParaRPr lang="es-ES"/>
          </a:p>
        </p:txBody>
      </p:sp>
    </p:spTree>
    <p:extLst>
      <p:ext uri="{BB962C8B-B14F-4D97-AF65-F5344CB8AC3E}">
        <p14:creationId xmlns:p14="http://schemas.microsoft.com/office/powerpoint/2010/main" val="4190567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AFF6C996-573E-41D9-9D89-E527C457583D}" type="slidenum">
              <a:rPr lang="es-ES" smtClean="0"/>
              <a:t>‹Nº›</a:t>
            </a:fld>
            <a:endParaRPr lang="es-ES"/>
          </a:p>
        </p:txBody>
      </p:sp>
    </p:spTree>
    <p:extLst>
      <p:ext uri="{BB962C8B-B14F-4D97-AF65-F5344CB8AC3E}">
        <p14:creationId xmlns:p14="http://schemas.microsoft.com/office/powerpoint/2010/main" val="2611170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AFF6C996-573E-41D9-9D89-E527C457583D}" type="slidenum">
              <a:rPr lang="es-ES" smtClean="0"/>
              <a:t>‹Nº›</a:t>
            </a:fld>
            <a:endParaRPr lang="es-ES"/>
          </a:p>
        </p:txBody>
      </p:sp>
    </p:spTree>
    <p:extLst>
      <p:ext uri="{BB962C8B-B14F-4D97-AF65-F5344CB8AC3E}">
        <p14:creationId xmlns:p14="http://schemas.microsoft.com/office/powerpoint/2010/main" val="67596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861835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301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25975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2624978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0589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60981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71518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40" name="Picture 16" descr="ImdesImfdsnizeage1fdsnlaopage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www.radio970am.com.py/system/files/img_contenido/bnf3.jpg"/>
          <p:cNvPicPr>
            <a:picLocks noChangeAspect="1" noChangeArrowheads="1"/>
          </p:cNvPicPr>
          <p:nvPr userDrawn="1"/>
        </p:nvPicPr>
        <p:blipFill rotWithShape="1">
          <a:blip r:embed="rId15">
            <a:extLst>
              <a:ext uri="{BEBA8EAE-BF5A-486C-A8C5-ECC9F3942E4B}">
                <a14:imgProps xmlns:a14="http://schemas.microsoft.com/office/drawing/2010/main">
                  <a14:imgLayer r:embed="rId16">
                    <a14:imgEffect>
                      <a14:colorTemperature colorTemp="5300"/>
                    </a14:imgEffect>
                    <a14:imgEffect>
                      <a14:brightnessContrast contrast="-40000"/>
                    </a14:imgEffect>
                  </a14:imgLayer>
                </a14:imgProps>
              </a:ext>
              <a:ext uri="{28A0092B-C50C-407E-A947-70E740481C1C}">
                <a14:useLocalDpi xmlns:a14="http://schemas.microsoft.com/office/drawing/2010/main" val="0"/>
              </a:ext>
            </a:extLst>
          </a:blip>
          <a:srcRect t="13600" r="7646"/>
          <a:stretch/>
        </p:blipFill>
        <p:spPr bwMode="auto">
          <a:xfrm>
            <a:off x="35496" y="4689000"/>
            <a:ext cx="4464496" cy="22410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1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Tree>
    <p:extLst>
      <p:ext uri="{BB962C8B-B14F-4D97-AF65-F5344CB8AC3E}">
        <p14:creationId xmlns:p14="http://schemas.microsoft.com/office/powerpoint/2010/main" val="2968379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467544" y="2996952"/>
            <a:ext cx="8352928"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cap="none" spc="50" dirty="0" smtClean="0">
                <a:ln w="11430"/>
              </a:rPr>
              <a:t>PROYECTO DE </a:t>
            </a:r>
          </a:p>
          <a:p>
            <a:pPr algn="ctr"/>
            <a:r>
              <a:rPr lang="es-ES" sz="4000" b="1" cap="none" spc="50" dirty="0" smtClean="0">
                <a:ln w="11430"/>
              </a:rPr>
              <a:t>PRESUPUESTO INSTITUCIONAL </a:t>
            </a:r>
          </a:p>
          <a:p>
            <a:pPr algn="ctr"/>
            <a:endParaRPr lang="es-ES" sz="4000" b="1" cap="none" spc="50" dirty="0" smtClean="0">
              <a:ln w="11430"/>
            </a:endParaRPr>
          </a:p>
          <a:p>
            <a:pPr algn="ctr"/>
            <a:r>
              <a:rPr lang="es-ES" sz="4000" b="1" cap="none" spc="50" dirty="0" smtClean="0">
                <a:ln w="11430"/>
              </a:rPr>
              <a:t>AÑO 2017</a:t>
            </a:r>
            <a:endParaRPr lang="es-ES" sz="4000" b="1" cap="none" spc="50" dirty="0">
              <a:ln w="11430"/>
            </a:endParaRPr>
          </a:p>
        </p:txBody>
      </p:sp>
      <p:pic>
        <p:nvPicPr>
          <p:cNvPr id="6" name="0 Imagen"/>
          <p:cNvPicPr/>
          <p:nvPr/>
        </p:nvPicPr>
        <p:blipFill rotWithShape="1">
          <a:blip r:embed="rId3" cstate="print">
            <a:extLst>
              <a:ext uri="{28A0092B-C50C-407E-A947-70E740481C1C}">
                <a14:useLocalDpi xmlns:a14="http://schemas.microsoft.com/office/drawing/2010/main" val="0"/>
              </a:ext>
            </a:extLst>
          </a:blip>
          <a:srcRect t="13380" b="21128"/>
          <a:stretch/>
        </p:blipFill>
        <p:spPr bwMode="auto">
          <a:xfrm>
            <a:off x="323528" y="188640"/>
            <a:ext cx="4536504" cy="2160240"/>
          </a:xfrm>
          <a:prstGeom prst="rect">
            <a:avLst/>
          </a:prstGeom>
          <a:ln>
            <a:noFill/>
          </a:ln>
          <a:extLst>
            <a:ext uri="{53640926-AAD7-44D8-BBD7-CCE9431645EC}">
              <a14:shadowObscured xmlns:a14="http://schemas.microsoft.com/office/drawing/2010/main"/>
            </a:ext>
          </a:extLst>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556792"/>
            <a:ext cx="8229600" cy="5112568"/>
          </a:xfrm>
        </p:spPr>
        <p:txBody>
          <a:bodyPr/>
          <a:lstStyle/>
          <a:p>
            <a:pPr marL="0" indent="0" algn="just" eaLnBrk="1" hangingPunct="1">
              <a:buNone/>
            </a:pPr>
            <a:r>
              <a:rPr lang="es-ES" sz="2300" b="1" dirty="0" smtClean="0">
                <a:solidFill>
                  <a:srgbClr val="000000"/>
                </a:solidFill>
                <a:effectLst/>
                <a:latin typeface="Arial" pitchFamily="34" charset="0"/>
                <a:cs typeface="Arial" pitchFamily="34" charset="0"/>
              </a:rPr>
              <a:t>PILAR 1. ASISTENCIA FINANCIERA</a:t>
            </a:r>
          </a:p>
          <a:p>
            <a:pPr marL="0" indent="0" algn="just" eaLnBrk="1" hangingPunct="1">
              <a:buNone/>
            </a:pPr>
            <a:endParaRPr lang="es-ES" sz="2300" b="1" dirty="0">
              <a:solidFill>
                <a:srgbClr val="000000"/>
              </a:solidFill>
              <a:latin typeface="Arial" pitchFamily="34" charset="0"/>
              <a:cs typeface="Arial" pitchFamily="34" charset="0"/>
            </a:endParaRPr>
          </a:p>
          <a:p>
            <a:pPr marL="0" indent="0" algn="just" eaLnBrk="1" hangingPunct="1">
              <a:buNone/>
            </a:pPr>
            <a:r>
              <a:rPr lang="es-ES" sz="2300" dirty="0" smtClean="0">
                <a:solidFill>
                  <a:srgbClr val="000000"/>
                </a:solidFill>
                <a:effectLst/>
                <a:latin typeface="Arial" pitchFamily="34" charset="0"/>
                <a:cs typeface="Arial" pitchFamily="34" charset="0"/>
              </a:rPr>
              <a:t>Los desembolsos de préstamos previstos para el año 2017 totalizan la suma de G. 2,4 billones, de los cuales:</a:t>
            </a:r>
          </a:p>
          <a:p>
            <a:pPr marL="0" indent="0" algn="just" eaLnBrk="1" hangingPunct="1">
              <a:buNone/>
            </a:pPr>
            <a:endParaRPr lang="es-ES" sz="2000" dirty="0" smtClean="0">
              <a:solidFill>
                <a:srgbClr val="000000"/>
              </a:solidFill>
              <a:effectLst/>
              <a:latin typeface="Arial" pitchFamily="34" charset="0"/>
              <a:cs typeface="Arial" pitchFamily="34" charset="0"/>
            </a:endParaRPr>
          </a:p>
          <a:p>
            <a:pPr algn="just"/>
            <a:r>
              <a:rPr lang="es-ES" sz="2000" dirty="0" smtClean="0">
                <a:solidFill>
                  <a:srgbClr val="000000"/>
                </a:solidFill>
                <a:effectLst/>
                <a:latin typeface="Arial" pitchFamily="34" charset="0"/>
                <a:cs typeface="Arial" pitchFamily="34" charset="0"/>
              </a:rPr>
              <a:t>G. 2,3 billones estarán financiados con Recursos Institucionales y </a:t>
            </a:r>
          </a:p>
          <a:p>
            <a:pPr algn="just"/>
            <a:r>
              <a:rPr lang="es-ES" sz="2000" dirty="0" smtClean="0">
                <a:solidFill>
                  <a:srgbClr val="000000"/>
                </a:solidFill>
                <a:effectLst/>
                <a:latin typeface="Arial" pitchFamily="34" charset="0"/>
                <a:cs typeface="Arial" pitchFamily="34" charset="0"/>
              </a:rPr>
              <a:t>G. </a:t>
            </a:r>
            <a:r>
              <a:rPr lang="es-ES" sz="2000" dirty="0" smtClean="0">
                <a:solidFill>
                  <a:srgbClr val="000000"/>
                </a:solidFill>
                <a:latin typeface="Arial" pitchFamily="34" charset="0"/>
                <a:cs typeface="Arial" pitchFamily="34" charset="0"/>
              </a:rPr>
              <a:t>80.197 millones con recursos de la AFD.</a:t>
            </a:r>
            <a:endParaRPr lang="es-ES" sz="2000" dirty="0" smtClean="0">
              <a:solidFill>
                <a:srgbClr val="000000"/>
              </a:solidFill>
              <a:effectLst/>
              <a:latin typeface="Arial" pitchFamily="34" charset="0"/>
              <a:cs typeface="Arial" pitchFamily="34" charset="0"/>
            </a:endParaRPr>
          </a:p>
          <a:p>
            <a:pPr algn="just" eaLnBrk="1" hangingPunct="1">
              <a:buBlip>
                <a:blip r:embed="rId3"/>
              </a:buBlip>
            </a:pPr>
            <a:endParaRPr lang="es-ES" sz="2300" b="1"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468313" y="116632"/>
            <a:ext cx="8229600" cy="122413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Acciones y Metas previstas </a:t>
            </a:r>
          </a:p>
          <a:p>
            <a:r>
              <a:rPr lang="es-MX" sz="3600" dirty="0" smtClean="0"/>
              <a:t>para el año 2017</a:t>
            </a:r>
            <a:endParaRPr lang="es-ES" sz="3600" dirty="0"/>
          </a:p>
        </p:txBody>
      </p:sp>
    </p:spTree>
    <p:extLst>
      <p:ext uri="{BB962C8B-B14F-4D97-AF65-F5344CB8AC3E}">
        <p14:creationId xmlns:p14="http://schemas.microsoft.com/office/powerpoint/2010/main" val="144189252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556792"/>
            <a:ext cx="8229600" cy="5112568"/>
          </a:xfrm>
        </p:spPr>
        <p:txBody>
          <a:bodyPr/>
          <a:lstStyle/>
          <a:p>
            <a:pPr marL="0" indent="0" algn="just" eaLnBrk="1" hangingPunct="1">
              <a:buNone/>
            </a:pPr>
            <a:r>
              <a:rPr lang="es-ES" sz="2300" b="1" dirty="0" smtClean="0">
                <a:solidFill>
                  <a:srgbClr val="000000"/>
                </a:solidFill>
                <a:effectLst/>
                <a:latin typeface="Arial" pitchFamily="34" charset="0"/>
                <a:cs typeface="Arial" pitchFamily="34" charset="0"/>
              </a:rPr>
              <a:t>PILAR 1. ASISTENCIA FINANCIERA</a:t>
            </a:r>
          </a:p>
          <a:p>
            <a:pPr marL="0" indent="0" algn="just" eaLnBrk="1" hangingPunct="1">
              <a:buNone/>
            </a:pPr>
            <a:endParaRPr lang="es-ES" sz="2300" b="1" dirty="0">
              <a:solidFill>
                <a:srgbClr val="000000"/>
              </a:solidFill>
              <a:latin typeface="Arial" pitchFamily="34" charset="0"/>
              <a:cs typeface="Arial" pitchFamily="34" charset="0"/>
            </a:endParaRPr>
          </a:p>
          <a:p>
            <a:pPr marL="0" indent="0" algn="just" eaLnBrk="1" hangingPunct="1">
              <a:buNone/>
            </a:pPr>
            <a:r>
              <a:rPr lang="es-ES" sz="2300" dirty="0" smtClean="0">
                <a:solidFill>
                  <a:srgbClr val="000000"/>
                </a:solidFill>
                <a:effectLst/>
                <a:latin typeface="Arial" pitchFamily="34" charset="0"/>
                <a:cs typeface="Arial" pitchFamily="34" charset="0"/>
              </a:rPr>
              <a:t>Si bien se proyecta una mejora en el crecimiento de los países de la región, como en el caso de Brasil, el panorama económico global continúa manteniéndose fr</a:t>
            </a:r>
            <a:r>
              <a:rPr lang="es-ES" sz="2300" dirty="0" smtClean="0">
                <a:solidFill>
                  <a:srgbClr val="000000"/>
                </a:solidFill>
                <a:latin typeface="Arial" pitchFamily="34" charset="0"/>
                <a:cs typeface="Arial" pitchFamily="34" charset="0"/>
              </a:rPr>
              <a:t>ágil y complejo</a:t>
            </a:r>
            <a:r>
              <a:rPr lang="es-ES" sz="2300" dirty="0" smtClean="0">
                <a:solidFill>
                  <a:srgbClr val="000000"/>
                </a:solidFill>
                <a:effectLst/>
                <a:latin typeface="Arial" pitchFamily="34" charset="0"/>
                <a:cs typeface="Arial" pitchFamily="34" charset="0"/>
              </a:rPr>
              <a:t>.</a:t>
            </a:r>
          </a:p>
          <a:p>
            <a:pPr marL="0" indent="0" algn="just" eaLnBrk="1" hangingPunct="1">
              <a:buNone/>
            </a:pPr>
            <a:endParaRPr lang="es-ES" sz="2300" dirty="0">
              <a:solidFill>
                <a:srgbClr val="000000"/>
              </a:solidFill>
              <a:latin typeface="Arial" pitchFamily="34" charset="0"/>
              <a:cs typeface="Arial" pitchFamily="34" charset="0"/>
            </a:endParaRPr>
          </a:p>
          <a:p>
            <a:pPr marL="0" indent="0" algn="just" eaLnBrk="1" hangingPunct="1">
              <a:buNone/>
            </a:pPr>
            <a:r>
              <a:rPr lang="es-ES" sz="2300" dirty="0" smtClean="0">
                <a:solidFill>
                  <a:srgbClr val="000000"/>
                </a:solidFill>
                <a:effectLst/>
                <a:latin typeface="Arial" pitchFamily="34" charset="0"/>
                <a:cs typeface="Arial" pitchFamily="34" charset="0"/>
              </a:rPr>
              <a:t>Para mitigar los efectos externos que pudieran incidir en la economía paraguaya, el BNF pondrá a disposición del sistema económico nacional líneas de financiamiento que contribuyan a generar un efecto contra cíclico y a apuntalar el crecimiento económico durante el año 2017.</a:t>
            </a:r>
          </a:p>
          <a:p>
            <a:pPr marL="0" indent="0" algn="just" eaLnBrk="1" hangingPunct="1">
              <a:buNone/>
            </a:pPr>
            <a:endParaRPr lang="es-ES" sz="2300" dirty="0">
              <a:solidFill>
                <a:srgbClr val="000000"/>
              </a:solidFill>
              <a:latin typeface="Arial" pitchFamily="34" charset="0"/>
              <a:cs typeface="Arial" pitchFamily="34" charset="0"/>
            </a:endParaRPr>
          </a:p>
          <a:p>
            <a:pPr marL="0" indent="0" algn="just" eaLnBrk="1" hangingPunct="1">
              <a:buNone/>
            </a:pPr>
            <a:endParaRPr lang="es-ES" sz="2300"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468313" y="116632"/>
            <a:ext cx="8229600" cy="122413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Acciones y Metas previstas </a:t>
            </a:r>
          </a:p>
          <a:p>
            <a:r>
              <a:rPr lang="es-MX" sz="3600" dirty="0" smtClean="0"/>
              <a:t>para el año 2017</a:t>
            </a:r>
            <a:endParaRPr lang="es-ES" sz="3600" dirty="0"/>
          </a:p>
        </p:txBody>
      </p:sp>
    </p:spTree>
    <p:extLst>
      <p:ext uri="{BB962C8B-B14F-4D97-AF65-F5344CB8AC3E}">
        <p14:creationId xmlns:p14="http://schemas.microsoft.com/office/powerpoint/2010/main" val="4167234264"/>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556792"/>
            <a:ext cx="8229600" cy="5112568"/>
          </a:xfrm>
        </p:spPr>
        <p:txBody>
          <a:bodyPr/>
          <a:lstStyle/>
          <a:p>
            <a:pPr marL="0" indent="0" algn="just" eaLnBrk="1" hangingPunct="1">
              <a:buNone/>
            </a:pPr>
            <a:r>
              <a:rPr lang="es-ES" sz="2300" b="1" dirty="0" smtClean="0">
                <a:solidFill>
                  <a:srgbClr val="000000"/>
                </a:solidFill>
                <a:effectLst/>
                <a:latin typeface="Arial" pitchFamily="34" charset="0"/>
                <a:cs typeface="Arial" pitchFamily="34" charset="0"/>
              </a:rPr>
              <a:t>PILAR 1. ASISTENCIA FINANCIERA</a:t>
            </a:r>
          </a:p>
          <a:p>
            <a:pPr marL="0" indent="0" algn="just" eaLnBrk="1" hangingPunct="1">
              <a:buNone/>
            </a:pPr>
            <a:endParaRPr lang="es-ES" sz="2300" b="1" dirty="0">
              <a:solidFill>
                <a:srgbClr val="000000"/>
              </a:solidFill>
              <a:latin typeface="Arial" pitchFamily="34" charset="0"/>
              <a:cs typeface="Arial" pitchFamily="34" charset="0"/>
            </a:endParaRPr>
          </a:p>
          <a:p>
            <a:pPr marL="0" indent="0" algn="just" eaLnBrk="1" hangingPunct="1">
              <a:buNone/>
            </a:pPr>
            <a:r>
              <a:rPr lang="es-ES" sz="2300" dirty="0" smtClean="0">
                <a:solidFill>
                  <a:srgbClr val="000000"/>
                </a:solidFill>
                <a:effectLst/>
                <a:latin typeface="Arial" pitchFamily="34" charset="0"/>
                <a:cs typeface="Arial" pitchFamily="34" charset="0"/>
              </a:rPr>
              <a:t>Entre las principales líneas de financiamiento que formarán parte del esquema de asistencia crediticia al sistema económico nacional, durante el año 2017, se destacan las siguientes:</a:t>
            </a:r>
          </a:p>
          <a:p>
            <a:pPr marL="0" indent="0" algn="just" eaLnBrk="1" hangingPunct="1">
              <a:buNone/>
            </a:pPr>
            <a:endParaRPr lang="es-ES" sz="2300" dirty="0">
              <a:solidFill>
                <a:srgbClr val="000000"/>
              </a:solidFill>
              <a:latin typeface="Arial" pitchFamily="34" charset="0"/>
              <a:cs typeface="Arial" pitchFamily="34" charset="0"/>
            </a:endParaRPr>
          </a:p>
          <a:p>
            <a:pPr marL="0" indent="0" algn="just" eaLnBrk="1" hangingPunct="1">
              <a:buNone/>
            </a:pPr>
            <a:endParaRPr lang="es-ES" sz="2300"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468313" y="116632"/>
            <a:ext cx="8229600" cy="122413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Acciones y Metas previstas </a:t>
            </a:r>
          </a:p>
          <a:p>
            <a:r>
              <a:rPr lang="es-MX" sz="3600" dirty="0" smtClean="0"/>
              <a:t>para el año 2017</a:t>
            </a:r>
            <a:endParaRPr lang="es-ES" sz="3600" dirty="0"/>
          </a:p>
        </p:txBody>
      </p:sp>
    </p:spTree>
    <p:extLst>
      <p:ext uri="{BB962C8B-B14F-4D97-AF65-F5344CB8AC3E}">
        <p14:creationId xmlns:p14="http://schemas.microsoft.com/office/powerpoint/2010/main" val="892621024"/>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39552" y="116632"/>
            <a:ext cx="8229600" cy="61206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ASISTENCIA FINANCIERA</a:t>
            </a:r>
            <a:endParaRPr lang="es-ES" sz="3600" dirty="0"/>
          </a:p>
        </p:txBody>
      </p:sp>
      <p:graphicFrame>
        <p:nvGraphicFramePr>
          <p:cNvPr id="3" name="2 Tabla"/>
          <p:cNvGraphicFramePr>
            <a:graphicFrameLocks noGrp="1"/>
          </p:cNvGraphicFramePr>
          <p:nvPr>
            <p:extLst/>
          </p:nvPr>
        </p:nvGraphicFramePr>
        <p:xfrm>
          <a:off x="395536" y="836714"/>
          <a:ext cx="8373616" cy="5826559"/>
        </p:xfrm>
        <a:graphic>
          <a:graphicData uri="http://schemas.openxmlformats.org/drawingml/2006/table">
            <a:tbl>
              <a:tblPr firstRow="1"/>
              <a:tblGrid>
                <a:gridCol w="4865896"/>
                <a:gridCol w="763524"/>
                <a:gridCol w="834487"/>
                <a:gridCol w="1909709"/>
              </a:tblGrid>
              <a:tr h="189975">
                <a:tc>
                  <a:txBody>
                    <a:bodyPr/>
                    <a:lstStyle/>
                    <a:p>
                      <a:pPr algn="ctr">
                        <a:spcAft>
                          <a:spcPts val="0"/>
                        </a:spcAft>
                      </a:pPr>
                      <a:r>
                        <a:rPr lang="es-PY" sz="1050" b="1" i="1" dirty="0">
                          <a:solidFill>
                            <a:srgbClr val="000000"/>
                          </a:solidFill>
                          <a:effectLst/>
                          <a:latin typeface="Times New Roman"/>
                          <a:ea typeface="Times New Roman"/>
                        </a:rPr>
                        <a:t>LÍNEAS DE CRÉDITOS PARA INVERSIONES </a:t>
                      </a:r>
                      <a:endParaRPr lang="es-CL" sz="1100" dirty="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050" b="1" i="1">
                          <a:solidFill>
                            <a:srgbClr val="000000"/>
                          </a:solidFill>
                          <a:effectLst/>
                          <a:latin typeface="Times New Roman"/>
                          <a:ea typeface="Times New Roman"/>
                        </a:rPr>
                        <a:t>MON.</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050" b="1" i="1">
                          <a:solidFill>
                            <a:srgbClr val="000000"/>
                          </a:solidFill>
                          <a:effectLst/>
                          <a:latin typeface="Times New Roman"/>
                          <a:ea typeface="Times New Roman"/>
                        </a:rPr>
                        <a:t>TASA</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050" b="1" i="1">
                          <a:solidFill>
                            <a:srgbClr val="000000"/>
                          </a:solidFill>
                          <a:effectLst/>
                          <a:latin typeface="Times New Roman"/>
                          <a:ea typeface="Times New Roman"/>
                        </a:rPr>
                        <a:t>PLAZO</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81042">
                <a:tc gridSpan="4">
                  <a:txBody>
                    <a:bodyPr/>
                    <a:lstStyle/>
                    <a:p>
                      <a:pPr>
                        <a:spcAft>
                          <a:spcPts val="0"/>
                        </a:spcAft>
                      </a:pPr>
                      <a:r>
                        <a:rPr lang="es-PY" sz="1050" b="1">
                          <a:solidFill>
                            <a:srgbClr val="000000"/>
                          </a:solidFill>
                          <a:effectLst/>
                          <a:latin typeface="Times New Roman"/>
                          <a:ea typeface="Times New Roman"/>
                        </a:rPr>
                        <a:t>FONDOS PROPIOS</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463922">
                <a:tc>
                  <a:txBody>
                    <a:bodyPr/>
                    <a:lstStyle/>
                    <a:p>
                      <a:pPr>
                        <a:spcAft>
                          <a:spcPts val="0"/>
                        </a:spcAft>
                      </a:pPr>
                      <a:r>
                        <a:rPr lang="es-PY" sz="1050" b="1" u="sng">
                          <a:solidFill>
                            <a:srgbClr val="000000"/>
                          </a:solidFill>
                          <a:effectLst/>
                          <a:latin typeface="Times New Roman"/>
                          <a:ea typeface="Times New Roman"/>
                        </a:rPr>
                        <a:t>Activos Fijos y Otros:</a:t>
                      </a:r>
                      <a:endParaRPr lang="es-CL" sz="1100">
                        <a:effectLst/>
                        <a:latin typeface="Times New Roman"/>
                        <a:ea typeface="Times New Roman"/>
                      </a:endParaRPr>
                    </a:p>
                    <a:p>
                      <a:pPr>
                        <a:spcAft>
                          <a:spcPts val="0"/>
                        </a:spcAft>
                      </a:pPr>
                      <a:r>
                        <a:rPr lang="es-PY" sz="1050">
                          <a:solidFill>
                            <a:srgbClr val="000000"/>
                          </a:solidFill>
                          <a:effectLst/>
                          <a:latin typeface="Times New Roman"/>
                          <a:ea typeface="Times New Roman"/>
                        </a:rPr>
                        <a:t>Financiamiento de maquinarias,  equipos,  construcciones, instalaciones, pasturas, retención de vientres.</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12%</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Hasta 5 años</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95148">
                <a:tc>
                  <a:txBody>
                    <a:bodyPr/>
                    <a:lstStyle/>
                    <a:p>
                      <a:pPr>
                        <a:spcAft>
                          <a:spcPts val="0"/>
                        </a:spcAft>
                      </a:pPr>
                      <a:r>
                        <a:rPr lang="es-PY" sz="1050" b="1" u="sng" dirty="0">
                          <a:solidFill>
                            <a:srgbClr val="000000"/>
                          </a:solidFill>
                          <a:effectLst/>
                          <a:latin typeface="Times New Roman"/>
                          <a:ea typeface="Times New Roman"/>
                        </a:rPr>
                        <a:t>Reposición de Masa Boscosa:</a:t>
                      </a:r>
                      <a:endParaRPr lang="es-CL" sz="1100" dirty="0">
                        <a:effectLst/>
                        <a:latin typeface="Times New Roman"/>
                        <a:ea typeface="Times New Roman"/>
                      </a:endParaRPr>
                    </a:p>
                    <a:p>
                      <a:pPr>
                        <a:spcAft>
                          <a:spcPts val="0"/>
                        </a:spcAft>
                      </a:pPr>
                      <a:r>
                        <a:rPr lang="es-PY" sz="1050" dirty="0">
                          <a:solidFill>
                            <a:srgbClr val="000000"/>
                          </a:solidFill>
                          <a:effectLst/>
                          <a:latin typeface="Times New Roman"/>
                          <a:ea typeface="Times New Roman"/>
                        </a:rPr>
                        <a:t>Reforestación: implantación de especies nativas y/o exóticas</a:t>
                      </a:r>
                      <a:endParaRPr lang="es-CL" sz="1100" dirty="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15%</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Hasta 7 años</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95148">
                <a:tc>
                  <a:txBody>
                    <a:bodyPr/>
                    <a:lstStyle/>
                    <a:p>
                      <a:pPr>
                        <a:spcAft>
                          <a:spcPts val="0"/>
                        </a:spcAft>
                      </a:pPr>
                      <a:r>
                        <a:rPr lang="es-PY" sz="1050" b="1" u="sng">
                          <a:solidFill>
                            <a:srgbClr val="000000"/>
                          </a:solidFill>
                          <a:effectLst/>
                          <a:latin typeface="Times New Roman"/>
                          <a:ea typeface="Times New Roman"/>
                        </a:rPr>
                        <a:t>Ampliación de Unidad Productiva:</a:t>
                      </a:r>
                      <a:endParaRPr lang="es-CL" sz="1100">
                        <a:effectLst/>
                        <a:latin typeface="Times New Roman"/>
                        <a:ea typeface="Times New Roman"/>
                      </a:endParaRPr>
                    </a:p>
                    <a:p>
                      <a:pPr>
                        <a:spcAft>
                          <a:spcPts val="0"/>
                        </a:spcAft>
                      </a:pPr>
                      <a:r>
                        <a:rPr lang="es-PY" sz="1050">
                          <a:solidFill>
                            <a:srgbClr val="000000"/>
                          </a:solidFill>
                          <a:effectLst/>
                          <a:latin typeface="Times New Roman"/>
                          <a:ea typeface="Times New Roman"/>
                        </a:rPr>
                        <a:t>Compra de tierras aptas para la producción</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12%</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60 meses</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37872">
                <a:tc>
                  <a:txBody>
                    <a:bodyPr/>
                    <a:lstStyle/>
                    <a:p>
                      <a:pPr>
                        <a:spcAft>
                          <a:spcPts val="0"/>
                        </a:spcAft>
                      </a:pPr>
                      <a:r>
                        <a:rPr lang="es-PY" sz="1050" b="1" u="sng">
                          <a:solidFill>
                            <a:srgbClr val="000000"/>
                          </a:solidFill>
                          <a:effectLst/>
                          <a:latin typeface="Times New Roman"/>
                          <a:ea typeface="Times New Roman"/>
                        </a:rPr>
                        <a:t>Empresas Exportadoras:</a:t>
                      </a:r>
                      <a:r>
                        <a:rPr lang="es-PY" sz="1050">
                          <a:solidFill>
                            <a:srgbClr val="000000"/>
                          </a:solidFill>
                          <a:effectLst/>
                          <a:latin typeface="Times New Roman"/>
                          <a:ea typeface="Times New Roman"/>
                        </a:rPr>
                        <a:t> </a:t>
                      </a:r>
                      <a:endParaRPr lang="es-CL" sz="1100">
                        <a:effectLst/>
                        <a:latin typeface="Times New Roman"/>
                        <a:ea typeface="Times New Roman"/>
                      </a:endParaRPr>
                    </a:p>
                    <a:p>
                      <a:pPr algn="just">
                        <a:spcAft>
                          <a:spcPts val="0"/>
                        </a:spcAft>
                      </a:pPr>
                      <a:r>
                        <a:rPr lang="es-PY" sz="1050">
                          <a:solidFill>
                            <a:srgbClr val="000000"/>
                          </a:solidFill>
                          <a:effectLst/>
                          <a:latin typeface="Times New Roman"/>
                          <a:ea typeface="Times New Roman"/>
                        </a:rPr>
                        <a:t>Proyectos de expansión y/o modernización, a través de la adquisición de maquinarias y equipos, construcción de obras civiles e inversiones complementarias requeridas para los diversos sectores económicos.</a:t>
                      </a:r>
                      <a:endParaRPr lang="es-CL" sz="1100">
                        <a:effectLst/>
                        <a:latin typeface="Times New Roman"/>
                        <a:ea typeface="Times New Roman"/>
                      </a:endParaRPr>
                    </a:p>
                  </a:txBody>
                  <a:tcPr marL="53137" marR="5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txBody>
                  <a:tcPr marL="53137" marR="5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7,95%</a:t>
                      </a:r>
                      <a:endParaRPr lang="es-CL" sz="1100">
                        <a:effectLst/>
                        <a:latin typeface="Times New Roman"/>
                        <a:ea typeface="Times New Roman"/>
                      </a:endParaRPr>
                    </a:p>
                  </a:txBody>
                  <a:tcPr marL="53137" marR="5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Hasta 10 años con</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hasta 2 años de gracia</a:t>
                      </a:r>
                      <a:endParaRPr lang="es-CL" sz="1100">
                        <a:effectLst/>
                        <a:latin typeface="Times New Roman"/>
                        <a:ea typeface="Times New Roman"/>
                      </a:endParaRPr>
                    </a:p>
                  </a:txBody>
                  <a:tcPr marL="53137" marR="5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18470">
                <a:tc>
                  <a:txBody>
                    <a:bodyPr/>
                    <a:lstStyle/>
                    <a:p>
                      <a:pPr>
                        <a:spcAft>
                          <a:spcPts val="0"/>
                        </a:spcAft>
                      </a:pPr>
                      <a:r>
                        <a:rPr lang="es-ES" sz="1050" b="1" u="sng">
                          <a:solidFill>
                            <a:srgbClr val="000000"/>
                          </a:solidFill>
                          <a:effectLst/>
                          <a:latin typeface="Times New Roman"/>
                          <a:ea typeface="Times New Roman"/>
                        </a:rPr>
                        <a:t>Forestación con fines comerciales:</a:t>
                      </a:r>
                      <a:endParaRPr lang="es-CL" sz="1100">
                        <a:effectLst/>
                        <a:latin typeface="Times New Roman"/>
                        <a:ea typeface="Times New Roman"/>
                      </a:endParaRPr>
                    </a:p>
                    <a:p>
                      <a:pPr marL="342900" lvl="0" indent="-342900">
                        <a:spcAft>
                          <a:spcPts val="0"/>
                        </a:spcAft>
                        <a:buFont typeface="Garamond"/>
                        <a:buChar char="-"/>
                      </a:pPr>
                      <a:r>
                        <a:rPr lang="es-ES" sz="1050">
                          <a:solidFill>
                            <a:srgbClr val="000000"/>
                          </a:solidFill>
                          <a:effectLst/>
                          <a:latin typeface="Times New Roman"/>
                          <a:ea typeface="Times New Roman"/>
                        </a:rPr>
                        <a:t>Proyecto de explotación forestal para producción de madera</a:t>
                      </a:r>
                      <a:endParaRPr lang="es-CL" sz="1100">
                        <a:effectLst/>
                        <a:latin typeface="Times New Roman"/>
                        <a:ea typeface="Times New Roman"/>
                      </a:endParaRPr>
                    </a:p>
                    <a:p>
                      <a:pPr marL="180340">
                        <a:spcAft>
                          <a:spcPts val="0"/>
                        </a:spcAft>
                      </a:pPr>
                      <a:r>
                        <a:rPr lang="es-ES" sz="1050">
                          <a:solidFill>
                            <a:srgbClr val="000000"/>
                          </a:solidFill>
                          <a:effectLst/>
                          <a:latin typeface="Times New Roman"/>
                          <a:ea typeface="Times New Roman"/>
                        </a:rPr>
                        <a:t> </a:t>
                      </a:r>
                      <a:endParaRPr lang="es-CL" sz="1100">
                        <a:effectLst/>
                        <a:latin typeface="Times New Roman"/>
                        <a:ea typeface="Times New Roman"/>
                      </a:endParaRPr>
                    </a:p>
                    <a:p>
                      <a:pPr marL="180340">
                        <a:spcAft>
                          <a:spcPts val="0"/>
                        </a:spcAft>
                      </a:pPr>
                      <a:r>
                        <a:rPr lang="es-ES" sz="1050">
                          <a:solidFill>
                            <a:srgbClr val="000000"/>
                          </a:solidFill>
                          <a:effectLst/>
                          <a:latin typeface="Times New Roman"/>
                          <a:ea typeface="Times New Roman"/>
                        </a:rPr>
                        <a:t> </a:t>
                      </a:r>
                      <a:endParaRPr lang="es-CL" sz="1100">
                        <a:effectLst/>
                        <a:latin typeface="Times New Roman"/>
                        <a:ea typeface="Times New Roman"/>
                      </a:endParaRPr>
                    </a:p>
                    <a:p>
                      <a:pPr marL="342900" lvl="0" indent="-342900">
                        <a:spcAft>
                          <a:spcPts val="0"/>
                        </a:spcAft>
                        <a:buFont typeface="Garamond"/>
                        <a:buChar char="-"/>
                      </a:pPr>
                      <a:r>
                        <a:rPr lang="es-ES" sz="1050">
                          <a:solidFill>
                            <a:srgbClr val="000000"/>
                          </a:solidFill>
                          <a:effectLst/>
                          <a:latin typeface="Times New Roman"/>
                          <a:ea typeface="Times New Roman"/>
                        </a:rPr>
                        <a:t>Proyecto de explotación forestal para producción de biomasa y/o materia prima para agroindustria</a:t>
                      </a:r>
                      <a:endParaRPr lang="es-CL" sz="1100">
                        <a:effectLst/>
                        <a:latin typeface="Times New Roman"/>
                        <a:ea typeface="Times New Roman"/>
                      </a:endParaRPr>
                    </a:p>
                    <a:p>
                      <a:pPr marL="457200">
                        <a:spcAft>
                          <a:spcPts val="0"/>
                        </a:spcAft>
                      </a:pPr>
                      <a:r>
                        <a:rPr lang="es-ES" sz="1050">
                          <a:solidFill>
                            <a:srgbClr val="000000"/>
                          </a:solidFill>
                          <a:effectLst/>
                          <a:latin typeface="Times New Roman"/>
                          <a:ea typeface="Times New Roman"/>
                        </a:rPr>
                        <a:t> </a:t>
                      </a:r>
                      <a:endParaRPr lang="es-CL" sz="1100">
                        <a:effectLst/>
                        <a:latin typeface="Times New Roman"/>
                        <a:ea typeface="Times New Roman"/>
                      </a:endParaRPr>
                    </a:p>
                    <a:p>
                      <a:pPr marL="342900" lvl="0" indent="-342900">
                        <a:spcAft>
                          <a:spcPts val="0"/>
                        </a:spcAft>
                        <a:buFont typeface="Garamond"/>
                        <a:buChar char="-"/>
                      </a:pPr>
                      <a:r>
                        <a:rPr lang="es-ES" sz="1050">
                          <a:solidFill>
                            <a:srgbClr val="000000"/>
                          </a:solidFill>
                          <a:effectLst/>
                          <a:latin typeface="Times New Roman"/>
                          <a:ea typeface="Times New Roman"/>
                        </a:rPr>
                        <a:t>Proyecto de explotación forestal mixta y/o silvo pastoril</a:t>
                      </a:r>
                      <a:endParaRPr lang="es-CL" sz="1100">
                        <a:effectLst/>
                        <a:latin typeface="Times New Roman"/>
                        <a:ea typeface="Times New Roman"/>
                      </a:endParaRPr>
                    </a:p>
                    <a:p>
                      <a:pPr marL="457200">
                        <a:spcAft>
                          <a:spcPts val="0"/>
                        </a:spcAft>
                      </a:pPr>
                      <a:r>
                        <a:rPr lang="es-ES" sz="1050">
                          <a:solidFill>
                            <a:srgbClr val="000000"/>
                          </a:solidFill>
                          <a:effectLst/>
                          <a:latin typeface="Times New Roman"/>
                          <a:ea typeface="Times New Roman"/>
                        </a:rPr>
                        <a:t> </a:t>
                      </a:r>
                      <a:endParaRPr lang="es-CL" sz="1100">
                        <a:effectLst/>
                        <a:latin typeface="Times New Roman"/>
                        <a:ea typeface="Times New Roman"/>
                      </a:endParaRPr>
                    </a:p>
                    <a:p>
                      <a:pPr marL="457200">
                        <a:spcAft>
                          <a:spcPts val="0"/>
                        </a:spcAft>
                      </a:pPr>
                      <a:r>
                        <a:rPr lang="es-ES" sz="1050">
                          <a:solidFill>
                            <a:srgbClr val="000000"/>
                          </a:solidFill>
                          <a:effectLst/>
                          <a:latin typeface="Times New Roman"/>
                          <a:ea typeface="Times New Roman"/>
                        </a:rPr>
                        <a:t> </a:t>
                      </a:r>
                      <a:endParaRPr lang="es-CL" sz="1100">
                        <a:effectLst/>
                        <a:latin typeface="Times New Roman"/>
                        <a:ea typeface="Times New Roman"/>
                      </a:endParaRPr>
                    </a:p>
                    <a:p>
                      <a:pPr marL="342900" lvl="0" indent="-342900">
                        <a:spcAft>
                          <a:spcPts val="0"/>
                        </a:spcAft>
                        <a:buFont typeface="Garamond"/>
                        <a:buChar char="-"/>
                      </a:pPr>
                      <a:r>
                        <a:rPr lang="es-ES" sz="1050">
                          <a:solidFill>
                            <a:srgbClr val="000000"/>
                          </a:solidFill>
                          <a:effectLst/>
                          <a:latin typeface="Times New Roman"/>
                          <a:ea typeface="Times New Roman"/>
                        </a:rPr>
                        <a:t>Proyecto de viveros multiplicadores</a:t>
                      </a:r>
                      <a:endParaRPr lang="es-CL" sz="1100">
                        <a:effectLst/>
                        <a:latin typeface="Times New Roman"/>
                        <a:ea typeface="Times New Roman"/>
                      </a:endParaRPr>
                    </a:p>
                  </a:txBody>
                  <a:tcPr marL="53137" marR="5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txBody>
                  <a:tcPr marL="53137" marR="5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7,95%</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7,95%</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7,95%</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7,95%</a:t>
                      </a:r>
                      <a:endParaRPr lang="es-CL" sz="1100">
                        <a:effectLst/>
                        <a:latin typeface="Times New Roman"/>
                        <a:ea typeface="Times New Roman"/>
                      </a:endParaRPr>
                    </a:p>
                  </a:txBody>
                  <a:tcPr marL="53137" marR="5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Hasta 12 años con</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4 años de gracia</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Hasta 7 años con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4 años de gracia</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Hasta 12 años con</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4 años de gracia</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Hasta 5 años </a:t>
                      </a:r>
                      <a:endParaRPr lang="es-CL" sz="1100">
                        <a:effectLst/>
                        <a:latin typeface="Times New Roman"/>
                        <a:ea typeface="Times New Roman"/>
                      </a:endParaRPr>
                    </a:p>
                  </a:txBody>
                  <a:tcPr marL="53137" marR="5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90298">
                <a:tc>
                  <a:txBody>
                    <a:bodyPr/>
                    <a:lstStyle/>
                    <a:p>
                      <a:pPr>
                        <a:spcAft>
                          <a:spcPts val="0"/>
                        </a:spcAft>
                      </a:pPr>
                      <a:r>
                        <a:rPr lang="es-PY" sz="1050" b="1" u="sng">
                          <a:solidFill>
                            <a:srgbClr val="000000"/>
                          </a:solidFill>
                          <a:effectLst/>
                          <a:latin typeface="Times New Roman"/>
                          <a:ea typeface="Times New Roman"/>
                        </a:rPr>
                        <a:t>Expoferias Nacionales e Internacionales:</a:t>
                      </a:r>
                      <a:endParaRPr lang="es-CL" sz="1100">
                        <a:effectLst/>
                        <a:latin typeface="Times New Roman"/>
                        <a:ea typeface="Times New Roman"/>
                      </a:endParaRPr>
                    </a:p>
                    <a:p>
                      <a:pPr algn="just">
                        <a:spcAft>
                          <a:spcPts val="0"/>
                        </a:spcAft>
                      </a:pPr>
                      <a:r>
                        <a:rPr lang="es-PY" sz="1050">
                          <a:solidFill>
                            <a:srgbClr val="000000"/>
                          </a:solidFill>
                          <a:effectLst/>
                          <a:latin typeface="Times New Roman"/>
                          <a:ea typeface="Times New Roman"/>
                        </a:rPr>
                        <a:t>Bienes de capital en general y todo tipo de animales que se encuentren disponibles para la venta en Expo Ferias Nacionales e Internacionales</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11%</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Hasta 3 años</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90298">
                <a:tc>
                  <a:txBody>
                    <a:bodyPr/>
                    <a:lstStyle/>
                    <a:p>
                      <a:pPr>
                        <a:spcAft>
                          <a:spcPts val="0"/>
                        </a:spcAft>
                      </a:pPr>
                      <a:r>
                        <a:rPr lang="es-PY" sz="1050" b="1" u="sng">
                          <a:solidFill>
                            <a:srgbClr val="000000"/>
                          </a:solidFill>
                          <a:effectLst/>
                          <a:latin typeface="Times New Roman"/>
                          <a:ea typeface="Times New Roman"/>
                        </a:rPr>
                        <a:t>Exposiciones Nacionales:</a:t>
                      </a:r>
                      <a:endParaRPr lang="es-CL" sz="1100">
                        <a:effectLst/>
                        <a:latin typeface="Times New Roman"/>
                        <a:ea typeface="Times New Roman"/>
                      </a:endParaRPr>
                    </a:p>
                    <a:p>
                      <a:pPr algn="just">
                        <a:spcAft>
                          <a:spcPts val="0"/>
                        </a:spcAft>
                      </a:pPr>
                      <a:r>
                        <a:rPr lang="es-PY" sz="1050">
                          <a:solidFill>
                            <a:srgbClr val="000000"/>
                          </a:solidFill>
                          <a:effectLst/>
                          <a:latin typeface="Times New Roman"/>
                          <a:ea typeface="Times New Roman"/>
                        </a:rPr>
                        <a:t>Adquisición de todo tipo de animales y bienes, que se encuentran disponibles para la venta en las exposiciones nacionales.</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8,5%</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9%</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Hasta 1 año</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Hasta 3 años</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98464">
                <a:tc>
                  <a:txBody>
                    <a:bodyPr/>
                    <a:lstStyle/>
                    <a:p>
                      <a:pPr>
                        <a:spcAft>
                          <a:spcPts val="0"/>
                        </a:spcAft>
                      </a:pPr>
                      <a:r>
                        <a:rPr lang="es-PY" sz="1050" b="1" u="sng">
                          <a:solidFill>
                            <a:srgbClr val="000000"/>
                          </a:solidFill>
                          <a:effectLst/>
                          <a:latin typeface="Times New Roman"/>
                          <a:ea typeface="Times New Roman"/>
                        </a:rPr>
                        <a:t>Línea de Crédito BNF - Inversiones Productivas: </a:t>
                      </a:r>
                      <a:endParaRPr lang="es-CL" sz="1100">
                        <a:effectLst/>
                        <a:latin typeface="Times New Roman"/>
                        <a:ea typeface="Times New Roman"/>
                      </a:endParaRPr>
                    </a:p>
                    <a:p>
                      <a:pPr>
                        <a:spcAft>
                          <a:spcPts val="0"/>
                        </a:spcAft>
                      </a:pPr>
                      <a:r>
                        <a:rPr lang="es-PY" sz="1050">
                          <a:solidFill>
                            <a:srgbClr val="000000"/>
                          </a:solidFill>
                          <a:effectLst/>
                          <a:latin typeface="Times New Roman"/>
                          <a:ea typeface="Times New Roman"/>
                        </a:rPr>
                        <a:t>Financiamiento de proyectos de inversión agropecuaria, industrial, comercial y de servicios.</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G.</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11,00%</a:t>
                      </a:r>
                      <a:endParaRPr lang="es-CL" sz="1100">
                        <a:effectLst/>
                        <a:latin typeface="Times New Roman"/>
                        <a:ea typeface="Times New Roman"/>
                      </a:endParaRPr>
                    </a:p>
                    <a:p>
                      <a:pPr algn="ctr">
                        <a:spcAft>
                          <a:spcPts val="0"/>
                        </a:spcAft>
                      </a:pPr>
                      <a:r>
                        <a:rPr lang="es-PY" sz="1050">
                          <a:solidFill>
                            <a:srgbClr val="000000"/>
                          </a:solidFill>
                          <a:effectLst/>
                          <a:latin typeface="Times New Roman"/>
                          <a:ea typeface="Times New Roman"/>
                        </a:rPr>
                        <a:t> </a:t>
                      </a:r>
                      <a:endParaRPr lang="es-CL" sz="110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50" dirty="0">
                          <a:solidFill>
                            <a:srgbClr val="000000"/>
                          </a:solidFill>
                          <a:effectLst/>
                          <a:latin typeface="Times New Roman"/>
                          <a:ea typeface="Times New Roman"/>
                        </a:rPr>
                        <a:t> </a:t>
                      </a:r>
                      <a:endParaRPr lang="es-CL" sz="1100" dirty="0">
                        <a:effectLst/>
                        <a:latin typeface="Times New Roman"/>
                        <a:ea typeface="Times New Roman"/>
                      </a:endParaRPr>
                    </a:p>
                    <a:p>
                      <a:pPr algn="ctr">
                        <a:spcAft>
                          <a:spcPts val="0"/>
                        </a:spcAft>
                      </a:pPr>
                      <a:r>
                        <a:rPr lang="es-PY" sz="1050" dirty="0">
                          <a:solidFill>
                            <a:srgbClr val="000000"/>
                          </a:solidFill>
                          <a:effectLst/>
                          <a:latin typeface="Times New Roman"/>
                          <a:ea typeface="Times New Roman"/>
                        </a:rPr>
                        <a:t>Hasta 10 años y</a:t>
                      </a:r>
                      <a:endParaRPr lang="es-CL" sz="1100" dirty="0">
                        <a:effectLst/>
                        <a:latin typeface="Times New Roman"/>
                        <a:ea typeface="Times New Roman"/>
                      </a:endParaRPr>
                    </a:p>
                    <a:p>
                      <a:pPr algn="ctr">
                        <a:spcAft>
                          <a:spcPts val="0"/>
                        </a:spcAft>
                      </a:pPr>
                      <a:r>
                        <a:rPr lang="es-PY" sz="1050" dirty="0">
                          <a:solidFill>
                            <a:srgbClr val="000000"/>
                          </a:solidFill>
                          <a:effectLst/>
                          <a:latin typeface="Times New Roman"/>
                          <a:ea typeface="Times New Roman"/>
                        </a:rPr>
                        <a:t>hasta 2 años de gracia</a:t>
                      </a:r>
                      <a:endParaRPr lang="es-CL" sz="1100" dirty="0">
                        <a:effectLst/>
                        <a:latin typeface="Times New Roman"/>
                        <a:ea typeface="Times New Roman"/>
                      </a:endParaRPr>
                    </a:p>
                  </a:txBody>
                  <a:tcPr marL="53137" marR="53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extLst>
      <p:ext uri="{BB962C8B-B14F-4D97-AF65-F5344CB8AC3E}">
        <p14:creationId xmlns:p14="http://schemas.microsoft.com/office/powerpoint/2010/main" val="3368552306"/>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39552" y="116632"/>
            <a:ext cx="8229600" cy="61206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ASISTENCIA FINANCIERA</a:t>
            </a:r>
            <a:endParaRPr lang="es-ES" sz="3600" dirty="0"/>
          </a:p>
        </p:txBody>
      </p:sp>
      <p:graphicFrame>
        <p:nvGraphicFramePr>
          <p:cNvPr id="4" name="3 Tabla"/>
          <p:cNvGraphicFramePr>
            <a:graphicFrameLocks noGrp="1"/>
          </p:cNvGraphicFramePr>
          <p:nvPr>
            <p:extLst/>
          </p:nvPr>
        </p:nvGraphicFramePr>
        <p:xfrm>
          <a:off x="539552" y="908720"/>
          <a:ext cx="8229599" cy="5811381"/>
        </p:xfrm>
        <a:graphic>
          <a:graphicData uri="http://schemas.openxmlformats.org/drawingml/2006/table">
            <a:tbl>
              <a:tblPr firstRow="1"/>
              <a:tblGrid>
                <a:gridCol w="4782208"/>
                <a:gridCol w="750393"/>
                <a:gridCol w="820134"/>
                <a:gridCol w="1876864"/>
              </a:tblGrid>
              <a:tr h="190029">
                <a:tc>
                  <a:txBody>
                    <a:bodyPr/>
                    <a:lstStyle/>
                    <a:p>
                      <a:pPr algn="ctr">
                        <a:spcAft>
                          <a:spcPts val="0"/>
                        </a:spcAft>
                      </a:pPr>
                      <a:r>
                        <a:rPr lang="es-PY" sz="1100" b="1" i="1" dirty="0">
                          <a:solidFill>
                            <a:srgbClr val="000000"/>
                          </a:solidFill>
                          <a:effectLst/>
                          <a:latin typeface="Times New Roman"/>
                          <a:ea typeface="Times New Roman"/>
                        </a:rPr>
                        <a:t>LÍNEAS DE CRÉDITOS PARA INVERSIONES </a:t>
                      </a:r>
                      <a:endParaRPr lang="es-CL" sz="1200" dirty="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100" b="1" i="1" dirty="0" smtClean="0">
                          <a:solidFill>
                            <a:srgbClr val="000000"/>
                          </a:solidFill>
                          <a:effectLst/>
                          <a:latin typeface="Times New Roman"/>
                          <a:ea typeface="Times New Roman"/>
                        </a:rPr>
                        <a:t>Moneda</a:t>
                      </a:r>
                      <a:endParaRPr lang="es-CL" sz="1200" dirty="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100" b="1" i="1">
                          <a:solidFill>
                            <a:srgbClr val="000000"/>
                          </a:solidFill>
                          <a:effectLst/>
                          <a:latin typeface="Times New Roman"/>
                          <a:ea typeface="Times New Roman"/>
                        </a:rPr>
                        <a:t>TASA</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100" b="1" i="1" dirty="0">
                          <a:solidFill>
                            <a:srgbClr val="000000"/>
                          </a:solidFill>
                          <a:effectLst/>
                          <a:latin typeface="Times New Roman"/>
                          <a:ea typeface="Times New Roman"/>
                        </a:rPr>
                        <a:t>PLAZO</a:t>
                      </a:r>
                      <a:endParaRPr lang="es-CL" sz="1200" dirty="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81093">
                <a:tc gridSpan="4">
                  <a:txBody>
                    <a:bodyPr/>
                    <a:lstStyle/>
                    <a:p>
                      <a:pPr>
                        <a:spcAft>
                          <a:spcPts val="0"/>
                        </a:spcAft>
                      </a:pPr>
                      <a:r>
                        <a:rPr lang="es-PY" sz="1100" b="1">
                          <a:solidFill>
                            <a:srgbClr val="000000"/>
                          </a:solidFill>
                          <a:effectLst/>
                          <a:latin typeface="Times New Roman"/>
                          <a:ea typeface="Times New Roman"/>
                        </a:rPr>
                        <a:t>FONDOS EXTERNOS</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1059230">
                <a:tc>
                  <a:txBody>
                    <a:bodyPr/>
                    <a:lstStyle/>
                    <a:p>
                      <a:pPr>
                        <a:spcAft>
                          <a:spcPts val="0"/>
                        </a:spcAft>
                      </a:pPr>
                      <a:r>
                        <a:rPr lang="es-PY" sz="1100" b="1" u="sng" dirty="0">
                          <a:solidFill>
                            <a:srgbClr val="000000"/>
                          </a:solidFill>
                          <a:effectLst/>
                          <a:latin typeface="Times New Roman"/>
                          <a:ea typeface="Times New Roman"/>
                        </a:rPr>
                        <a:t>Inversiones a largo Plazo:</a:t>
                      </a:r>
                      <a:r>
                        <a:rPr lang="es-PY" sz="1100" dirty="0">
                          <a:solidFill>
                            <a:srgbClr val="000000"/>
                          </a:solidFill>
                          <a:effectLst/>
                          <a:latin typeface="Times New Roman"/>
                          <a:ea typeface="Times New Roman"/>
                        </a:rPr>
                        <a:t>  </a:t>
                      </a:r>
                      <a:r>
                        <a:rPr lang="es-PY" sz="1100" dirty="0">
                          <a:solidFill>
                            <a:srgbClr val="FF0000"/>
                          </a:solidFill>
                          <a:effectLst/>
                          <a:latin typeface="Times New Roman"/>
                          <a:ea typeface="Times New Roman"/>
                        </a:rPr>
                        <a:t>(Fondo IPS).</a:t>
                      </a:r>
                      <a:endParaRPr lang="es-CL" sz="1200" dirty="0">
                        <a:effectLst/>
                        <a:latin typeface="Times New Roman"/>
                        <a:ea typeface="Times New Roman"/>
                      </a:endParaRPr>
                    </a:p>
                    <a:p>
                      <a:pPr algn="just">
                        <a:spcAft>
                          <a:spcPts val="0"/>
                        </a:spcAft>
                      </a:pPr>
                      <a:r>
                        <a:rPr lang="es-PY" sz="1100" dirty="0">
                          <a:solidFill>
                            <a:srgbClr val="000000"/>
                          </a:solidFill>
                          <a:effectLst/>
                          <a:latin typeface="Times New Roman"/>
                          <a:ea typeface="Times New Roman"/>
                        </a:rPr>
                        <a:t>Para aumentar la capacidad productiva de las unidades agrícolas, ganaderas, agroindustrias, industrias manufactureras y forestales, para incorporar bienes de producción e instalaciones </a:t>
                      </a:r>
                      <a:endParaRPr lang="es-CL" sz="1200" dirty="0">
                        <a:effectLst/>
                        <a:latin typeface="Times New Roman"/>
                        <a:ea typeface="Times New Roman"/>
                      </a:endParaRPr>
                    </a:p>
                    <a:p>
                      <a:pPr marL="342900" lvl="0" indent="-342900">
                        <a:spcAft>
                          <a:spcPts val="0"/>
                        </a:spcAft>
                        <a:buFont typeface="Symbol"/>
                        <a:buChar char=""/>
                      </a:pPr>
                      <a:r>
                        <a:rPr lang="es-PY" sz="1100" dirty="0">
                          <a:solidFill>
                            <a:srgbClr val="000000"/>
                          </a:solidFill>
                          <a:effectLst/>
                          <a:latin typeface="Times New Roman"/>
                          <a:ea typeface="Times New Roman"/>
                        </a:rPr>
                        <a:t>Pago de capital e intereses trimestral y/o semestral</a:t>
                      </a:r>
                      <a:endParaRPr lang="es-CL" sz="1200" dirty="0">
                        <a:effectLst/>
                        <a:latin typeface="Times New Roman"/>
                        <a:ea typeface="Times New Roman"/>
                      </a:endParaRPr>
                    </a:p>
                    <a:p>
                      <a:pPr marL="342900" lvl="0" indent="-342900">
                        <a:spcAft>
                          <a:spcPts val="0"/>
                        </a:spcAft>
                        <a:buFont typeface="Symbol"/>
                        <a:buChar char=""/>
                      </a:pPr>
                      <a:r>
                        <a:rPr lang="es-PY" sz="1100" dirty="0">
                          <a:solidFill>
                            <a:srgbClr val="000000"/>
                          </a:solidFill>
                          <a:effectLst/>
                          <a:latin typeface="Times New Roman"/>
                          <a:ea typeface="Times New Roman"/>
                        </a:rPr>
                        <a:t>Pago de capital e intereses anual</a:t>
                      </a:r>
                      <a:endParaRPr lang="es-CL" sz="1200" dirty="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G.</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G.</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13%</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13,50%</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Hasta 10 años y</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hasta 2 años de gracia</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53955">
                <a:tc>
                  <a:txBody>
                    <a:bodyPr/>
                    <a:lstStyle/>
                    <a:p>
                      <a:pPr>
                        <a:spcAft>
                          <a:spcPts val="0"/>
                        </a:spcAft>
                      </a:pPr>
                      <a:r>
                        <a:rPr lang="es-PY" sz="1100" b="1" u="sng" dirty="0">
                          <a:solidFill>
                            <a:srgbClr val="000000"/>
                          </a:solidFill>
                          <a:effectLst/>
                          <a:latin typeface="Times New Roman"/>
                          <a:ea typeface="Times New Roman"/>
                        </a:rPr>
                        <a:t>PROPYMES:</a:t>
                      </a:r>
                      <a:r>
                        <a:rPr lang="es-PY" sz="1100" dirty="0">
                          <a:solidFill>
                            <a:srgbClr val="000000"/>
                          </a:solidFill>
                          <a:effectLst/>
                          <a:latin typeface="Times New Roman"/>
                          <a:ea typeface="Times New Roman"/>
                        </a:rPr>
                        <a:t> </a:t>
                      </a:r>
                      <a:r>
                        <a:rPr lang="es-PY" sz="1100" dirty="0">
                          <a:solidFill>
                            <a:srgbClr val="FF0000"/>
                          </a:solidFill>
                          <a:effectLst/>
                          <a:latin typeface="Times New Roman"/>
                          <a:ea typeface="Times New Roman"/>
                        </a:rPr>
                        <a:t>(Fondo AFD).</a:t>
                      </a:r>
                      <a:endParaRPr lang="es-CL" sz="1200" dirty="0">
                        <a:effectLst/>
                        <a:latin typeface="Times New Roman"/>
                        <a:ea typeface="Times New Roman"/>
                      </a:endParaRPr>
                    </a:p>
                    <a:p>
                      <a:pPr algn="just">
                        <a:spcAft>
                          <a:spcPts val="0"/>
                        </a:spcAft>
                      </a:pPr>
                      <a:r>
                        <a:rPr lang="es-PY" sz="1100" dirty="0">
                          <a:solidFill>
                            <a:srgbClr val="000000"/>
                          </a:solidFill>
                          <a:effectLst/>
                          <a:latin typeface="Times New Roman"/>
                          <a:ea typeface="Times New Roman"/>
                        </a:rPr>
                        <a:t>Proyectos de inversión agroindustrial, manufactura, industrias de cualquier sector, comercio, servicios </a:t>
                      </a:r>
                      <a:endParaRPr lang="es-CL" sz="1200" dirty="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G.</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USD.</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13%</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11%</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Hasta 10 años y</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hasta 2 años de gracia</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53955">
                <a:tc>
                  <a:txBody>
                    <a:bodyPr/>
                    <a:lstStyle/>
                    <a:p>
                      <a:pPr>
                        <a:spcAft>
                          <a:spcPts val="0"/>
                        </a:spcAft>
                      </a:pPr>
                      <a:r>
                        <a:rPr lang="es-PY" sz="1100" b="1" u="sng" dirty="0">
                          <a:solidFill>
                            <a:srgbClr val="000000"/>
                          </a:solidFill>
                          <a:effectLst/>
                          <a:latin typeface="Times New Roman"/>
                          <a:ea typeface="Times New Roman"/>
                        </a:rPr>
                        <a:t>PROREGADIO</a:t>
                      </a:r>
                      <a:r>
                        <a:rPr lang="es-PY" sz="1100" dirty="0">
                          <a:solidFill>
                            <a:srgbClr val="000000"/>
                          </a:solidFill>
                          <a:effectLst/>
                          <a:latin typeface="Times New Roman"/>
                          <a:ea typeface="Times New Roman"/>
                        </a:rPr>
                        <a:t>:</a:t>
                      </a:r>
                      <a:r>
                        <a:rPr lang="es-PY" sz="1100" dirty="0">
                          <a:solidFill>
                            <a:srgbClr val="FF0000"/>
                          </a:solidFill>
                          <a:effectLst/>
                          <a:latin typeface="Times New Roman"/>
                          <a:ea typeface="Times New Roman"/>
                        </a:rPr>
                        <a:t> (Fondo AFD).</a:t>
                      </a:r>
                      <a:endParaRPr lang="es-CL" sz="1200" dirty="0">
                        <a:effectLst/>
                        <a:latin typeface="Times New Roman"/>
                        <a:ea typeface="Times New Roman"/>
                      </a:endParaRPr>
                    </a:p>
                    <a:p>
                      <a:pPr algn="just">
                        <a:spcAft>
                          <a:spcPts val="0"/>
                        </a:spcAft>
                      </a:pPr>
                      <a:r>
                        <a:rPr lang="es-PY" sz="1100" dirty="0">
                          <a:solidFill>
                            <a:srgbClr val="000000"/>
                          </a:solidFill>
                          <a:effectLst/>
                          <a:latin typeface="Times New Roman"/>
                          <a:ea typeface="Times New Roman"/>
                        </a:rPr>
                        <a:t>Adquisición de sistemas de riego para actividades agropecuarias y de protección del medio ambiente </a:t>
                      </a:r>
                      <a:endParaRPr lang="es-CL" sz="1200" dirty="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G.</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USD.</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13%</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10,50%</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Hasta 12 años con</a:t>
                      </a:r>
                      <a:endParaRPr lang="es-CL" sz="1200">
                        <a:effectLst/>
                        <a:latin typeface="Times New Roman"/>
                        <a:ea typeface="Times New Roman"/>
                      </a:endParaRPr>
                    </a:p>
                    <a:p>
                      <a:pPr>
                        <a:spcAft>
                          <a:spcPts val="0"/>
                        </a:spcAft>
                      </a:pPr>
                      <a:r>
                        <a:rPr lang="es-PY" sz="1100">
                          <a:solidFill>
                            <a:srgbClr val="000000"/>
                          </a:solidFill>
                          <a:effectLst/>
                          <a:latin typeface="Times New Roman"/>
                          <a:ea typeface="Times New Roman"/>
                        </a:rPr>
                        <a:t>hasta 2 años de gracia</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815823">
                <a:tc>
                  <a:txBody>
                    <a:bodyPr/>
                    <a:lstStyle/>
                    <a:p>
                      <a:pPr>
                        <a:spcAft>
                          <a:spcPts val="0"/>
                        </a:spcAft>
                      </a:pPr>
                      <a:r>
                        <a:rPr lang="es-PY" sz="1100" b="1" u="sng" dirty="0">
                          <a:solidFill>
                            <a:srgbClr val="000000"/>
                          </a:solidFill>
                          <a:effectLst/>
                          <a:latin typeface="Times New Roman"/>
                          <a:ea typeface="Times New Roman"/>
                        </a:rPr>
                        <a:t>PROCRECER:</a:t>
                      </a:r>
                      <a:r>
                        <a:rPr lang="es-PY" sz="1100" dirty="0">
                          <a:solidFill>
                            <a:srgbClr val="000000"/>
                          </a:solidFill>
                          <a:effectLst/>
                          <a:latin typeface="Times New Roman"/>
                          <a:ea typeface="Times New Roman"/>
                        </a:rPr>
                        <a:t> </a:t>
                      </a:r>
                      <a:r>
                        <a:rPr lang="es-PY" sz="1100" dirty="0">
                          <a:solidFill>
                            <a:srgbClr val="FF0000"/>
                          </a:solidFill>
                          <a:effectLst/>
                          <a:latin typeface="Times New Roman"/>
                          <a:ea typeface="Times New Roman"/>
                        </a:rPr>
                        <a:t>(Fondo AFD).</a:t>
                      </a:r>
                      <a:endParaRPr lang="es-CL" sz="1200" dirty="0">
                        <a:effectLst/>
                        <a:latin typeface="Times New Roman"/>
                        <a:ea typeface="Times New Roman"/>
                      </a:endParaRPr>
                    </a:p>
                    <a:p>
                      <a:pPr>
                        <a:spcAft>
                          <a:spcPts val="0"/>
                        </a:spcAft>
                      </a:pPr>
                      <a:r>
                        <a:rPr lang="es-PY" sz="1100" dirty="0">
                          <a:solidFill>
                            <a:srgbClr val="000000"/>
                          </a:solidFill>
                          <a:effectLst/>
                          <a:latin typeface="Times New Roman"/>
                          <a:ea typeface="Times New Roman"/>
                        </a:rPr>
                        <a:t>Proyectos de implantación, expansión y/o modernización, incluida la adquisición de maquinarias y equipos</a:t>
                      </a:r>
                      <a:endParaRPr lang="es-CL" sz="1200" dirty="0">
                        <a:effectLst/>
                        <a:latin typeface="Times New Roman"/>
                        <a:ea typeface="Times New Roman"/>
                      </a:endParaRPr>
                    </a:p>
                    <a:p>
                      <a:pPr>
                        <a:spcAft>
                          <a:spcPts val="0"/>
                        </a:spcAft>
                      </a:pPr>
                      <a:r>
                        <a:rPr lang="es-PY" sz="1100" dirty="0">
                          <a:solidFill>
                            <a:srgbClr val="000000"/>
                          </a:solidFill>
                          <a:effectLst/>
                          <a:latin typeface="Times New Roman"/>
                          <a:ea typeface="Times New Roman"/>
                        </a:rPr>
                        <a:t>Plazo máximo: 12 años – hasta 2 años de gracia</a:t>
                      </a:r>
                      <a:endParaRPr lang="es-CL" sz="1200" dirty="0">
                        <a:effectLst/>
                        <a:latin typeface="Times New Roman"/>
                        <a:ea typeface="Times New Roman"/>
                      </a:endParaRPr>
                    </a:p>
                    <a:p>
                      <a:pPr>
                        <a:spcAft>
                          <a:spcPts val="0"/>
                        </a:spcAft>
                      </a:pPr>
                      <a:r>
                        <a:rPr lang="es-PY" sz="1100" dirty="0">
                          <a:solidFill>
                            <a:srgbClr val="000000"/>
                          </a:solidFill>
                          <a:effectLst/>
                          <a:latin typeface="Times New Roman"/>
                          <a:ea typeface="Times New Roman"/>
                        </a:rPr>
                        <a:t> </a:t>
                      </a:r>
                      <a:endParaRPr lang="es-CL" sz="1200" dirty="0">
                        <a:effectLst/>
                        <a:latin typeface="Times New Roman"/>
                        <a:ea typeface="Times New Roman"/>
                      </a:endParaRPr>
                    </a:p>
                  </a:txBody>
                  <a:tcPr marL="58316" marR="58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n-US" sz="1100" dirty="0">
                          <a:solidFill>
                            <a:srgbClr val="000000"/>
                          </a:solidFill>
                          <a:effectLst/>
                          <a:latin typeface="Times New Roman"/>
                          <a:ea typeface="Times New Roman"/>
                        </a:rPr>
                        <a:t>G.</a:t>
                      </a:r>
                      <a:endParaRPr lang="es-CL" sz="1200" dirty="0">
                        <a:effectLst/>
                        <a:latin typeface="Times New Roman"/>
                        <a:ea typeface="Times New Roman"/>
                      </a:endParaRPr>
                    </a:p>
                    <a:p>
                      <a:pPr algn="ctr">
                        <a:spcAft>
                          <a:spcPts val="0"/>
                        </a:spcAft>
                      </a:pPr>
                      <a:r>
                        <a:rPr lang="en-US"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n-US" sz="1100" dirty="0">
                          <a:solidFill>
                            <a:srgbClr val="000000"/>
                          </a:solidFill>
                          <a:effectLst/>
                          <a:latin typeface="Times New Roman"/>
                          <a:ea typeface="Times New Roman"/>
                        </a:rPr>
                        <a:t>G.</a:t>
                      </a:r>
                      <a:endParaRPr lang="es-CL" sz="1200" dirty="0">
                        <a:effectLst/>
                        <a:latin typeface="Times New Roman"/>
                        <a:ea typeface="Times New Roman"/>
                      </a:endParaRPr>
                    </a:p>
                    <a:p>
                      <a:pPr algn="ctr">
                        <a:spcAft>
                          <a:spcPts val="0"/>
                        </a:spcAft>
                      </a:pPr>
                      <a:r>
                        <a:rPr lang="en-US"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n-US" sz="1100" dirty="0">
                          <a:solidFill>
                            <a:srgbClr val="000000"/>
                          </a:solidFill>
                          <a:effectLst/>
                          <a:latin typeface="Times New Roman"/>
                          <a:ea typeface="Times New Roman"/>
                        </a:rPr>
                        <a:t>USD.</a:t>
                      </a:r>
                      <a:endParaRPr lang="es-CL" sz="1200" dirty="0">
                        <a:effectLst/>
                        <a:latin typeface="Times New Roman"/>
                        <a:ea typeface="Times New Roman"/>
                      </a:endParaRPr>
                    </a:p>
                    <a:p>
                      <a:pPr algn="ctr">
                        <a:spcAft>
                          <a:spcPts val="0"/>
                        </a:spcAft>
                      </a:pPr>
                      <a:r>
                        <a:rPr lang="en-US"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n-US" sz="1100" dirty="0">
                          <a:solidFill>
                            <a:srgbClr val="000000"/>
                          </a:solidFill>
                          <a:effectLst/>
                          <a:latin typeface="Times New Roman"/>
                          <a:ea typeface="Times New Roman"/>
                        </a:rPr>
                        <a:t>USD.</a:t>
                      </a:r>
                      <a:endParaRPr lang="es-CL" sz="1200" dirty="0">
                        <a:effectLst/>
                        <a:latin typeface="Times New Roman"/>
                        <a:ea typeface="Times New Roman"/>
                      </a:endParaRPr>
                    </a:p>
                    <a:p>
                      <a:pPr algn="ctr">
                        <a:spcAft>
                          <a:spcPts val="0"/>
                        </a:spcAft>
                      </a:pPr>
                      <a:r>
                        <a:rPr lang="en-US"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n-US" sz="1100" dirty="0">
                          <a:solidFill>
                            <a:srgbClr val="000000"/>
                          </a:solidFill>
                          <a:effectLst/>
                          <a:latin typeface="Times New Roman"/>
                          <a:ea typeface="Times New Roman"/>
                        </a:rPr>
                        <a:t>USD.</a:t>
                      </a:r>
                      <a:endParaRPr lang="es-CL" sz="1200" dirty="0">
                        <a:effectLst/>
                        <a:latin typeface="Times New Roman"/>
                        <a:ea typeface="Times New Roman"/>
                      </a:endParaRPr>
                    </a:p>
                    <a:p>
                      <a:pPr algn="ctr">
                        <a:spcAft>
                          <a:spcPts val="0"/>
                        </a:spcAft>
                      </a:pPr>
                      <a:r>
                        <a:rPr lang="en-US"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USD.</a:t>
                      </a:r>
                      <a:endParaRPr lang="es-CL" sz="1200" dirty="0">
                        <a:effectLst/>
                        <a:latin typeface="Times New Roman"/>
                        <a:ea typeface="Times New Roman"/>
                      </a:endParaRPr>
                    </a:p>
                  </a:txBody>
                  <a:tcPr marL="58316" marR="58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dirty="0">
                          <a:solidFill>
                            <a:srgbClr val="000000"/>
                          </a:solidFill>
                          <a:effectLst/>
                          <a:latin typeface="Times New Roman"/>
                          <a:ea typeface="Times New Roman"/>
                        </a:rPr>
                        <a:t>9,95%</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11,50%</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8,00%</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8,50%</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8,50%</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9,00%</a:t>
                      </a:r>
                      <a:endParaRPr lang="es-CL" sz="1200" dirty="0">
                        <a:effectLst/>
                        <a:latin typeface="Times New Roman"/>
                        <a:ea typeface="Times New Roman"/>
                      </a:endParaRPr>
                    </a:p>
                  </a:txBody>
                  <a:tcPr marL="58316" marR="58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dirty="0">
                          <a:solidFill>
                            <a:srgbClr val="000000"/>
                          </a:solidFill>
                          <a:effectLst/>
                          <a:latin typeface="Times New Roman"/>
                          <a:ea typeface="Times New Roman"/>
                        </a:rPr>
                        <a:t>Más de 24 meses</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(garantía fiduciaria)</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Más de 24 meses</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(garantía hipotecaria)</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Hasta 3 años</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(garantía fiduciaria)</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Hasta 3 años</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(garantía hipotecaria)</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Más de 3 años</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(garantía fiduciaria)</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Más de 3 años</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(garantía hipotecaria)</a:t>
                      </a:r>
                      <a:endParaRPr lang="es-CL" sz="1200" dirty="0">
                        <a:effectLst/>
                        <a:latin typeface="Times New Roman"/>
                        <a:ea typeface="Times New Roman"/>
                      </a:endParaRPr>
                    </a:p>
                  </a:txBody>
                  <a:tcPr marL="58316" marR="58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56593">
                <a:tc>
                  <a:txBody>
                    <a:bodyPr/>
                    <a:lstStyle/>
                    <a:p>
                      <a:pPr>
                        <a:spcAft>
                          <a:spcPts val="0"/>
                        </a:spcAft>
                      </a:pPr>
                      <a:r>
                        <a:rPr lang="es-PY" sz="1100" b="1" u="sng">
                          <a:solidFill>
                            <a:srgbClr val="000000"/>
                          </a:solidFill>
                          <a:effectLst/>
                          <a:latin typeface="Times New Roman"/>
                          <a:ea typeface="Times New Roman"/>
                        </a:rPr>
                        <a:t>PROFORESTAL:</a:t>
                      </a:r>
                      <a:r>
                        <a:rPr lang="es-PY" sz="1100">
                          <a:solidFill>
                            <a:srgbClr val="000000"/>
                          </a:solidFill>
                          <a:effectLst/>
                          <a:latin typeface="Times New Roman"/>
                          <a:ea typeface="Times New Roman"/>
                        </a:rPr>
                        <a:t> </a:t>
                      </a:r>
                      <a:r>
                        <a:rPr lang="es-PY" sz="1100">
                          <a:solidFill>
                            <a:srgbClr val="FF0000"/>
                          </a:solidFill>
                          <a:effectLst/>
                          <a:latin typeface="Times New Roman"/>
                          <a:ea typeface="Times New Roman"/>
                        </a:rPr>
                        <a:t>(Fondo AFD).</a:t>
                      </a:r>
                      <a:endParaRPr lang="es-CL" sz="1200">
                        <a:effectLst/>
                        <a:latin typeface="Times New Roman"/>
                        <a:ea typeface="Times New Roman"/>
                      </a:endParaRPr>
                    </a:p>
                    <a:p>
                      <a:pPr algn="just">
                        <a:spcAft>
                          <a:spcPts val="0"/>
                        </a:spcAft>
                      </a:pPr>
                      <a:r>
                        <a:rPr lang="es-PY" sz="1100">
                          <a:solidFill>
                            <a:srgbClr val="000000"/>
                          </a:solidFill>
                          <a:effectLst/>
                          <a:latin typeface="Times New Roman"/>
                          <a:ea typeface="Times New Roman"/>
                        </a:rPr>
                        <a:t>Proyectos forestales de la variedad Eucaliptus especies Grandis o Camandulensis, con fines comerciales. </a:t>
                      </a:r>
                      <a:endParaRPr lang="es-CL" sz="1200">
                        <a:effectLst/>
                        <a:latin typeface="Times New Roman"/>
                        <a:ea typeface="Times New Roman"/>
                      </a:endParaRPr>
                    </a:p>
                    <a:p>
                      <a:pPr>
                        <a:spcAft>
                          <a:spcPts val="0"/>
                        </a:spcAft>
                      </a:pPr>
                      <a:r>
                        <a:rPr lang="es-PY" sz="1100">
                          <a:solidFill>
                            <a:srgbClr val="000000"/>
                          </a:solidFill>
                          <a:effectLst/>
                          <a:latin typeface="Times New Roman"/>
                          <a:ea typeface="Times New Roman"/>
                        </a:rPr>
                        <a:t>Empresas en funcionamiento (mínimo 3 años)</a:t>
                      </a:r>
                      <a:endParaRPr lang="es-CL" sz="1200">
                        <a:effectLst/>
                        <a:latin typeface="Times New Roman"/>
                        <a:ea typeface="Times New Roman"/>
                      </a:endParaRPr>
                    </a:p>
                    <a:p>
                      <a:pPr>
                        <a:spcAft>
                          <a:spcPts val="0"/>
                        </a:spcAft>
                      </a:pPr>
                      <a:r>
                        <a:rPr lang="es-PY" sz="1100">
                          <a:solidFill>
                            <a:srgbClr val="000000"/>
                          </a:solidFill>
                          <a:effectLst/>
                          <a:latin typeface="Times New Roman"/>
                          <a:ea typeface="Times New Roman"/>
                        </a:rPr>
                        <a:t>Solicitantes que se inician en la explotación forestal</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G.</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G.</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11%</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13%</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Hasta 12 años</a:t>
                      </a:r>
                      <a:endParaRPr lang="es-CL" sz="1200" dirty="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0029">
                <a:tc gridSpan="4">
                  <a:txBody>
                    <a:bodyPr/>
                    <a:lstStyle/>
                    <a:p>
                      <a:pPr>
                        <a:spcAft>
                          <a:spcPts val="0"/>
                        </a:spcAft>
                      </a:pPr>
                      <a:r>
                        <a:rPr lang="es-PY" sz="1100" b="1" dirty="0">
                          <a:solidFill>
                            <a:srgbClr val="000000"/>
                          </a:solidFill>
                          <a:effectLst/>
                          <a:latin typeface="Times New Roman"/>
                          <a:ea typeface="Times New Roman"/>
                        </a:rPr>
                        <a:t>PRESTAMOS PG – P14</a:t>
                      </a:r>
                      <a:endParaRPr lang="es-CL" sz="1200" dirty="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302637">
                <a:tc>
                  <a:txBody>
                    <a:bodyPr/>
                    <a:lstStyle/>
                    <a:p>
                      <a:pPr>
                        <a:spcAft>
                          <a:spcPts val="0"/>
                        </a:spcAft>
                      </a:pPr>
                      <a:r>
                        <a:rPr lang="es-PY" sz="1100">
                          <a:solidFill>
                            <a:srgbClr val="000000"/>
                          </a:solidFill>
                          <a:effectLst/>
                          <a:latin typeface="Times New Roman"/>
                          <a:ea typeface="Times New Roman"/>
                        </a:rPr>
                        <a:t>Agricultura, pequeña y mediana ganadería, tambo lechería, ganadería menor, agroindustrias.</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G.</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15%</a:t>
                      </a:r>
                      <a:endParaRPr lang="es-CL" sz="12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20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dirty="0">
                          <a:solidFill>
                            <a:srgbClr val="000000"/>
                          </a:solidFill>
                          <a:effectLst/>
                          <a:latin typeface="Times New Roman"/>
                          <a:ea typeface="Times New Roman"/>
                        </a:rPr>
                        <a:t>Hasta 7 años</a:t>
                      </a:r>
                      <a:endParaRPr lang="es-CL" sz="12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con 1 año de gracia</a:t>
                      </a:r>
                      <a:endParaRPr lang="es-CL" sz="1200" dirty="0">
                        <a:effectLst/>
                        <a:latin typeface="Times New Roman"/>
                        <a:ea typeface="Times New Roman"/>
                      </a:endParaRPr>
                    </a:p>
                  </a:txBody>
                  <a:tcPr marL="58316" marR="5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extLst>
      <p:ext uri="{BB962C8B-B14F-4D97-AF65-F5344CB8AC3E}">
        <p14:creationId xmlns:p14="http://schemas.microsoft.com/office/powerpoint/2010/main" val="3412701148"/>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39552" y="116632"/>
            <a:ext cx="8229600" cy="61206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ASISTENCIA FINANCIERA</a:t>
            </a:r>
            <a:endParaRPr lang="es-ES" sz="3600" dirty="0"/>
          </a:p>
        </p:txBody>
      </p:sp>
      <p:graphicFrame>
        <p:nvGraphicFramePr>
          <p:cNvPr id="2" name="1 Tabla"/>
          <p:cNvGraphicFramePr>
            <a:graphicFrameLocks noGrp="1"/>
          </p:cNvGraphicFramePr>
          <p:nvPr>
            <p:extLst/>
          </p:nvPr>
        </p:nvGraphicFramePr>
        <p:xfrm>
          <a:off x="539552" y="803975"/>
          <a:ext cx="8229600" cy="5865385"/>
        </p:xfrm>
        <a:graphic>
          <a:graphicData uri="http://schemas.openxmlformats.org/drawingml/2006/table">
            <a:tbl>
              <a:tblPr firstRow="1"/>
              <a:tblGrid>
                <a:gridCol w="4782209"/>
                <a:gridCol w="750392"/>
                <a:gridCol w="820134"/>
                <a:gridCol w="1876865"/>
              </a:tblGrid>
              <a:tr h="240358">
                <a:tc>
                  <a:txBody>
                    <a:bodyPr/>
                    <a:lstStyle/>
                    <a:p>
                      <a:pPr algn="ctr">
                        <a:spcAft>
                          <a:spcPts val="0"/>
                        </a:spcAft>
                      </a:pPr>
                      <a:r>
                        <a:rPr lang="es-PY" sz="1200" b="1" i="1" dirty="0">
                          <a:solidFill>
                            <a:srgbClr val="000000"/>
                          </a:solidFill>
                          <a:effectLst/>
                          <a:latin typeface="Times New Roman"/>
                          <a:ea typeface="Times New Roman"/>
                        </a:rPr>
                        <a:t>LÍNEAS DE CRÉDITOS PARA CAPITAL OPERATIVO </a:t>
                      </a:r>
                      <a:endParaRPr lang="es-CL" sz="1800" dirty="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200" b="1" i="1">
                          <a:solidFill>
                            <a:srgbClr val="000000"/>
                          </a:solidFill>
                          <a:effectLst/>
                          <a:latin typeface="Times New Roman"/>
                          <a:ea typeface="Times New Roman"/>
                        </a:rPr>
                        <a:t>MON.</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200" b="1" i="1">
                          <a:solidFill>
                            <a:srgbClr val="000000"/>
                          </a:solidFill>
                          <a:effectLst/>
                          <a:latin typeface="Times New Roman"/>
                          <a:ea typeface="Times New Roman"/>
                        </a:rPr>
                        <a:t>TASA</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200" b="1" i="1">
                          <a:solidFill>
                            <a:srgbClr val="000000"/>
                          </a:solidFill>
                          <a:effectLst/>
                          <a:latin typeface="Times New Roman"/>
                          <a:ea typeface="Times New Roman"/>
                        </a:rPr>
                        <a:t>PLAZO</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84060">
                <a:tc gridSpan="4">
                  <a:txBody>
                    <a:bodyPr/>
                    <a:lstStyle/>
                    <a:p>
                      <a:pPr>
                        <a:spcAft>
                          <a:spcPts val="0"/>
                        </a:spcAft>
                      </a:pPr>
                      <a:r>
                        <a:rPr lang="es-PY" sz="1200" b="1">
                          <a:solidFill>
                            <a:srgbClr val="000000"/>
                          </a:solidFill>
                          <a:effectLst/>
                          <a:latin typeface="Times New Roman"/>
                          <a:ea typeface="Times New Roman"/>
                        </a:rPr>
                        <a:t>SECTOR AGRÍCOLA</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361668">
                <a:tc>
                  <a:txBody>
                    <a:bodyPr/>
                    <a:lstStyle/>
                    <a:p>
                      <a:pPr>
                        <a:spcAft>
                          <a:spcPts val="0"/>
                        </a:spcAft>
                      </a:pPr>
                      <a:r>
                        <a:rPr lang="es-PY" sz="1200">
                          <a:solidFill>
                            <a:srgbClr val="000000"/>
                          </a:solidFill>
                          <a:effectLst/>
                          <a:latin typeface="Times New Roman"/>
                          <a:ea typeface="Times New Roman"/>
                        </a:rPr>
                        <a:t>Capital operativo</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G.</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USD.</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10%</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12%</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Según periodo agrícola</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84060">
                <a:tc gridSpan="4">
                  <a:txBody>
                    <a:bodyPr/>
                    <a:lstStyle/>
                    <a:p>
                      <a:pPr>
                        <a:spcAft>
                          <a:spcPts val="0"/>
                        </a:spcAft>
                      </a:pPr>
                      <a:r>
                        <a:rPr lang="es-PY" sz="1200" b="1">
                          <a:solidFill>
                            <a:srgbClr val="000000"/>
                          </a:solidFill>
                          <a:effectLst/>
                          <a:latin typeface="Times New Roman"/>
                          <a:ea typeface="Times New Roman"/>
                        </a:rPr>
                        <a:t>SECTOR PECUARIO</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229810">
                <a:tc>
                  <a:txBody>
                    <a:bodyPr/>
                    <a:lstStyle/>
                    <a:p>
                      <a:pPr>
                        <a:spcAft>
                          <a:spcPts val="0"/>
                        </a:spcAft>
                      </a:pPr>
                      <a:r>
                        <a:rPr lang="es-PY" sz="1200">
                          <a:solidFill>
                            <a:srgbClr val="000000"/>
                          </a:solidFill>
                          <a:effectLst/>
                          <a:latin typeface="Times New Roman"/>
                          <a:ea typeface="Times New Roman"/>
                        </a:rPr>
                        <a:t>Capital operativo - Sostenimiento ganadero</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G.</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10%</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Hasta 1 año</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51660">
                <a:tc gridSpan="4">
                  <a:txBody>
                    <a:bodyPr/>
                    <a:lstStyle/>
                    <a:p>
                      <a:pPr>
                        <a:spcAft>
                          <a:spcPts val="0"/>
                        </a:spcAft>
                      </a:pPr>
                      <a:r>
                        <a:rPr lang="es-PY" sz="1200" b="1">
                          <a:solidFill>
                            <a:srgbClr val="000000"/>
                          </a:solidFill>
                          <a:effectLst/>
                          <a:latin typeface="Times New Roman"/>
                          <a:ea typeface="Times New Roman"/>
                        </a:rPr>
                        <a:t>PRODUCCIÓN AGROPECUARIA FAMILIAR</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240358">
                <a:tc>
                  <a:txBody>
                    <a:bodyPr/>
                    <a:lstStyle/>
                    <a:p>
                      <a:pPr>
                        <a:spcAft>
                          <a:spcPts val="0"/>
                        </a:spcAft>
                      </a:pPr>
                      <a:r>
                        <a:rPr lang="es-PY" sz="1200">
                          <a:solidFill>
                            <a:srgbClr val="000000"/>
                          </a:solidFill>
                          <a:effectLst/>
                          <a:latin typeface="Times New Roman"/>
                          <a:ea typeface="Times New Roman"/>
                        </a:rPr>
                        <a:t>Capital Operativo</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G.</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10%</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Hasta 12 meses</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29810">
                <a:tc gridSpan="4">
                  <a:txBody>
                    <a:bodyPr/>
                    <a:lstStyle/>
                    <a:p>
                      <a:pPr>
                        <a:spcAft>
                          <a:spcPts val="0"/>
                        </a:spcAft>
                      </a:pPr>
                      <a:r>
                        <a:rPr lang="es-PY" sz="1200" b="1">
                          <a:solidFill>
                            <a:srgbClr val="000000"/>
                          </a:solidFill>
                          <a:effectLst/>
                          <a:latin typeface="Times New Roman"/>
                          <a:ea typeface="Times New Roman"/>
                        </a:rPr>
                        <a:t>SECTOR AGROPECUARIO</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904169">
                <a:tc>
                  <a:txBody>
                    <a:bodyPr/>
                    <a:lstStyle/>
                    <a:p>
                      <a:pPr>
                        <a:spcAft>
                          <a:spcPts val="0"/>
                        </a:spcAft>
                      </a:pPr>
                      <a:r>
                        <a:rPr lang="es-PY" sz="1200">
                          <a:solidFill>
                            <a:srgbClr val="000000"/>
                          </a:solidFill>
                          <a:effectLst/>
                          <a:latin typeface="Times New Roman"/>
                          <a:ea typeface="Times New Roman"/>
                        </a:rPr>
                        <a:t> </a:t>
                      </a:r>
                      <a:endParaRPr lang="es-CL" sz="1800">
                        <a:effectLst/>
                        <a:latin typeface="Times New Roman"/>
                        <a:ea typeface="Times New Roman"/>
                      </a:endParaRPr>
                    </a:p>
                    <a:p>
                      <a:pPr>
                        <a:spcAft>
                          <a:spcPts val="0"/>
                        </a:spcAft>
                      </a:pPr>
                      <a:r>
                        <a:rPr lang="es-PY" sz="1200">
                          <a:solidFill>
                            <a:srgbClr val="000000"/>
                          </a:solidFill>
                          <a:effectLst/>
                          <a:latin typeface="Times New Roman"/>
                          <a:ea typeface="Times New Roman"/>
                        </a:rPr>
                        <a:t>Ptmos. Destinados al Pequeño Productor</a:t>
                      </a:r>
                      <a:endParaRPr lang="es-CL" sz="1800">
                        <a:effectLst/>
                        <a:latin typeface="Times New Roman"/>
                        <a:ea typeface="Times New Roman"/>
                      </a:endParaRPr>
                    </a:p>
                  </a:txBody>
                  <a:tcPr marL="63145" marR="63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effectLst/>
                          <a:latin typeface="Times New Roman"/>
                          <a:ea typeface="Times New Roman"/>
                        </a:rPr>
                        <a:t> </a:t>
                      </a:r>
                      <a:endParaRPr lang="es-CL" sz="1800">
                        <a:effectLst/>
                        <a:latin typeface="Times New Roman"/>
                        <a:ea typeface="Times New Roman"/>
                      </a:endParaRPr>
                    </a:p>
                    <a:p>
                      <a:pPr algn="ctr">
                        <a:spcAft>
                          <a:spcPts val="0"/>
                        </a:spcAft>
                      </a:pPr>
                      <a:r>
                        <a:rPr lang="es-PY" sz="1200">
                          <a:effectLst/>
                          <a:latin typeface="Times New Roman"/>
                          <a:ea typeface="Times New Roman"/>
                        </a:rPr>
                        <a:t>G.</a:t>
                      </a:r>
                      <a:endParaRPr lang="es-CL" sz="1800">
                        <a:effectLst/>
                        <a:latin typeface="Times New Roman"/>
                        <a:ea typeface="Times New Roman"/>
                      </a:endParaRPr>
                    </a:p>
                    <a:p>
                      <a:pPr algn="ctr">
                        <a:spcAft>
                          <a:spcPts val="0"/>
                        </a:spcAft>
                      </a:pPr>
                      <a:r>
                        <a:rPr lang="es-PY" sz="1200">
                          <a:effectLst/>
                          <a:latin typeface="Times New Roman"/>
                          <a:ea typeface="Times New Roman"/>
                        </a:rPr>
                        <a:t> </a:t>
                      </a:r>
                      <a:endParaRPr lang="es-CL" sz="1800">
                        <a:effectLst/>
                        <a:latin typeface="Times New Roman"/>
                        <a:ea typeface="Times New Roman"/>
                      </a:endParaRPr>
                    </a:p>
                    <a:p>
                      <a:pPr algn="ctr">
                        <a:spcAft>
                          <a:spcPts val="0"/>
                        </a:spcAft>
                      </a:pPr>
                      <a:r>
                        <a:rPr lang="es-PY" sz="1200">
                          <a:effectLst/>
                          <a:latin typeface="Times New Roman"/>
                          <a:ea typeface="Times New Roman"/>
                        </a:rPr>
                        <a:t>G.</a:t>
                      </a:r>
                      <a:endParaRPr lang="es-CL" sz="1800">
                        <a:effectLst/>
                        <a:latin typeface="Times New Roman"/>
                        <a:ea typeface="Times New Roman"/>
                      </a:endParaRPr>
                    </a:p>
                  </a:txBody>
                  <a:tcPr marL="63145" marR="63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effectLst/>
                          <a:latin typeface="Times New Roman"/>
                          <a:ea typeface="Times New Roman"/>
                        </a:rPr>
                        <a:t> </a:t>
                      </a:r>
                      <a:endParaRPr lang="es-CL" sz="1800">
                        <a:effectLst/>
                        <a:latin typeface="Times New Roman"/>
                        <a:ea typeface="Times New Roman"/>
                      </a:endParaRPr>
                    </a:p>
                    <a:p>
                      <a:pPr algn="ctr">
                        <a:spcAft>
                          <a:spcPts val="0"/>
                        </a:spcAft>
                      </a:pPr>
                      <a:r>
                        <a:rPr lang="es-PY" sz="1200">
                          <a:effectLst/>
                          <a:latin typeface="Times New Roman"/>
                          <a:ea typeface="Times New Roman"/>
                        </a:rPr>
                        <a:t>10%</a:t>
                      </a:r>
                      <a:endParaRPr lang="es-CL" sz="1800">
                        <a:effectLst/>
                        <a:latin typeface="Times New Roman"/>
                        <a:ea typeface="Times New Roman"/>
                      </a:endParaRPr>
                    </a:p>
                    <a:p>
                      <a:pPr algn="ctr">
                        <a:spcAft>
                          <a:spcPts val="0"/>
                        </a:spcAft>
                      </a:pPr>
                      <a:r>
                        <a:rPr lang="es-PY" sz="1200">
                          <a:effectLst/>
                          <a:latin typeface="Times New Roman"/>
                          <a:ea typeface="Times New Roman"/>
                        </a:rPr>
                        <a:t> </a:t>
                      </a:r>
                      <a:endParaRPr lang="es-CL" sz="1800">
                        <a:effectLst/>
                        <a:latin typeface="Times New Roman"/>
                        <a:ea typeface="Times New Roman"/>
                      </a:endParaRPr>
                    </a:p>
                    <a:p>
                      <a:pPr algn="ctr">
                        <a:spcAft>
                          <a:spcPts val="0"/>
                        </a:spcAft>
                      </a:pPr>
                      <a:r>
                        <a:rPr lang="es-PY" sz="1200">
                          <a:effectLst/>
                          <a:latin typeface="Times New Roman"/>
                          <a:ea typeface="Times New Roman"/>
                        </a:rPr>
                        <a:t>11%</a:t>
                      </a:r>
                      <a:endParaRPr lang="es-CL" sz="1800">
                        <a:effectLst/>
                        <a:latin typeface="Times New Roman"/>
                        <a:ea typeface="Times New Roman"/>
                      </a:endParaRPr>
                    </a:p>
                  </a:txBody>
                  <a:tcPr marL="63145" marR="63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 </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Hasta 1 año</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 </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Mayor a 1 año.</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Hasta 3 años</a:t>
                      </a:r>
                      <a:endParaRPr lang="es-CL" sz="1800">
                        <a:effectLst/>
                        <a:latin typeface="Times New Roman"/>
                        <a:ea typeface="Times New Roman"/>
                      </a:endParaRPr>
                    </a:p>
                  </a:txBody>
                  <a:tcPr marL="63145" marR="63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38310">
                <a:tc gridSpan="4">
                  <a:txBody>
                    <a:bodyPr/>
                    <a:lstStyle/>
                    <a:p>
                      <a:pPr>
                        <a:spcAft>
                          <a:spcPts val="0"/>
                        </a:spcAft>
                      </a:pPr>
                      <a:r>
                        <a:rPr lang="es-PY" sz="1200" b="1">
                          <a:solidFill>
                            <a:srgbClr val="000000"/>
                          </a:solidFill>
                          <a:effectLst/>
                          <a:latin typeface="Times New Roman"/>
                          <a:ea typeface="Times New Roman"/>
                        </a:rPr>
                        <a:t>INDUSTRIAL</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361668">
                <a:tc>
                  <a:txBody>
                    <a:bodyPr/>
                    <a:lstStyle/>
                    <a:p>
                      <a:pPr>
                        <a:spcAft>
                          <a:spcPts val="0"/>
                        </a:spcAft>
                      </a:pPr>
                      <a:r>
                        <a:rPr lang="es-PY" sz="1200">
                          <a:solidFill>
                            <a:srgbClr val="000000"/>
                          </a:solidFill>
                          <a:effectLst/>
                          <a:latin typeface="Times New Roman"/>
                          <a:ea typeface="Times New Roman"/>
                        </a:rPr>
                        <a:t>Compra de materia prima</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G.</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USD.</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12%</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13%</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Hasta 24 meses</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62210">
                <a:tc gridSpan="4">
                  <a:txBody>
                    <a:bodyPr/>
                    <a:lstStyle/>
                    <a:p>
                      <a:pPr>
                        <a:spcAft>
                          <a:spcPts val="0"/>
                        </a:spcAft>
                      </a:pPr>
                      <a:r>
                        <a:rPr lang="es-PY" sz="1200" b="1">
                          <a:solidFill>
                            <a:srgbClr val="000000"/>
                          </a:solidFill>
                          <a:effectLst/>
                          <a:latin typeface="Times New Roman"/>
                          <a:ea typeface="Times New Roman"/>
                        </a:rPr>
                        <a:t>COMERCIAL Y SERVICIOS</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361668">
                <a:tc>
                  <a:txBody>
                    <a:bodyPr/>
                    <a:lstStyle/>
                    <a:p>
                      <a:pPr>
                        <a:spcAft>
                          <a:spcPts val="0"/>
                        </a:spcAft>
                      </a:pPr>
                      <a:r>
                        <a:rPr lang="es-PY" sz="1200">
                          <a:solidFill>
                            <a:srgbClr val="000000"/>
                          </a:solidFill>
                          <a:effectLst/>
                          <a:latin typeface="Times New Roman"/>
                          <a:ea typeface="Times New Roman"/>
                        </a:rPr>
                        <a:t>Capital Operativo</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G.</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USD.</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14%</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14%</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Hasta 12 meses</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904169">
                <a:tc>
                  <a:txBody>
                    <a:bodyPr/>
                    <a:lstStyle/>
                    <a:p>
                      <a:pPr>
                        <a:spcAft>
                          <a:spcPts val="0"/>
                        </a:spcAft>
                      </a:pPr>
                      <a:r>
                        <a:rPr lang="es-PY" sz="1200">
                          <a:solidFill>
                            <a:srgbClr val="000000"/>
                          </a:solidFill>
                          <a:effectLst/>
                          <a:latin typeface="Times New Roman"/>
                          <a:ea typeface="Times New Roman"/>
                        </a:rPr>
                        <a:t>Crédito rotativo de descuento de cheques para clientes del BNF</a:t>
                      </a:r>
                      <a:endParaRPr lang="es-CL" sz="1800">
                        <a:effectLst/>
                        <a:latin typeface="Times New Roman"/>
                        <a:ea typeface="Times New Roman"/>
                      </a:endParaRPr>
                    </a:p>
                    <a:p>
                      <a:pPr>
                        <a:spcAft>
                          <a:spcPts val="0"/>
                        </a:spcAft>
                      </a:pPr>
                      <a:r>
                        <a:rPr lang="es-PY" sz="1200">
                          <a:solidFill>
                            <a:srgbClr val="000000"/>
                          </a:solidFill>
                          <a:effectLst/>
                          <a:latin typeface="Times New Roman"/>
                          <a:ea typeface="Times New Roman"/>
                        </a:rPr>
                        <a:t>Hasta G. 50.000.000</a:t>
                      </a:r>
                      <a:endParaRPr lang="es-CL" sz="1800">
                        <a:effectLst/>
                        <a:latin typeface="Times New Roman"/>
                        <a:ea typeface="Times New Roman"/>
                      </a:endParaRPr>
                    </a:p>
                    <a:p>
                      <a:pPr>
                        <a:spcAft>
                          <a:spcPts val="0"/>
                        </a:spcAft>
                      </a:pPr>
                      <a:r>
                        <a:rPr lang="es-PY" sz="1200">
                          <a:solidFill>
                            <a:srgbClr val="000000"/>
                          </a:solidFill>
                          <a:effectLst/>
                          <a:latin typeface="Times New Roman"/>
                          <a:ea typeface="Times New Roman"/>
                        </a:rPr>
                        <a:t>Hasta G. 100.000.000</a:t>
                      </a:r>
                      <a:endParaRPr lang="es-CL" sz="1800">
                        <a:effectLst/>
                        <a:latin typeface="Times New Roman"/>
                        <a:ea typeface="Times New Roman"/>
                      </a:endParaRPr>
                    </a:p>
                    <a:p>
                      <a:pPr>
                        <a:spcAft>
                          <a:spcPts val="0"/>
                        </a:spcAft>
                      </a:pPr>
                      <a:r>
                        <a:rPr lang="es-PY" sz="1200">
                          <a:solidFill>
                            <a:srgbClr val="000000"/>
                          </a:solidFill>
                          <a:effectLst/>
                          <a:latin typeface="Times New Roman"/>
                          <a:ea typeface="Times New Roman"/>
                        </a:rPr>
                        <a:t>Mayor a G. 100.000.000</a:t>
                      </a:r>
                      <a:endParaRPr lang="es-CL" sz="1800">
                        <a:effectLst/>
                        <a:latin typeface="Times New Roman"/>
                        <a:ea typeface="Times New Roman"/>
                      </a:endParaRPr>
                    </a:p>
                    <a:p>
                      <a:pPr>
                        <a:spcAft>
                          <a:spcPts val="0"/>
                        </a:spcAft>
                      </a:pPr>
                      <a:r>
                        <a:rPr lang="es-PY" sz="1200">
                          <a:solidFill>
                            <a:srgbClr val="000000"/>
                          </a:solidFill>
                          <a:effectLst/>
                          <a:latin typeface="Times New Roman"/>
                          <a:ea typeface="Times New Roman"/>
                        </a:rPr>
                        <a:t> </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dirty="0">
                          <a:solidFill>
                            <a:srgbClr val="000000"/>
                          </a:solidFill>
                          <a:effectLst/>
                          <a:latin typeface="Times New Roman"/>
                          <a:ea typeface="Times New Roman"/>
                        </a:rPr>
                        <a:t> </a:t>
                      </a:r>
                      <a:endParaRPr lang="es-CL" sz="1800" dirty="0">
                        <a:effectLst/>
                        <a:latin typeface="Times New Roman"/>
                        <a:ea typeface="Times New Roman"/>
                      </a:endParaRPr>
                    </a:p>
                    <a:p>
                      <a:pPr algn="ctr">
                        <a:spcAft>
                          <a:spcPts val="0"/>
                        </a:spcAft>
                      </a:pPr>
                      <a:r>
                        <a:rPr lang="es-PY" sz="1200" dirty="0">
                          <a:solidFill>
                            <a:srgbClr val="000000"/>
                          </a:solidFill>
                          <a:effectLst/>
                          <a:latin typeface="Times New Roman"/>
                          <a:ea typeface="Times New Roman"/>
                        </a:rPr>
                        <a:t>G.</a:t>
                      </a:r>
                      <a:endParaRPr lang="es-CL" sz="1800" dirty="0">
                        <a:effectLst/>
                        <a:latin typeface="Times New Roman"/>
                        <a:ea typeface="Times New Roman"/>
                      </a:endParaRPr>
                    </a:p>
                    <a:p>
                      <a:pPr algn="ctr">
                        <a:spcAft>
                          <a:spcPts val="0"/>
                        </a:spcAft>
                      </a:pPr>
                      <a:r>
                        <a:rPr lang="es-PY" sz="1200" dirty="0">
                          <a:solidFill>
                            <a:srgbClr val="000000"/>
                          </a:solidFill>
                          <a:effectLst/>
                          <a:latin typeface="Times New Roman"/>
                          <a:ea typeface="Times New Roman"/>
                        </a:rPr>
                        <a:t>G.</a:t>
                      </a:r>
                      <a:endParaRPr lang="es-CL" sz="1800" dirty="0">
                        <a:effectLst/>
                        <a:latin typeface="Times New Roman"/>
                        <a:ea typeface="Times New Roman"/>
                      </a:endParaRPr>
                    </a:p>
                    <a:p>
                      <a:pPr algn="ctr">
                        <a:spcAft>
                          <a:spcPts val="0"/>
                        </a:spcAft>
                      </a:pPr>
                      <a:r>
                        <a:rPr lang="es-PY" sz="1200" dirty="0">
                          <a:solidFill>
                            <a:srgbClr val="000000"/>
                          </a:solidFill>
                          <a:effectLst/>
                          <a:latin typeface="Times New Roman"/>
                          <a:ea typeface="Times New Roman"/>
                        </a:rPr>
                        <a:t>G.</a:t>
                      </a:r>
                      <a:endParaRPr lang="es-CL" sz="1800" dirty="0">
                        <a:effectLst/>
                        <a:latin typeface="Times New Roman"/>
                        <a:ea typeface="Times New Roman"/>
                      </a:endParaRPr>
                    </a:p>
                    <a:p>
                      <a:pPr algn="ctr">
                        <a:spcAft>
                          <a:spcPts val="0"/>
                        </a:spcAft>
                      </a:pPr>
                      <a:r>
                        <a:rPr lang="es-PY" sz="1200" dirty="0">
                          <a:solidFill>
                            <a:srgbClr val="000000"/>
                          </a:solidFill>
                          <a:effectLst/>
                          <a:latin typeface="Times New Roman"/>
                          <a:ea typeface="Times New Roman"/>
                        </a:rPr>
                        <a:t> </a:t>
                      </a:r>
                      <a:endParaRPr lang="es-CL" sz="1800" dirty="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dirty="0">
                          <a:solidFill>
                            <a:srgbClr val="000000"/>
                          </a:solidFill>
                          <a:effectLst/>
                          <a:latin typeface="Times New Roman"/>
                          <a:ea typeface="Times New Roman"/>
                        </a:rPr>
                        <a:t> </a:t>
                      </a:r>
                      <a:endParaRPr lang="es-CL" sz="1800" dirty="0">
                        <a:effectLst/>
                        <a:latin typeface="Times New Roman"/>
                        <a:ea typeface="Times New Roman"/>
                      </a:endParaRPr>
                    </a:p>
                    <a:p>
                      <a:pPr algn="ctr">
                        <a:spcAft>
                          <a:spcPts val="0"/>
                        </a:spcAft>
                      </a:pPr>
                      <a:r>
                        <a:rPr lang="es-PY" sz="1200" dirty="0">
                          <a:solidFill>
                            <a:srgbClr val="000000"/>
                          </a:solidFill>
                          <a:effectLst/>
                          <a:latin typeface="Times New Roman"/>
                          <a:ea typeface="Times New Roman"/>
                        </a:rPr>
                        <a:t>28%</a:t>
                      </a:r>
                      <a:endParaRPr lang="es-CL" sz="1800" dirty="0">
                        <a:effectLst/>
                        <a:latin typeface="Times New Roman"/>
                        <a:ea typeface="Times New Roman"/>
                      </a:endParaRPr>
                    </a:p>
                    <a:p>
                      <a:pPr algn="ctr">
                        <a:spcAft>
                          <a:spcPts val="0"/>
                        </a:spcAft>
                      </a:pPr>
                      <a:r>
                        <a:rPr lang="es-PY" sz="1200" dirty="0">
                          <a:solidFill>
                            <a:srgbClr val="000000"/>
                          </a:solidFill>
                          <a:effectLst/>
                          <a:latin typeface="Times New Roman"/>
                          <a:ea typeface="Times New Roman"/>
                        </a:rPr>
                        <a:t>26%</a:t>
                      </a:r>
                      <a:endParaRPr lang="es-CL" sz="1800" dirty="0">
                        <a:effectLst/>
                        <a:latin typeface="Times New Roman"/>
                        <a:ea typeface="Times New Roman"/>
                      </a:endParaRPr>
                    </a:p>
                    <a:p>
                      <a:pPr algn="ctr">
                        <a:spcAft>
                          <a:spcPts val="0"/>
                        </a:spcAft>
                      </a:pPr>
                      <a:r>
                        <a:rPr lang="es-PY" sz="1200" dirty="0">
                          <a:solidFill>
                            <a:srgbClr val="000000"/>
                          </a:solidFill>
                          <a:effectLst/>
                          <a:latin typeface="Times New Roman"/>
                          <a:ea typeface="Times New Roman"/>
                        </a:rPr>
                        <a:t>24%</a:t>
                      </a:r>
                      <a:endParaRPr lang="es-CL" sz="1800" dirty="0">
                        <a:effectLst/>
                        <a:latin typeface="Times New Roman"/>
                        <a:ea typeface="Times New Roman"/>
                      </a:endParaRPr>
                    </a:p>
                    <a:p>
                      <a:pPr algn="ctr">
                        <a:spcAft>
                          <a:spcPts val="0"/>
                        </a:spcAft>
                      </a:pPr>
                      <a:r>
                        <a:rPr lang="es-PY" sz="1200" dirty="0">
                          <a:solidFill>
                            <a:srgbClr val="000000"/>
                          </a:solidFill>
                          <a:effectLst/>
                          <a:latin typeface="Times New Roman"/>
                          <a:ea typeface="Times New Roman"/>
                        </a:rPr>
                        <a:t> </a:t>
                      </a:r>
                      <a:endParaRPr lang="es-CL" sz="1800" dirty="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Hasta 1 año</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05911">
                <a:tc gridSpan="4">
                  <a:txBody>
                    <a:bodyPr/>
                    <a:lstStyle/>
                    <a:p>
                      <a:pPr>
                        <a:spcAft>
                          <a:spcPts val="0"/>
                        </a:spcAft>
                      </a:pPr>
                      <a:r>
                        <a:rPr lang="es-PY" sz="1200" b="1">
                          <a:solidFill>
                            <a:srgbClr val="000000"/>
                          </a:solidFill>
                          <a:effectLst/>
                          <a:latin typeface="Times New Roman"/>
                          <a:ea typeface="Times New Roman"/>
                        </a:rPr>
                        <a:t>ARTESANAL</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272758">
                <a:tc>
                  <a:txBody>
                    <a:bodyPr/>
                    <a:lstStyle/>
                    <a:p>
                      <a:pPr>
                        <a:spcAft>
                          <a:spcPts val="0"/>
                        </a:spcAft>
                      </a:pPr>
                      <a:r>
                        <a:rPr lang="es-PY" sz="1200">
                          <a:solidFill>
                            <a:srgbClr val="000000"/>
                          </a:solidFill>
                          <a:effectLst/>
                          <a:latin typeface="Times New Roman"/>
                          <a:ea typeface="Times New Roman"/>
                        </a:rPr>
                        <a:t>Compra de materia prima</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G.</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18%</a:t>
                      </a:r>
                      <a:endParaRPr lang="es-CL" sz="180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dirty="0">
                          <a:solidFill>
                            <a:srgbClr val="000000"/>
                          </a:solidFill>
                          <a:effectLst/>
                          <a:latin typeface="Times New Roman"/>
                          <a:ea typeface="Times New Roman"/>
                        </a:rPr>
                        <a:t>Hasta 18 meses</a:t>
                      </a:r>
                      <a:endParaRPr lang="es-CL" sz="1800" dirty="0">
                        <a:effectLst/>
                        <a:latin typeface="Times New Roman"/>
                        <a:ea typeface="Times New Roman"/>
                      </a:endParaRPr>
                    </a:p>
                  </a:txBody>
                  <a:tcPr marL="63145" marR="63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extLst>
      <p:ext uri="{BB962C8B-B14F-4D97-AF65-F5344CB8AC3E}">
        <p14:creationId xmlns:p14="http://schemas.microsoft.com/office/powerpoint/2010/main" val="3183684976"/>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39552" y="116632"/>
            <a:ext cx="8229600" cy="61206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ASISTENCIA FINANCIERA</a:t>
            </a:r>
            <a:endParaRPr lang="es-ES" sz="3600" dirty="0"/>
          </a:p>
        </p:txBody>
      </p:sp>
      <p:graphicFrame>
        <p:nvGraphicFramePr>
          <p:cNvPr id="6" name="5 Tabla"/>
          <p:cNvGraphicFramePr>
            <a:graphicFrameLocks noGrp="1"/>
          </p:cNvGraphicFramePr>
          <p:nvPr>
            <p:extLst/>
          </p:nvPr>
        </p:nvGraphicFramePr>
        <p:xfrm>
          <a:off x="1115616" y="1340768"/>
          <a:ext cx="6989959" cy="3865686"/>
        </p:xfrm>
        <a:graphic>
          <a:graphicData uri="http://schemas.openxmlformats.org/drawingml/2006/table">
            <a:tbl>
              <a:tblPr firstRow="1"/>
              <a:tblGrid>
                <a:gridCol w="4061855"/>
                <a:gridCol w="637360"/>
                <a:gridCol w="696596"/>
                <a:gridCol w="1594148"/>
              </a:tblGrid>
              <a:tr h="429670">
                <a:tc>
                  <a:txBody>
                    <a:bodyPr/>
                    <a:lstStyle/>
                    <a:p>
                      <a:pPr algn="ctr">
                        <a:spcAft>
                          <a:spcPts val="0"/>
                        </a:spcAft>
                      </a:pPr>
                      <a:r>
                        <a:rPr lang="es-PY" sz="1000" b="1" i="1" dirty="0">
                          <a:solidFill>
                            <a:srgbClr val="000000"/>
                          </a:solidFill>
                          <a:effectLst/>
                          <a:latin typeface="Times New Roman"/>
                          <a:ea typeface="Times New Roman"/>
                        </a:rPr>
                        <a:t>LÍNEAS DE CRÉDITOS PARA MICROEMPRESAS </a:t>
                      </a:r>
                      <a:endParaRPr lang="es-CL"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CL" sz="1200" dirty="0" smtClean="0">
                          <a:effectLst/>
                          <a:latin typeface="Times New Roman"/>
                          <a:ea typeface="Times New Roman"/>
                        </a:rPr>
                        <a:t>Moneda</a:t>
                      </a:r>
                      <a:endParaRPr lang="es-CL"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000" b="1" i="1">
                          <a:solidFill>
                            <a:srgbClr val="000000"/>
                          </a:solidFill>
                          <a:effectLst/>
                          <a:latin typeface="Times New Roman"/>
                          <a:ea typeface="Times New Roman"/>
                        </a:rPr>
                        <a:t>TASA</a:t>
                      </a:r>
                      <a:endParaRPr lang="es-CL"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000" b="1" i="1">
                          <a:solidFill>
                            <a:srgbClr val="000000"/>
                          </a:solidFill>
                          <a:effectLst/>
                          <a:latin typeface="Times New Roman"/>
                          <a:ea typeface="Times New Roman"/>
                        </a:rPr>
                        <a:t>PLAZO</a:t>
                      </a:r>
                      <a:endParaRPr lang="es-CL"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526649">
                <a:tc>
                  <a:txBody>
                    <a:bodyPr/>
                    <a:lstStyle/>
                    <a:p>
                      <a:pPr>
                        <a:spcAft>
                          <a:spcPts val="0"/>
                        </a:spcAft>
                      </a:pPr>
                      <a:r>
                        <a:rPr lang="es-PY" sz="1400" dirty="0">
                          <a:solidFill>
                            <a:srgbClr val="000000"/>
                          </a:solidFill>
                          <a:effectLst/>
                          <a:latin typeface="Times New Roman"/>
                          <a:ea typeface="Times New Roman"/>
                        </a:rPr>
                        <a:t>Financiamiento de activo fijo y capital operativo</a:t>
                      </a:r>
                      <a:endParaRPr lang="es-CL"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400">
                          <a:solidFill>
                            <a:srgbClr val="000000"/>
                          </a:solidFill>
                          <a:effectLst/>
                          <a:latin typeface="Times New Roman"/>
                          <a:ea typeface="Times New Roman"/>
                        </a:rPr>
                        <a:t>G.</a:t>
                      </a:r>
                      <a:endParaRPr lang="es-CL"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400">
                          <a:solidFill>
                            <a:srgbClr val="000000"/>
                          </a:solidFill>
                          <a:effectLst/>
                          <a:latin typeface="Times New Roman"/>
                          <a:ea typeface="Times New Roman"/>
                        </a:rPr>
                        <a:t>18%</a:t>
                      </a:r>
                      <a:endParaRPr lang="es-CL"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400">
                          <a:solidFill>
                            <a:srgbClr val="000000"/>
                          </a:solidFill>
                          <a:effectLst/>
                          <a:latin typeface="Times New Roman"/>
                          <a:ea typeface="Times New Roman"/>
                        </a:rPr>
                        <a:t>Hasta 36 meses</a:t>
                      </a:r>
                      <a:endParaRPr lang="es-CL"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46526">
                <a:tc>
                  <a:txBody>
                    <a:bodyPr/>
                    <a:lstStyle/>
                    <a:p>
                      <a:pPr>
                        <a:spcAft>
                          <a:spcPts val="0"/>
                        </a:spcAft>
                      </a:pPr>
                      <a:r>
                        <a:rPr lang="es-PY" sz="1400" dirty="0">
                          <a:solidFill>
                            <a:srgbClr val="000000"/>
                          </a:solidFill>
                          <a:effectLst/>
                          <a:latin typeface="Times New Roman"/>
                          <a:ea typeface="Times New Roman"/>
                        </a:rPr>
                        <a:t>Capital operativo para Microempresarios  de Mercados Municipales</a:t>
                      </a:r>
                      <a:endParaRPr lang="es-CL"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400">
                          <a:solidFill>
                            <a:srgbClr val="000000"/>
                          </a:solidFill>
                          <a:effectLst/>
                          <a:latin typeface="Times New Roman"/>
                          <a:ea typeface="Times New Roman"/>
                        </a:rPr>
                        <a:t>G.</a:t>
                      </a:r>
                      <a:endParaRPr lang="es-CL"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400">
                          <a:solidFill>
                            <a:srgbClr val="000000"/>
                          </a:solidFill>
                          <a:effectLst/>
                          <a:latin typeface="Times New Roman"/>
                          <a:ea typeface="Times New Roman"/>
                        </a:rPr>
                        <a:t>18%</a:t>
                      </a:r>
                      <a:endParaRPr lang="es-CL"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400">
                          <a:solidFill>
                            <a:srgbClr val="000000"/>
                          </a:solidFill>
                          <a:effectLst/>
                          <a:latin typeface="Times New Roman"/>
                          <a:ea typeface="Times New Roman"/>
                        </a:rPr>
                        <a:t>Hasta 12 meses</a:t>
                      </a:r>
                      <a:endParaRPr lang="es-CL"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262841">
                <a:tc>
                  <a:txBody>
                    <a:bodyPr/>
                    <a:lstStyle/>
                    <a:p>
                      <a:pPr>
                        <a:spcAft>
                          <a:spcPts val="0"/>
                        </a:spcAft>
                      </a:pPr>
                      <a:r>
                        <a:rPr lang="es-PY" sz="1400" dirty="0">
                          <a:solidFill>
                            <a:srgbClr val="000000"/>
                          </a:solidFill>
                          <a:effectLst/>
                          <a:latin typeface="Times New Roman"/>
                          <a:ea typeface="Times New Roman"/>
                        </a:rPr>
                        <a:t>Financiamiento de proyectos de inversión del Sector Confecciones:</a:t>
                      </a:r>
                      <a:endParaRPr lang="es-CL" sz="1400" dirty="0">
                        <a:effectLst/>
                        <a:latin typeface="Times New Roman"/>
                        <a:ea typeface="Times New Roman"/>
                      </a:endParaRPr>
                    </a:p>
                    <a:p>
                      <a:pPr>
                        <a:spcAft>
                          <a:spcPts val="0"/>
                        </a:spcAft>
                      </a:pPr>
                      <a:r>
                        <a:rPr lang="es-PY" sz="1400" dirty="0">
                          <a:solidFill>
                            <a:srgbClr val="000000"/>
                          </a:solidFill>
                          <a:effectLst/>
                          <a:latin typeface="Times New Roman"/>
                          <a:ea typeface="Times New Roman"/>
                        </a:rPr>
                        <a:t> </a:t>
                      </a:r>
                      <a:endParaRPr lang="es-CL" sz="1400" dirty="0">
                        <a:effectLst/>
                        <a:latin typeface="Times New Roman"/>
                        <a:ea typeface="Times New Roman"/>
                      </a:endParaRPr>
                    </a:p>
                    <a:p>
                      <a:pPr marL="342900" lvl="0" indent="-342900">
                        <a:spcAft>
                          <a:spcPts val="0"/>
                        </a:spcAft>
                        <a:buFont typeface="Symbol"/>
                        <a:buChar char=""/>
                      </a:pPr>
                      <a:r>
                        <a:rPr lang="es-PY" sz="1400" dirty="0">
                          <a:solidFill>
                            <a:srgbClr val="000000"/>
                          </a:solidFill>
                          <a:effectLst/>
                          <a:latin typeface="Times New Roman"/>
                          <a:ea typeface="Times New Roman"/>
                        </a:rPr>
                        <a:t>Capital operativo </a:t>
                      </a:r>
                      <a:endParaRPr lang="es-CL" sz="1400" dirty="0">
                        <a:effectLst/>
                        <a:latin typeface="Times New Roman"/>
                        <a:ea typeface="Times New Roman"/>
                      </a:endParaRPr>
                    </a:p>
                    <a:p>
                      <a:pPr marL="342900" lvl="0" indent="-342900">
                        <a:spcAft>
                          <a:spcPts val="0"/>
                        </a:spcAft>
                        <a:buFont typeface="Symbol"/>
                        <a:buChar char=""/>
                      </a:pPr>
                      <a:r>
                        <a:rPr lang="es-PY" sz="1400" dirty="0">
                          <a:solidFill>
                            <a:srgbClr val="000000"/>
                          </a:solidFill>
                          <a:effectLst/>
                          <a:latin typeface="Times New Roman"/>
                          <a:ea typeface="Times New Roman"/>
                        </a:rPr>
                        <a:t>Adquisición de maquinarias y equipos</a:t>
                      </a:r>
                      <a:endParaRPr lang="es-CL" sz="1400" dirty="0">
                        <a:effectLst/>
                        <a:latin typeface="Times New Roman"/>
                        <a:ea typeface="Times New Roman"/>
                      </a:endParaRPr>
                    </a:p>
                    <a:p>
                      <a:pPr marL="342900" lvl="0" indent="-342900">
                        <a:spcAft>
                          <a:spcPts val="0"/>
                        </a:spcAft>
                        <a:buFont typeface="Symbol"/>
                        <a:buChar char=""/>
                      </a:pPr>
                      <a:r>
                        <a:rPr lang="es-PY" sz="1400" dirty="0">
                          <a:solidFill>
                            <a:srgbClr val="000000"/>
                          </a:solidFill>
                          <a:effectLst/>
                          <a:latin typeface="Times New Roman"/>
                          <a:ea typeface="Times New Roman"/>
                        </a:rPr>
                        <a:t>Infraestructura (obras civiles nuevas o ampliación)</a:t>
                      </a:r>
                      <a:endParaRPr lang="es-CL"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400" dirty="0">
                          <a:solidFill>
                            <a:srgbClr val="000000"/>
                          </a:solidFill>
                          <a:effectLst/>
                          <a:latin typeface="Times New Roman"/>
                          <a:ea typeface="Times New Roman"/>
                        </a:rPr>
                        <a:t> </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 </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 </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G.</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G.</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G.</a:t>
                      </a:r>
                      <a:endParaRPr lang="es-CL"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400" dirty="0">
                          <a:solidFill>
                            <a:srgbClr val="000000"/>
                          </a:solidFill>
                          <a:effectLst/>
                          <a:latin typeface="Times New Roman"/>
                          <a:ea typeface="Times New Roman"/>
                        </a:rPr>
                        <a:t> </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 </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 </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7,9%</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8,9%</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9,9%</a:t>
                      </a:r>
                      <a:endParaRPr lang="es-CL"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es-PY" sz="1400" dirty="0">
                          <a:solidFill>
                            <a:srgbClr val="000000"/>
                          </a:solidFill>
                          <a:effectLst/>
                          <a:latin typeface="Times New Roman"/>
                          <a:ea typeface="Times New Roman"/>
                        </a:rPr>
                        <a:t> </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 </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 </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Hasta 24 meses</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Hasta 60 meses</a:t>
                      </a:r>
                      <a:endParaRPr lang="es-CL" sz="1400" dirty="0">
                        <a:effectLst/>
                        <a:latin typeface="Times New Roman"/>
                        <a:ea typeface="Times New Roman"/>
                      </a:endParaRPr>
                    </a:p>
                    <a:p>
                      <a:pPr algn="ctr">
                        <a:spcAft>
                          <a:spcPts val="0"/>
                        </a:spcAft>
                      </a:pPr>
                      <a:r>
                        <a:rPr lang="es-PY" sz="1400" dirty="0">
                          <a:solidFill>
                            <a:srgbClr val="000000"/>
                          </a:solidFill>
                          <a:effectLst/>
                          <a:latin typeface="Times New Roman"/>
                          <a:ea typeface="Times New Roman"/>
                        </a:rPr>
                        <a:t>Hasta 120 meses</a:t>
                      </a:r>
                      <a:endParaRPr lang="es-CL"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extLst>
      <p:ext uri="{BB962C8B-B14F-4D97-AF65-F5344CB8AC3E}">
        <p14:creationId xmlns:p14="http://schemas.microsoft.com/office/powerpoint/2010/main" val="2832469369"/>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39552" y="116632"/>
            <a:ext cx="8229600" cy="61206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ASISTENCIA FINANCIERA</a:t>
            </a:r>
            <a:endParaRPr lang="es-ES" sz="3600" dirty="0"/>
          </a:p>
        </p:txBody>
      </p:sp>
      <p:graphicFrame>
        <p:nvGraphicFramePr>
          <p:cNvPr id="6" name="5 Tabla"/>
          <p:cNvGraphicFramePr>
            <a:graphicFrameLocks noGrp="1"/>
          </p:cNvGraphicFramePr>
          <p:nvPr>
            <p:extLst/>
          </p:nvPr>
        </p:nvGraphicFramePr>
        <p:xfrm>
          <a:off x="662880" y="908719"/>
          <a:ext cx="8013576" cy="5400600"/>
        </p:xfrm>
        <a:graphic>
          <a:graphicData uri="http://schemas.openxmlformats.org/drawingml/2006/table">
            <a:tbl>
              <a:tblPr firstRow="1"/>
              <a:tblGrid>
                <a:gridCol w="4656677"/>
                <a:gridCol w="730695"/>
                <a:gridCol w="798606"/>
                <a:gridCol w="1827598"/>
              </a:tblGrid>
              <a:tr h="297392">
                <a:tc>
                  <a:txBody>
                    <a:bodyPr/>
                    <a:lstStyle/>
                    <a:p>
                      <a:pPr algn="ctr">
                        <a:spcAft>
                          <a:spcPts val="0"/>
                        </a:spcAft>
                      </a:pPr>
                      <a:r>
                        <a:rPr lang="es-PY" sz="1100" b="1" i="1" dirty="0">
                          <a:solidFill>
                            <a:srgbClr val="000000"/>
                          </a:solidFill>
                          <a:effectLst/>
                          <a:latin typeface="Times New Roman"/>
                          <a:ea typeface="Times New Roman"/>
                        </a:rPr>
                        <a:t>LÍNEAS DE CRÉDITOS PARA VIVIENDA </a:t>
                      </a:r>
                      <a:endParaRPr lang="es-CL"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100" b="1" i="1">
                          <a:solidFill>
                            <a:srgbClr val="000000"/>
                          </a:solidFill>
                          <a:effectLst/>
                          <a:latin typeface="Times New Roman"/>
                          <a:ea typeface="Times New Roman"/>
                        </a:rPr>
                        <a:t>MON.</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100" b="1" i="1">
                          <a:solidFill>
                            <a:srgbClr val="000000"/>
                          </a:solidFill>
                          <a:effectLst/>
                          <a:latin typeface="Times New Roman"/>
                          <a:ea typeface="Times New Roman"/>
                        </a:rPr>
                        <a:t>TASA</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100" b="1" i="1">
                          <a:solidFill>
                            <a:srgbClr val="000000"/>
                          </a:solidFill>
                          <a:effectLst/>
                          <a:latin typeface="Times New Roman"/>
                          <a:ea typeface="Times New Roman"/>
                        </a:rPr>
                        <a:t>PLAZO</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97392">
                <a:tc gridSpan="4">
                  <a:txBody>
                    <a:bodyPr/>
                    <a:lstStyle/>
                    <a:p>
                      <a:pPr>
                        <a:spcAft>
                          <a:spcPts val="0"/>
                        </a:spcAft>
                      </a:pPr>
                      <a:r>
                        <a:rPr lang="es-PY" sz="1100" b="1" dirty="0">
                          <a:solidFill>
                            <a:srgbClr val="000000"/>
                          </a:solidFill>
                          <a:effectLst/>
                          <a:latin typeface="Times New Roman"/>
                          <a:ea typeface="Times New Roman"/>
                        </a:rPr>
                        <a:t>FONDOS PROPIOS</a:t>
                      </a:r>
                      <a:endParaRPr lang="es-CL"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492235">
                <a:tc>
                  <a:txBody>
                    <a:bodyPr/>
                    <a:lstStyle/>
                    <a:p>
                      <a:pPr>
                        <a:spcAft>
                          <a:spcPts val="0"/>
                        </a:spcAft>
                      </a:pPr>
                      <a:r>
                        <a:rPr lang="es-PY" sz="1100">
                          <a:solidFill>
                            <a:srgbClr val="000000"/>
                          </a:solidFill>
                          <a:effectLst/>
                          <a:latin typeface="Times New Roman"/>
                          <a:ea typeface="Times New Roman"/>
                        </a:rPr>
                        <a:t>Adquisición, refacción, ampliación, remodelaciones, terminaciones, reparación y/o mejora de inmueble.</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G.</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12%</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Hasta 10 años</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24427">
                <a:tc>
                  <a:txBody>
                    <a:bodyPr/>
                    <a:lstStyle/>
                    <a:p>
                      <a:pPr>
                        <a:spcAft>
                          <a:spcPts val="0"/>
                        </a:spcAft>
                      </a:pPr>
                      <a:r>
                        <a:rPr lang="es-PY" sz="1100" dirty="0">
                          <a:solidFill>
                            <a:srgbClr val="000000"/>
                          </a:solidFill>
                          <a:effectLst/>
                          <a:latin typeface="Times New Roman"/>
                          <a:ea typeface="Times New Roman"/>
                        </a:rPr>
                        <a:t>Financiamiento de Vivienda Rural</a:t>
                      </a:r>
                      <a:endParaRPr lang="es-CL"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G.</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13%</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Hasta 5 años</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984470">
                <a:tc>
                  <a:txBody>
                    <a:bodyPr/>
                    <a:lstStyle/>
                    <a:p>
                      <a:pPr>
                        <a:spcAft>
                          <a:spcPts val="0"/>
                        </a:spcAft>
                      </a:pPr>
                      <a:r>
                        <a:rPr lang="es-PY" sz="1100" dirty="0">
                          <a:solidFill>
                            <a:srgbClr val="000000"/>
                          </a:solidFill>
                          <a:effectLst/>
                          <a:latin typeface="Times New Roman"/>
                          <a:ea typeface="Times New Roman"/>
                        </a:rPr>
                        <a:t>Compra, Construcción o Refacción de vivienda </a:t>
                      </a:r>
                      <a:endParaRPr lang="es-CL" sz="1100" dirty="0">
                        <a:effectLst/>
                        <a:latin typeface="Times New Roman"/>
                        <a:ea typeface="Times New Roman"/>
                      </a:endParaRPr>
                    </a:p>
                    <a:p>
                      <a:pPr>
                        <a:spcAft>
                          <a:spcPts val="0"/>
                        </a:spcAft>
                      </a:pPr>
                      <a:r>
                        <a:rPr lang="es-PY" sz="1100" dirty="0">
                          <a:effectLst/>
                          <a:latin typeface="Times New Roman"/>
                          <a:ea typeface="Times New Roman"/>
                        </a:rPr>
                        <a:t>(Convenio FONAVIS/SENAVITAT)</a:t>
                      </a:r>
                      <a:endParaRPr lang="es-CL" sz="1100" dirty="0">
                        <a:effectLst/>
                        <a:latin typeface="Times New Roman"/>
                        <a:ea typeface="Times New Roman"/>
                      </a:endParaRPr>
                    </a:p>
                    <a:p>
                      <a:pPr>
                        <a:spcAft>
                          <a:spcPts val="0"/>
                        </a:spcAft>
                      </a:pPr>
                      <a:r>
                        <a:rPr lang="es-PY" sz="1100" dirty="0">
                          <a:solidFill>
                            <a:srgbClr val="000000"/>
                          </a:solidFill>
                          <a:effectLst/>
                          <a:latin typeface="Times New Roman"/>
                          <a:ea typeface="Times New Roman"/>
                        </a:rPr>
                        <a:t>Nivel 3</a:t>
                      </a:r>
                      <a:endParaRPr lang="es-CL" sz="1100" dirty="0">
                        <a:effectLst/>
                        <a:latin typeface="Times New Roman"/>
                        <a:ea typeface="Times New Roman"/>
                      </a:endParaRPr>
                    </a:p>
                    <a:p>
                      <a:pPr>
                        <a:spcAft>
                          <a:spcPts val="0"/>
                        </a:spcAft>
                      </a:pPr>
                      <a:r>
                        <a:rPr lang="es-PY" sz="1100" dirty="0">
                          <a:solidFill>
                            <a:srgbClr val="000000"/>
                          </a:solidFill>
                          <a:effectLst/>
                          <a:latin typeface="Times New Roman"/>
                          <a:ea typeface="Times New Roman"/>
                        </a:rPr>
                        <a:t>Nivel 4</a:t>
                      </a:r>
                      <a:endParaRPr lang="es-CL"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G.</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G.</a:t>
                      </a:r>
                      <a:endParaRPr lang="es-CL"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15%</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13,50%</a:t>
                      </a:r>
                      <a:endParaRPr lang="es-CL"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Hasta 4 años</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Hasta 3 años</a:t>
                      </a:r>
                      <a:endParaRPr lang="es-CL"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97392">
                <a:tc gridSpan="4">
                  <a:txBody>
                    <a:bodyPr/>
                    <a:lstStyle/>
                    <a:p>
                      <a:pPr>
                        <a:spcAft>
                          <a:spcPts val="0"/>
                        </a:spcAft>
                      </a:pPr>
                      <a:r>
                        <a:rPr lang="es-PY" sz="1100" b="1">
                          <a:solidFill>
                            <a:srgbClr val="000000"/>
                          </a:solidFill>
                          <a:effectLst/>
                          <a:latin typeface="Times New Roman"/>
                          <a:ea typeface="Times New Roman"/>
                        </a:rPr>
                        <a:t>FONDOS EXTERNOS</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492235">
                <a:tc>
                  <a:txBody>
                    <a:bodyPr/>
                    <a:lstStyle/>
                    <a:p>
                      <a:pPr>
                        <a:spcAft>
                          <a:spcPts val="0"/>
                        </a:spcAft>
                      </a:pPr>
                      <a:r>
                        <a:rPr lang="es-PY" sz="1100" b="1" u="sng" dirty="0">
                          <a:solidFill>
                            <a:srgbClr val="000000"/>
                          </a:solidFill>
                          <a:effectLst/>
                          <a:latin typeface="Times New Roman"/>
                          <a:ea typeface="Times New Roman"/>
                        </a:rPr>
                        <a:t>MI CASA:</a:t>
                      </a:r>
                      <a:r>
                        <a:rPr lang="es-PY" sz="1100" b="1" dirty="0">
                          <a:solidFill>
                            <a:srgbClr val="000000"/>
                          </a:solidFill>
                          <a:effectLst/>
                          <a:latin typeface="Times New Roman"/>
                          <a:ea typeface="Times New Roman"/>
                        </a:rPr>
                        <a:t> </a:t>
                      </a:r>
                      <a:r>
                        <a:rPr lang="es-PY" sz="1100" dirty="0">
                          <a:solidFill>
                            <a:srgbClr val="FF0000"/>
                          </a:solidFill>
                          <a:effectLst/>
                          <a:latin typeface="Times New Roman"/>
                          <a:ea typeface="Times New Roman"/>
                        </a:rPr>
                        <a:t>(Fondo AFD)</a:t>
                      </a:r>
                      <a:endParaRPr lang="es-CL" sz="1100" dirty="0">
                        <a:effectLst/>
                        <a:latin typeface="Times New Roman"/>
                        <a:ea typeface="Times New Roman"/>
                      </a:endParaRPr>
                    </a:p>
                    <a:p>
                      <a:pPr>
                        <a:spcAft>
                          <a:spcPts val="0"/>
                        </a:spcAft>
                      </a:pPr>
                      <a:r>
                        <a:rPr lang="es-PY" sz="1100" dirty="0">
                          <a:solidFill>
                            <a:srgbClr val="000000"/>
                          </a:solidFill>
                          <a:effectLst/>
                          <a:latin typeface="Times New Roman"/>
                          <a:ea typeface="Times New Roman"/>
                        </a:rPr>
                        <a:t>Compra, Construcción o Refacción de vivienda </a:t>
                      </a:r>
                      <a:endParaRPr lang="es-CL"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G.</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12%</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Hasta 20 años</a:t>
                      </a:r>
                      <a:endParaRPr lang="es-CL"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476705">
                <a:tc>
                  <a:txBody>
                    <a:bodyPr/>
                    <a:lstStyle/>
                    <a:p>
                      <a:pPr>
                        <a:spcAft>
                          <a:spcPts val="0"/>
                        </a:spcAft>
                      </a:pPr>
                      <a:r>
                        <a:rPr lang="es-PY" sz="1000" b="1" u="sng" dirty="0">
                          <a:solidFill>
                            <a:srgbClr val="000000"/>
                          </a:solidFill>
                          <a:effectLst/>
                          <a:latin typeface="Times New Roman"/>
                          <a:ea typeface="Times New Roman"/>
                        </a:rPr>
                        <a:t>LÍNEA DE CRÉDITO PARA </a:t>
                      </a:r>
                      <a:r>
                        <a:rPr lang="es-PY" sz="1000" b="1" u="sng" dirty="0" smtClean="0">
                          <a:solidFill>
                            <a:srgbClr val="000000"/>
                          </a:solidFill>
                          <a:effectLst/>
                          <a:latin typeface="Times New Roman"/>
                          <a:ea typeface="Times New Roman"/>
                        </a:rPr>
                        <a:t>VIVIENDAS </a:t>
                      </a:r>
                      <a:r>
                        <a:rPr lang="es-PY" sz="1000" b="1" u="sng" dirty="0">
                          <a:solidFill>
                            <a:srgbClr val="000000"/>
                          </a:solidFill>
                          <a:effectLst/>
                          <a:latin typeface="Times New Roman"/>
                          <a:ea typeface="Times New Roman"/>
                        </a:rPr>
                        <a:t>BNF- IPS:</a:t>
                      </a:r>
                      <a:r>
                        <a:rPr lang="es-PY" sz="1000" b="1" dirty="0">
                          <a:solidFill>
                            <a:srgbClr val="000000"/>
                          </a:solidFill>
                          <a:effectLst/>
                          <a:latin typeface="Times New Roman"/>
                          <a:ea typeface="Times New Roman"/>
                        </a:rPr>
                        <a:t> </a:t>
                      </a:r>
                      <a:r>
                        <a:rPr lang="es-PY" sz="1000" dirty="0">
                          <a:solidFill>
                            <a:srgbClr val="FF0000"/>
                          </a:solidFill>
                          <a:effectLst/>
                          <a:latin typeface="Times New Roman"/>
                          <a:ea typeface="Times New Roman"/>
                        </a:rPr>
                        <a:t>(Fondo IPS)</a:t>
                      </a:r>
                      <a:endParaRPr lang="es-CL" sz="1200" dirty="0">
                        <a:effectLst/>
                        <a:latin typeface="Times New Roman"/>
                        <a:ea typeface="Times New Roman"/>
                      </a:endParaRPr>
                    </a:p>
                    <a:p>
                      <a:pPr>
                        <a:spcAft>
                          <a:spcPts val="0"/>
                        </a:spcAft>
                      </a:pPr>
                      <a:r>
                        <a:rPr lang="es-PY" sz="1000" dirty="0">
                          <a:solidFill>
                            <a:srgbClr val="000000"/>
                          </a:solidFill>
                          <a:effectLst/>
                          <a:latin typeface="Times New Roman"/>
                          <a:ea typeface="Times New Roman"/>
                        </a:rPr>
                        <a:t>Compra de viviendas terminadas, refacción y construcción de viviendas, exclusivos para cotizantes del IPS.</a:t>
                      </a:r>
                      <a:endParaRPr lang="es-CL" sz="1200" dirty="0">
                        <a:effectLst/>
                        <a:latin typeface="Times New Roman"/>
                        <a:ea typeface="Times New Roman"/>
                      </a:endParaRPr>
                    </a:p>
                    <a:p>
                      <a:pPr marL="342900" lvl="0" indent="-342900">
                        <a:spcAft>
                          <a:spcPts val="0"/>
                        </a:spcAft>
                        <a:buFont typeface="Symbol"/>
                        <a:buChar char=""/>
                      </a:pPr>
                      <a:r>
                        <a:rPr lang="es-PY" sz="1000" dirty="0">
                          <a:solidFill>
                            <a:srgbClr val="000000"/>
                          </a:solidFill>
                          <a:effectLst/>
                          <a:latin typeface="Times New Roman"/>
                          <a:ea typeface="Times New Roman"/>
                        </a:rPr>
                        <a:t>Hasta G. 300.000.000</a:t>
                      </a:r>
                      <a:endParaRPr lang="es-CL" sz="1200" dirty="0">
                        <a:effectLst/>
                        <a:latin typeface="Times New Roman"/>
                        <a:ea typeface="Times New Roman"/>
                      </a:endParaRPr>
                    </a:p>
                    <a:p>
                      <a:pPr marL="342900" lvl="0" indent="-342900">
                        <a:spcAft>
                          <a:spcPts val="0"/>
                        </a:spcAft>
                        <a:buFont typeface="Symbol"/>
                        <a:buChar char=""/>
                      </a:pPr>
                      <a:r>
                        <a:rPr lang="es-PY" sz="1000" dirty="0">
                          <a:solidFill>
                            <a:srgbClr val="000000"/>
                          </a:solidFill>
                          <a:effectLst/>
                          <a:latin typeface="Times New Roman"/>
                          <a:ea typeface="Times New Roman"/>
                        </a:rPr>
                        <a:t>Hasta G. 800.000.000</a:t>
                      </a:r>
                      <a:endParaRPr lang="es-CL" sz="1200" dirty="0">
                        <a:effectLst/>
                        <a:latin typeface="Times New Roman"/>
                        <a:ea typeface="Times New Roman"/>
                      </a:endParaRPr>
                    </a:p>
                    <a:p>
                      <a:pPr>
                        <a:spcAft>
                          <a:spcPts val="0"/>
                        </a:spcAft>
                      </a:pPr>
                      <a:r>
                        <a:rPr lang="es-PY" sz="1000" dirty="0">
                          <a:solidFill>
                            <a:srgbClr val="000000"/>
                          </a:solidFill>
                          <a:effectLst/>
                          <a:latin typeface="Times New Roman"/>
                          <a:ea typeface="Times New Roman"/>
                        </a:rPr>
                        <a:t> </a:t>
                      </a:r>
                      <a:endParaRPr lang="es-CL"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endParaRPr lang="es-PY" sz="1000" dirty="0" smtClean="0">
                        <a:solidFill>
                          <a:srgbClr val="000000"/>
                        </a:solidFill>
                        <a:effectLst/>
                        <a:latin typeface="Times New Roman"/>
                        <a:ea typeface="Times New Roman"/>
                      </a:endParaRPr>
                    </a:p>
                    <a:p>
                      <a:pPr algn="ctr">
                        <a:spcAft>
                          <a:spcPts val="0"/>
                        </a:spcAft>
                      </a:pPr>
                      <a:r>
                        <a:rPr lang="es-PY" sz="1000" dirty="0" smtClean="0">
                          <a:solidFill>
                            <a:srgbClr val="000000"/>
                          </a:solidFill>
                          <a:effectLst/>
                          <a:latin typeface="Times New Roman"/>
                          <a:ea typeface="Times New Roman"/>
                        </a:rPr>
                        <a:t>G</a:t>
                      </a:r>
                      <a:r>
                        <a:rPr lang="es-PY" sz="1000" dirty="0">
                          <a:solidFill>
                            <a:srgbClr val="000000"/>
                          </a:solidFill>
                          <a:effectLst/>
                          <a:latin typeface="Times New Roman"/>
                          <a:ea typeface="Times New Roman"/>
                        </a:rPr>
                        <a:t>.</a:t>
                      </a:r>
                      <a:endParaRPr lang="es-CL" sz="1200" dirty="0">
                        <a:effectLst/>
                        <a:latin typeface="Times New Roman"/>
                        <a:ea typeface="Times New Roman"/>
                      </a:endParaRPr>
                    </a:p>
                    <a:p>
                      <a:pPr algn="ctr">
                        <a:spcAft>
                          <a:spcPts val="0"/>
                        </a:spcAft>
                      </a:pPr>
                      <a:r>
                        <a:rPr lang="es-PY" sz="1000" dirty="0">
                          <a:solidFill>
                            <a:srgbClr val="000000"/>
                          </a:solidFill>
                          <a:effectLst/>
                          <a:latin typeface="Times New Roman"/>
                          <a:ea typeface="Times New Roman"/>
                        </a:rPr>
                        <a:t>G.</a:t>
                      </a:r>
                      <a:endParaRPr lang="es-CL"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endParaRPr lang="es-PY" sz="1000" dirty="0" smtClean="0">
                        <a:solidFill>
                          <a:srgbClr val="000000"/>
                        </a:solidFill>
                        <a:effectLst/>
                        <a:latin typeface="Times New Roman"/>
                        <a:ea typeface="Times New Roman"/>
                      </a:endParaRPr>
                    </a:p>
                    <a:p>
                      <a:pPr algn="ctr">
                        <a:spcAft>
                          <a:spcPts val="0"/>
                        </a:spcAft>
                      </a:pPr>
                      <a:r>
                        <a:rPr lang="es-PY" sz="1000" dirty="0" smtClean="0">
                          <a:solidFill>
                            <a:srgbClr val="000000"/>
                          </a:solidFill>
                          <a:effectLst/>
                          <a:latin typeface="Times New Roman"/>
                          <a:ea typeface="Times New Roman"/>
                        </a:rPr>
                        <a:t>9,5</a:t>
                      </a:r>
                      <a:r>
                        <a:rPr lang="es-PY" sz="1000" dirty="0">
                          <a:solidFill>
                            <a:srgbClr val="000000"/>
                          </a:solidFill>
                          <a:effectLst/>
                          <a:latin typeface="Times New Roman"/>
                          <a:ea typeface="Times New Roman"/>
                        </a:rPr>
                        <a:t>%</a:t>
                      </a:r>
                      <a:endParaRPr lang="es-CL" sz="1200" dirty="0">
                        <a:effectLst/>
                        <a:latin typeface="Times New Roman"/>
                        <a:ea typeface="Times New Roman"/>
                      </a:endParaRPr>
                    </a:p>
                    <a:p>
                      <a:pPr algn="ctr">
                        <a:spcAft>
                          <a:spcPts val="0"/>
                        </a:spcAft>
                      </a:pPr>
                      <a:r>
                        <a:rPr lang="es-PY" sz="1000" dirty="0">
                          <a:solidFill>
                            <a:srgbClr val="000000"/>
                          </a:solidFill>
                          <a:effectLst/>
                          <a:latin typeface="Times New Roman"/>
                          <a:ea typeface="Times New Roman"/>
                        </a:rPr>
                        <a:t>10,5%</a:t>
                      </a:r>
                      <a:endParaRPr lang="es-CL"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000" dirty="0">
                          <a:solidFill>
                            <a:srgbClr val="000000"/>
                          </a:solidFill>
                          <a:effectLst/>
                          <a:latin typeface="Times New Roman"/>
                          <a:ea typeface="Times New Roman"/>
                        </a:rPr>
                        <a:t> </a:t>
                      </a:r>
                      <a:endParaRPr lang="es-CL" sz="1200" dirty="0">
                        <a:effectLst/>
                        <a:latin typeface="Times New Roman"/>
                        <a:ea typeface="Times New Roman"/>
                      </a:endParaRPr>
                    </a:p>
                    <a:p>
                      <a:pPr algn="ctr">
                        <a:spcAft>
                          <a:spcPts val="0"/>
                        </a:spcAft>
                      </a:pPr>
                      <a:endParaRPr lang="es-PY" sz="1000" dirty="0" smtClean="0">
                        <a:solidFill>
                          <a:srgbClr val="000000"/>
                        </a:solidFill>
                        <a:effectLst/>
                        <a:latin typeface="Times New Roman"/>
                        <a:ea typeface="Times New Roman"/>
                      </a:endParaRPr>
                    </a:p>
                    <a:p>
                      <a:pPr algn="ctr">
                        <a:spcAft>
                          <a:spcPts val="0"/>
                        </a:spcAft>
                      </a:pPr>
                      <a:r>
                        <a:rPr lang="es-PY" sz="1000" dirty="0" smtClean="0">
                          <a:solidFill>
                            <a:srgbClr val="000000"/>
                          </a:solidFill>
                          <a:effectLst/>
                          <a:latin typeface="Times New Roman"/>
                          <a:ea typeface="Times New Roman"/>
                        </a:rPr>
                        <a:t>Hasta </a:t>
                      </a:r>
                      <a:r>
                        <a:rPr lang="es-PY" sz="1000" dirty="0">
                          <a:solidFill>
                            <a:srgbClr val="000000"/>
                          </a:solidFill>
                          <a:effectLst/>
                          <a:latin typeface="Times New Roman"/>
                          <a:ea typeface="Times New Roman"/>
                        </a:rPr>
                        <a:t>20 años</a:t>
                      </a:r>
                      <a:endParaRPr lang="es-CL" sz="1200" dirty="0">
                        <a:effectLst/>
                        <a:latin typeface="Times New Roman"/>
                        <a:ea typeface="Times New Roman"/>
                      </a:endParaRPr>
                    </a:p>
                    <a:p>
                      <a:pPr algn="ctr">
                        <a:spcAft>
                          <a:spcPts val="0"/>
                        </a:spcAft>
                      </a:pPr>
                      <a:r>
                        <a:rPr lang="es-PY" sz="1000" dirty="0">
                          <a:solidFill>
                            <a:srgbClr val="000000"/>
                          </a:solidFill>
                          <a:effectLst/>
                          <a:latin typeface="Times New Roman"/>
                          <a:ea typeface="Times New Roman"/>
                        </a:rPr>
                        <a:t>Hasta 20 años</a:t>
                      </a:r>
                      <a:endParaRPr lang="es-CL"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38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100" b="1" u="sng" dirty="0" smtClean="0">
                          <a:effectLst/>
                          <a:latin typeface="Times New Roman"/>
                          <a:ea typeface="Times New Roman"/>
                        </a:rPr>
                        <a:t>(Convenio FONAVIS/SENAVITAT):</a:t>
                      </a:r>
                      <a:r>
                        <a:rPr lang="es-PY" sz="1100" dirty="0" smtClean="0">
                          <a:effectLst/>
                          <a:latin typeface="Times New Roman"/>
                          <a:ea typeface="Times New Roman"/>
                        </a:rPr>
                        <a:t> </a:t>
                      </a:r>
                      <a:r>
                        <a:rPr lang="es-PY" sz="1100" dirty="0" smtClean="0">
                          <a:solidFill>
                            <a:srgbClr val="FF0000"/>
                          </a:solidFill>
                          <a:effectLst/>
                          <a:latin typeface="Times New Roman"/>
                          <a:ea typeface="Times New Roman"/>
                        </a:rPr>
                        <a:t>(Fondo AFD)</a:t>
                      </a:r>
                      <a:endParaRPr lang="es-CL" sz="1100" dirty="0" smtClean="0">
                        <a:effectLst/>
                        <a:latin typeface="Times New Roman"/>
                        <a:ea typeface="Times New Roman"/>
                      </a:endParaRPr>
                    </a:p>
                    <a:p>
                      <a:pPr>
                        <a:spcAft>
                          <a:spcPts val="0"/>
                        </a:spcAft>
                      </a:pPr>
                      <a:r>
                        <a:rPr lang="es-PY" sz="1100" dirty="0" smtClean="0">
                          <a:solidFill>
                            <a:srgbClr val="000000"/>
                          </a:solidFill>
                          <a:effectLst/>
                          <a:latin typeface="Times New Roman"/>
                          <a:ea typeface="Times New Roman"/>
                        </a:rPr>
                        <a:t>Compra</a:t>
                      </a:r>
                      <a:r>
                        <a:rPr lang="es-PY" sz="1100" dirty="0">
                          <a:solidFill>
                            <a:srgbClr val="000000"/>
                          </a:solidFill>
                          <a:effectLst/>
                          <a:latin typeface="Times New Roman"/>
                          <a:ea typeface="Times New Roman"/>
                        </a:rPr>
                        <a:t>, Construcción o Refacción de vivienda </a:t>
                      </a:r>
                      <a:endParaRPr lang="es-CL" sz="1100" dirty="0">
                        <a:effectLst/>
                        <a:latin typeface="Times New Roman"/>
                        <a:ea typeface="Times New Roman"/>
                      </a:endParaRPr>
                    </a:p>
                    <a:p>
                      <a:pPr>
                        <a:spcAft>
                          <a:spcPts val="0"/>
                        </a:spcAft>
                      </a:pPr>
                      <a:r>
                        <a:rPr lang="es-PY" sz="1100" dirty="0" smtClean="0">
                          <a:solidFill>
                            <a:srgbClr val="000000"/>
                          </a:solidFill>
                          <a:effectLst/>
                          <a:latin typeface="Times New Roman"/>
                          <a:ea typeface="Times New Roman"/>
                        </a:rPr>
                        <a:t>Nivel </a:t>
                      </a:r>
                      <a:r>
                        <a:rPr lang="es-PY" sz="1100" dirty="0">
                          <a:solidFill>
                            <a:srgbClr val="000000"/>
                          </a:solidFill>
                          <a:effectLst/>
                          <a:latin typeface="Times New Roman"/>
                          <a:ea typeface="Times New Roman"/>
                        </a:rPr>
                        <a:t>1 y 2</a:t>
                      </a:r>
                      <a:endParaRPr lang="es-CL"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G.</a:t>
                      </a:r>
                      <a:endParaRPr lang="es-CL"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 </a:t>
                      </a:r>
                      <a:endParaRPr lang="es-CL" sz="1100">
                        <a:effectLst/>
                        <a:latin typeface="Times New Roman"/>
                        <a:ea typeface="Times New Roman"/>
                      </a:endParaRPr>
                    </a:p>
                    <a:p>
                      <a:pPr algn="ctr">
                        <a:spcAft>
                          <a:spcPts val="0"/>
                        </a:spcAft>
                      </a:pPr>
                      <a:r>
                        <a:rPr lang="es-PY" sz="1100">
                          <a:solidFill>
                            <a:srgbClr val="000000"/>
                          </a:solidFill>
                          <a:effectLst/>
                          <a:latin typeface="Times New Roman"/>
                          <a:ea typeface="Times New Roman"/>
                        </a:rPr>
                        <a:t>12%</a:t>
                      </a:r>
                      <a:endParaRPr lang="es-CL"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100" dirty="0">
                          <a:solidFill>
                            <a:srgbClr val="000000"/>
                          </a:solidFill>
                          <a:effectLst/>
                          <a:latin typeface="Times New Roman"/>
                          <a:ea typeface="Times New Roman"/>
                        </a:rPr>
                        <a:t> </a:t>
                      </a:r>
                      <a:endParaRPr lang="es-CL" sz="11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 </a:t>
                      </a:r>
                      <a:endParaRPr lang="es-CL" sz="1100" dirty="0">
                        <a:effectLst/>
                        <a:latin typeface="Times New Roman"/>
                        <a:ea typeface="Times New Roman"/>
                      </a:endParaRPr>
                    </a:p>
                    <a:p>
                      <a:pPr algn="ctr">
                        <a:spcAft>
                          <a:spcPts val="0"/>
                        </a:spcAft>
                      </a:pPr>
                      <a:r>
                        <a:rPr lang="es-PY" sz="1100" dirty="0">
                          <a:solidFill>
                            <a:srgbClr val="000000"/>
                          </a:solidFill>
                          <a:effectLst/>
                          <a:latin typeface="Times New Roman"/>
                          <a:ea typeface="Times New Roman"/>
                        </a:rPr>
                        <a:t>Hasta 20 años</a:t>
                      </a:r>
                      <a:endParaRPr lang="es-CL"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extLst>
      <p:ext uri="{BB962C8B-B14F-4D97-AF65-F5344CB8AC3E}">
        <p14:creationId xmlns:p14="http://schemas.microsoft.com/office/powerpoint/2010/main" val="2637596755"/>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39552" y="116632"/>
            <a:ext cx="8229600" cy="61206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ASISTENCIA FINANCIERA</a:t>
            </a:r>
            <a:endParaRPr lang="es-ES" sz="3600" dirty="0"/>
          </a:p>
        </p:txBody>
      </p:sp>
      <p:graphicFrame>
        <p:nvGraphicFramePr>
          <p:cNvPr id="2" name="1 Tabla"/>
          <p:cNvGraphicFramePr>
            <a:graphicFrameLocks noGrp="1"/>
          </p:cNvGraphicFramePr>
          <p:nvPr>
            <p:extLst/>
          </p:nvPr>
        </p:nvGraphicFramePr>
        <p:xfrm>
          <a:off x="611561" y="769143"/>
          <a:ext cx="8064895" cy="6024175"/>
        </p:xfrm>
        <a:graphic>
          <a:graphicData uri="http://schemas.openxmlformats.org/drawingml/2006/table">
            <a:tbl>
              <a:tblPr firstRow="1"/>
              <a:tblGrid>
                <a:gridCol w="5063091"/>
                <a:gridCol w="794467"/>
                <a:gridCol w="868305"/>
                <a:gridCol w="1339032"/>
              </a:tblGrid>
              <a:tr h="154795">
                <a:tc>
                  <a:txBody>
                    <a:bodyPr/>
                    <a:lstStyle/>
                    <a:p>
                      <a:pPr algn="ctr">
                        <a:spcAft>
                          <a:spcPts val="0"/>
                        </a:spcAft>
                      </a:pPr>
                      <a:r>
                        <a:rPr lang="es-PY" sz="900" b="1" i="1" dirty="0">
                          <a:solidFill>
                            <a:srgbClr val="000000"/>
                          </a:solidFill>
                          <a:effectLst/>
                          <a:latin typeface="Times New Roman"/>
                          <a:ea typeface="Times New Roman"/>
                        </a:rPr>
                        <a:t>OTRAS LÍNEAS DE CRÉDITO</a:t>
                      </a:r>
                      <a:endParaRPr lang="es-CL" sz="1000" dirty="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900" b="1" i="1">
                          <a:solidFill>
                            <a:srgbClr val="000000"/>
                          </a:solidFill>
                          <a:effectLst/>
                          <a:latin typeface="Times New Roman"/>
                          <a:ea typeface="Times New Roman"/>
                        </a:rPr>
                        <a:t>MON.</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900" b="1" i="1">
                          <a:solidFill>
                            <a:srgbClr val="000000"/>
                          </a:solidFill>
                          <a:effectLst/>
                          <a:latin typeface="Times New Roman"/>
                          <a:ea typeface="Times New Roman"/>
                        </a:rPr>
                        <a:t>TASA</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900" b="1" i="1">
                          <a:solidFill>
                            <a:srgbClr val="000000"/>
                          </a:solidFill>
                          <a:effectLst/>
                          <a:latin typeface="Times New Roman"/>
                          <a:ea typeface="Times New Roman"/>
                        </a:rPr>
                        <a:t>PLAZO</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8868">
                <a:tc gridSpan="4">
                  <a:txBody>
                    <a:bodyPr/>
                    <a:lstStyle/>
                    <a:p>
                      <a:pPr>
                        <a:spcAft>
                          <a:spcPts val="0"/>
                        </a:spcAft>
                      </a:pPr>
                      <a:r>
                        <a:rPr lang="es-PY" sz="900" b="1">
                          <a:solidFill>
                            <a:srgbClr val="000000"/>
                          </a:solidFill>
                          <a:effectLst/>
                          <a:latin typeface="Times New Roman"/>
                          <a:ea typeface="Times New Roman"/>
                        </a:rPr>
                        <a:t>PTMOS. PERSONALES</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672129">
                <a:tc>
                  <a:txBody>
                    <a:bodyPr/>
                    <a:lstStyle/>
                    <a:p>
                      <a:pPr marL="342900" lvl="0" indent="-342900">
                        <a:spcAft>
                          <a:spcPts val="0"/>
                        </a:spcAft>
                        <a:buFont typeface="Symbol"/>
                        <a:buChar char=""/>
                      </a:pPr>
                      <a:r>
                        <a:rPr lang="es-PY" sz="900">
                          <a:solidFill>
                            <a:srgbClr val="000000"/>
                          </a:solidFill>
                          <a:effectLst/>
                          <a:latin typeface="Times New Roman"/>
                          <a:ea typeface="Times New Roman"/>
                        </a:rPr>
                        <a:t>Hasta 25.000.000</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25.000.000</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25.000.000</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25.000.000</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50.000.000</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28,00%</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30,00%</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30,50%</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31,00%</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31,00%</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Hasta 12 meses</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18 y 24 meses</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30 y 36 meses</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48 meses</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60 meses</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68868">
                <a:tc gridSpan="4">
                  <a:txBody>
                    <a:bodyPr/>
                    <a:lstStyle/>
                    <a:p>
                      <a:pPr>
                        <a:spcAft>
                          <a:spcPts val="0"/>
                        </a:spcAft>
                      </a:pPr>
                      <a:r>
                        <a:rPr lang="es-PY" sz="900" b="1">
                          <a:solidFill>
                            <a:srgbClr val="000000"/>
                          </a:solidFill>
                          <a:effectLst/>
                          <a:latin typeface="Times New Roman"/>
                          <a:ea typeface="Times New Roman"/>
                        </a:rPr>
                        <a:t>COMERCIAL Y SERVICIOS</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582298">
                <a:tc>
                  <a:txBody>
                    <a:bodyPr/>
                    <a:lstStyle/>
                    <a:p>
                      <a:pPr>
                        <a:spcAft>
                          <a:spcPts val="0"/>
                        </a:spcAft>
                      </a:pPr>
                      <a:r>
                        <a:rPr lang="es-PY" sz="900" b="1" u="sng">
                          <a:solidFill>
                            <a:srgbClr val="000000"/>
                          </a:solidFill>
                          <a:effectLst/>
                          <a:latin typeface="Times New Roman"/>
                          <a:ea typeface="Times New Roman"/>
                        </a:rPr>
                        <a:t>Crédito rotativo de descuento de cheques para clientes del BNF:</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G. 50.000.000</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G. 100.000.000</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Mayor a G. 100.000.000</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28%</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26%</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24%</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Hasta 1 año</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54795">
                <a:tc gridSpan="4">
                  <a:txBody>
                    <a:bodyPr/>
                    <a:lstStyle/>
                    <a:p>
                      <a:pPr>
                        <a:spcAft>
                          <a:spcPts val="0"/>
                        </a:spcAft>
                      </a:pPr>
                      <a:r>
                        <a:rPr lang="es-PY" sz="900" b="1">
                          <a:solidFill>
                            <a:srgbClr val="000000"/>
                          </a:solidFill>
                          <a:effectLst/>
                          <a:latin typeface="Times New Roman"/>
                          <a:ea typeface="Times New Roman"/>
                        </a:rPr>
                        <a:t>COMPRA DE DEUDA</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403277">
                <a:tc>
                  <a:txBody>
                    <a:bodyPr/>
                    <a:lstStyle/>
                    <a:p>
                      <a:pPr marL="342900" lvl="0" indent="-342900">
                        <a:spcAft>
                          <a:spcPts val="0"/>
                        </a:spcAft>
                        <a:buFont typeface="Symbol"/>
                        <a:buChar char=""/>
                      </a:pPr>
                      <a:r>
                        <a:rPr lang="es-PY" sz="900">
                          <a:solidFill>
                            <a:srgbClr val="000000"/>
                          </a:solidFill>
                          <a:effectLst/>
                          <a:latin typeface="Times New Roman"/>
                          <a:ea typeface="Times New Roman"/>
                        </a:rPr>
                        <a:t>Ptmos. Hasta G. 15.000.000</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Ptmos. Hasta G. 100.000.000</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Ptmos. Superiores a G. 100.000.000</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15%</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15%</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15%</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Hasta 36 meses</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60 meses</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60 meses</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72129">
                <a:tc>
                  <a:txBody>
                    <a:bodyPr/>
                    <a:lstStyle/>
                    <a:p>
                      <a:pPr>
                        <a:spcAft>
                          <a:spcPts val="0"/>
                        </a:spcAft>
                      </a:pPr>
                      <a:r>
                        <a:rPr lang="es-PY" sz="900" b="1" u="sng">
                          <a:solidFill>
                            <a:srgbClr val="000000"/>
                          </a:solidFill>
                          <a:effectLst/>
                          <a:latin typeface="Times New Roman"/>
                          <a:ea typeface="Times New Roman"/>
                        </a:rPr>
                        <a:t>Compra de deuda Cartera Agropecuaria:</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G. 100.000.000</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Superiores a G. 100.000.000</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USD. 25.000</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Superiores a USD. 25.000</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USD.</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USD.</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12%</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12%</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10%</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10%</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60 meses</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60 meses</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60 meses</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60 meses</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37703">
                <a:tc>
                  <a:txBody>
                    <a:bodyPr/>
                    <a:lstStyle/>
                    <a:p>
                      <a:pPr>
                        <a:spcAft>
                          <a:spcPts val="0"/>
                        </a:spcAft>
                      </a:pPr>
                      <a:r>
                        <a:rPr lang="es-PY" sz="900" b="1" u="sng">
                          <a:solidFill>
                            <a:srgbClr val="000000"/>
                          </a:solidFill>
                          <a:effectLst/>
                          <a:latin typeface="Times New Roman"/>
                          <a:ea typeface="Times New Roman"/>
                        </a:rPr>
                        <a:t>Línea de crédito para cañicultores</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G. 30.000.000 (sola firma)</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G. 50.000.000 (personal solidaria)</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Más de G. 50.000.000 (Hipotecaria o Prendaria)</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17%</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15%</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13%</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60 meses</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65840">
                <a:tc>
                  <a:txBody>
                    <a:bodyPr/>
                    <a:lstStyle/>
                    <a:p>
                      <a:pPr>
                        <a:spcAft>
                          <a:spcPts val="0"/>
                        </a:spcAft>
                      </a:pPr>
                      <a:r>
                        <a:rPr lang="es-PY" sz="900" b="1" u="sng">
                          <a:solidFill>
                            <a:srgbClr val="000000"/>
                          </a:solidFill>
                          <a:effectLst/>
                          <a:latin typeface="Times New Roman"/>
                          <a:ea typeface="Times New Roman"/>
                        </a:rPr>
                        <a:t>Compra de deuda Microcréditos</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G. 30.000.000 (Garantía personal)</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Más de G. 30.000.000 hasta G. 45.000.000 (Garantía real)</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18%</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15%</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60 meses</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68852">
                <a:tc>
                  <a:txBody>
                    <a:bodyPr/>
                    <a:lstStyle/>
                    <a:p>
                      <a:pPr>
                        <a:spcAft>
                          <a:spcPts val="0"/>
                        </a:spcAft>
                      </a:pPr>
                      <a:r>
                        <a:rPr lang="es-PY" sz="900" b="1" u="sng">
                          <a:solidFill>
                            <a:srgbClr val="000000"/>
                          </a:solidFill>
                          <a:effectLst/>
                          <a:latin typeface="Times New Roman"/>
                          <a:ea typeface="Times New Roman"/>
                        </a:rPr>
                        <a:t>Compra de deudas de Docentes</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Desde G. 3.000.000 hasta G. 30.000.000.-</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20%</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72 meses</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15219">
                <a:tc>
                  <a:txBody>
                    <a:bodyPr/>
                    <a:lstStyle/>
                    <a:p>
                      <a:pPr>
                        <a:spcAft>
                          <a:spcPts val="0"/>
                        </a:spcAft>
                      </a:pPr>
                      <a:r>
                        <a:rPr lang="es-PY" sz="900" b="1" u="sng">
                          <a:solidFill>
                            <a:srgbClr val="000000"/>
                          </a:solidFill>
                          <a:effectLst/>
                          <a:latin typeface="Times New Roman"/>
                          <a:ea typeface="Times New Roman"/>
                        </a:rPr>
                        <a:t>Compra de deudas vencidas de pequeños productores agrícolas pertenecientes al segmento de la agricultura familiar.</a:t>
                      </a:r>
                      <a:endParaRPr lang="es-CL" sz="1000">
                        <a:effectLst/>
                        <a:latin typeface="Times New Roman"/>
                        <a:ea typeface="Times New Roman"/>
                      </a:endParaRPr>
                    </a:p>
                    <a:p>
                      <a:pPr>
                        <a:spcAft>
                          <a:spcPts val="0"/>
                        </a:spcAft>
                      </a:pPr>
                      <a:r>
                        <a:rPr lang="es-PY" sz="900">
                          <a:solidFill>
                            <a:srgbClr val="000000"/>
                          </a:solidFill>
                          <a:effectLst/>
                          <a:latin typeface="Times New Roman"/>
                          <a:ea typeface="Times New Roman"/>
                        </a:rPr>
                        <a:t>(Vigente hasta el 31/12/2016) </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Hasta G. 30.000.000 (Garantía personal)</a:t>
                      </a:r>
                      <a:endParaRPr lang="es-CL" sz="1000">
                        <a:effectLst/>
                        <a:latin typeface="Times New Roman"/>
                        <a:ea typeface="Times New Roman"/>
                      </a:endParaRPr>
                    </a:p>
                    <a:p>
                      <a:pPr marL="342900" lvl="0" indent="-342900">
                        <a:spcAft>
                          <a:spcPts val="0"/>
                        </a:spcAft>
                        <a:buFont typeface="Symbol"/>
                        <a:buChar char=""/>
                      </a:pPr>
                      <a:r>
                        <a:rPr lang="es-PY" sz="900">
                          <a:solidFill>
                            <a:srgbClr val="000000"/>
                          </a:solidFill>
                          <a:effectLst/>
                          <a:latin typeface="Times New Roman"/>
                          <a:ea typeface="Times New Roman"/>
                        </a:rPr>
                        <a:t>Más de G. 30.000.000 hasta G. 45.000.000 (Garantía Real)</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9%</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dirty="0">
                          <a:solidFill>
                            <a:srgbClr val="000000"/>
                          </a:solidFill>
                          <a:effectLst/>
                          <a:latin typeface="Times New Roman"/>
                          <a:ea typeface="Times New Roman"/>
                        </a:rPr>
                        <a:t> </a:t>
                      </a:r>
                      <a:endParaRPr lang="es-CL" sz="1000" dirty="0">
                        <a:effectLst/>
                        <a:latin typeface="Times New Roman"/>
                        <a:ea typeface="Times New Roman"/>
                      </a:endParaRPr>
                    </a:p>
                    <a:p>
                      <a:pPr algn="ctr">
                        <a:spcAft>
                          <a:spcPts val="0"/>
                        </a:spcAft>
                      </a:pPr>
                      <a:r>
                        <a:rPr lang="es-PY" sz="900" dirty="0">
                          <a:solidFill>
                            <a:srgbClr val="000000"/>
                          </a:solidFill>
                          <a:effectLst/>
                          <a:latin typeface="Times New Roman"/>
                          <a:ea typeface="Times New Roman"/>
                        </a:rPr>
                        <a:t> </a:t>
                      </a:r>
                      <a:endParaRPr lang="es-CL" sz="1000" dirty="0">
                        <a:effectLst/>
                        <a:latin typeface="Times New Roman"/>
                        <a:ea typeface="Times New Roman"/>
                      </a:endParaRPr>
                    </a:p>
                    <a:p>
                      <a:pPr algn="ctr">
                        <a:spcAft>
                          <a:spcPts val="0"/>
                        </a:spcAft>
                      </a:pPr>
                      <a:r>
                        <a:rPr lang="es-PY" sz="900" dirty="0">
                          <a:solidFill>
                            <a:srgbClr val="000000"/>
                          </a:solidFill>
                          <a:effectLst/>
                          <a:latin typeface="Times New Roman"/>
                          <a:ea typeface="Times New Roman"/>
                        </a:rPr>
                        <a:t> </a:t>
                      </a:r>
                      <a:endParaRPr lang="es-CL" sz="1000" dirty="0">
                        <a:effectLst/>
                        <a:latin typeface="Times New Roman"/>
                        <a:ea typeface="Times New Roman"/>
                      </a:endParaRPr>
                    </a:p>
                    <a:p>
                      <a:pPr algn="ctr">
                        <a:spcAft>
                          <a:spcPts val="0"/>
                        </a:spcAft>
                      </a:pPr>
                      <a:r>
                        <a:rPr lang="es-PY" sz="900" dirty="0">
                          <a:solidFill>
                            <a:srgbClr val="000000"/>
                          </a:solidFill>
                          <a:effectLst/>
                          <a:latin typeface="Times New Roman"/>
                          <a:ea typeface="Times New Roman"/>
                        </a:rPr>
                        <a:t>Hasta 10 años</a:t>
                      </a:r>
                      <a:r>
                        <a:rPr lang="es-PY" sz="900" dirty="0" smtClean="0">
                          <a:solidFill>
                            <a:srgbClr val="000000"/>
                          </a:solidFill>
                          <a:effectLst/>
                          <a:latin typeface="Times New Roman"/>
                          <a:ea typeface="Times New Roman"/>
                        </a:rPr>
                        <a:t>,</a:t>
                      </a:r>
                    </a:p>
                    <a:p>
                      <a:pPr algn="ctr">
                        <a:spcAft>
                          <a:spcPts val="0"/>
                        </a:spcAft>
                      </a:pPr>
                      <a:r>
                        <a:rPr lang="es-PY" sz="900" dirty="0" smtClean="0">
                          <a:solidFill>
                            <a:srgbClr val="000000"/>
                          </a:solidFill>
                          <a:effectLst/>
                          <a:latin typeface="Times New Roman"/>
                          <a:ea typeface="Times New Roman"/>
                        </a:rPr>
                        <a:t> </a:t>
                      </a:r>
                      <a:r>
                        <a:rPr lang="es-PY" sz="900" dirty="0">
                          <a:solidFill>
                            <a:srgbClr val="000000"/>
                          </a:solidFill>
                          <a:effectLst/>
                          <a:latin typeface="Times New Roman"/>
                          <a:ea typeface="Times New Roman"/>
                        </a:rPr>
                        <a:t>incluidos 2 años de gracia</a:t>
                      </a:r>
                      <a:endParaRPr lang="es-CL" sz="1000" dirty="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54795">
                <a:tc gridSpan="4">
                  <a:txBody>
                    <a:bodyPr/>
                    <a:lstStyle/>
                    <a:p>
                      <a:pPr>
                        <a:spcAft>
                          <a:spcPts val="0"/>
                        </a:spcAft>
                      </a:pPr>
                      <a:r>
                        <a:rPr lang="es-PY" sz="900" b="1">
                          <a:solidFill>
                            <a:srgbClr val="000000"/>
                          </a:solidFill>
                          <a:effectLst/>
                          <a:latin typeface="Times New Roman"/>
                          <a:ea typeface="Times New Roman"/>
                        </a:rPr>
                        <a:t>COMPRA DE VEHÍCULOS</a:t>
                      </a:r>
                      <a:endParaRPr lang="es-CL" sz="1000">
                        <a:effectLst/>
                        <a:latin typeface="Times New Roman"/>
                        <a:ea typeface="Times New Roman"/>
                      </a:endParaRPr>
                    </a:p>
                  </a:txBody>
                  <a:tcPr marL="42401" marR="42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349380">
                <a:tc>
                  <a:txBody>
                    <a:bodyPr/>
                    <a:lstStyle/>
                    <a:p>
                      <a:pPr>
                        <a:spcAft>
                          <a:spcPts val="0"/>
                        </a:spcAft>
                      </a:pPr>
                      <a:r>
                        <a:rPr lang="es-PY" sz="900" b="1" u="sng" dirty="0">
                          <a:solidFill>
                            <a:srgbClr val="000000"/>
                          </a:solidFill>
                          <a:effectLst/>
                          <a:latin typeface="Times New Roman"/>
                          <a:ea typeface="Times New Roman"/>
                        </a:rPr>
                        <a:t>Línea de Crédito para Compra de vehículos o utilitarios ensamblados en </a:t>
                      </a:r>
                      <a:r>
                        <a:rPr lang="es-PY" sz="900" b="1" u="sng" dirty="0" smtClean="0">
                          <a:solidFill>
                            <a:srgbClr val="000000"/>
                          </a:solidFill>
                          <a:effectLst/>
                          <a:latin typeface="Times New Roman"/>
                          <a:ea typeface="Times New Roman"/>
                        </a:rPr>
                        <a:t>Paraguay</a:t>
                      </a:r>
                      <a:endParaRPr lang="es-CL" sz="1000" dirty="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G.</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10,00%</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a:solidFill>
                            <a:srgbClr val="000000"/>
                          </a:solidFill>
                          <a:effectLst/>
                          <a:latin typeface="Times New Roman"/>
                          <a:ea typeface="Times New Roman"/>
                        </a:rPr>
                        <a:t> </a:t>
                      </a:r>
                      <a:endParaRPr lang="es-CL" sz="1000">
                        <a:effectLst/>
                        <a:latin typeface="Times New Roman"/>
                        <a:ea typeface="Times New Roman"/>
                      </a:endParaRPr>
                    </a:p>
                    <a:p>
                      <a:pPr algn="ctr">
                        <a:spcAft>
                          <a:spcPts val="0"/>
                        </a:spcAft>
                      </a:pPr>
                      <a:r>
                        <a:rPr lang="es-PY" sz="900">
                          <a:solidFill>
                            <a:srgbClr val="000000"/>
                          </a:solidFill>
                          <a:effectLst/>
                          <a:latin typeface="Times New Roman"/>
                          <a:ea typeface="Times New Roman"/>
                        </a:rPr>
                        <a:t>Hasta 60 meses</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03277">
                <a:tc>
                  <a:txBody>
                    <a:bodyPr/>
                    <a:lstStyle/>
                    <a:p>
                      <a:pPr>
                        <a:spcAft>
                          <a:spcPts val="0"/>
                        </a:spcAft>
                      </a:pPr>
                      <a:r>
                        <a:rPr lang="es-PY" sz="900" b="1" u="sng">
                          <a:solidFill>
                            <a:srgbClr val="000000"/>
                          </a:solidFill>
                          <a:effectLst/>
                          <a:latin typeface="Times New Roman"/>
                          <a:ea typeface="Times New Roman"/>
                        </a:rPr>
                        <a:t>Línea de Crédito para financiamiento de unidades vehiculares de Taxis (Programa Piloto)</a:t>
                      </a:r>
                      <a:endParaRPr lang="es-CL" sz="1000">
                        <a:effectLst/>
                        <a:latin typeface="Times New Roman"/>
                        <a:ea typeface="Times New Roman"/>
                      </a:endParaRPr>
                    </a:p>
                    <a:p>
                      <a:pPr marL="342900" lvl="0" indent="-342900">
                        <a:spcAft>
                          <a:spcPts val="0"/>
                        </a:spcAft>
                        <a:buFont typeface="Symbol"/>
                        <a:buChar char=""/>
                      </a:pPr>
                      <a:r>
                        <a:rPr lang="es-PY" sz="900">
                          <a:effectLst/>
                          <a:latin typeface="Times New Roman"/>
                          <a:ea typeface="Times New Roman"/>
                        </a:rPr>
                        <a:t>Hasta G. 70.000.000</a:t>
                      </a:r>
                      <a:r>
                        <a:rPr lang="es-PY" sz="900">
                          <a:solidFill>
                            <a:srgbClr val="000000"/>
                          </a:solidFill>
                          <a:effectLst/>
                          <a:latin typeface="Times New Roman"/>
                          <a:ea typeface="Times New Roman"/>
                        </a:rPr>
                        <a:t> </a:t>
                      </a:r>
                      <a:endParaRPr lang="es-CL" sz="100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dirty="0">
                          <a:solidFill>
                            <a:srgbClr val="000000"/>
                          </a:solidFill>
                          <a:effectLst/>
                          <a:latin typeface="Times New Roman"/>
                          <a:ea typeface="Times New Roman"/>
                        </a:rPr>
                        <a:t> </a:t>
                      </a:r>
                      <a:endParaRPr lang="es-CL" sz="1000" dirty="0">
                        <a:effectLst/>
                        <a:latin typeface="Times New Roman"/>
                        <a:ea typeface="Times New Roman"/>
                      </a:endParaRPr>
                    </a:p>
                    <a:p>
                      <a:pPr algn="ctr">
                        <a:spcAft>
                          <a:spcPts val="0"/>
                        </a:spcAft>
                      </a:pPr>
                      <a:r>
                        <a:rPr lang="es-PY" sz="900" dirty="0">
                          <a:solidFill>
                            <a:srgbClr val="000000"/>
                          </a:solidFill>
                          <a:effectLst/>
                          <a:latin typeface="Times New Roman"/>
                          <a:ea typeface="Times New Roman"/>
                        </a:rPr>
                        <a:t> </a:t>
                      </a:r>
                      <a:r>
                        <a:rPr lang="es-PY" sz="900" dirty="0" smtClean="0">
                          <a:solidFill>
                            <a:srgbClr val="000000"/>
                          </a:solidFill>
                          <a:effectLst/>
                          <a:latin typeface="Times New Roman"/>
                          <a:ea typeface="Times New Roman"/>
                        </a:rPr>
                        <a:t>G</a:t>
                      </a:r>
                      <a:r>
                        <a:rPr lang="es-PY" sz="900" dirty="0">
                          <a:solidFill>
                            <a:srgbClr val="000000"/>
                          </a:solidFill>
                          <a:effectLst/>
                          <a:latin typeface="Times New Roman"/>
                          <a:ea typeface="Times New Roman"/>
                        </a:rPr>
                        <a:t>.</a:t>
                      </a:r>
                      <a:endParaRPr lang="es-CL" sz="1000" dirty="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dirty="0">
                          <a:solidFill>
                            <a:srgbClr val="000000"/>
                          </a:solidFill>
                          <a:effectLst/>
                          <a:latin typeface="Times New Roman"/>
                          <a:ea typeface="Times New Roman"/>
                        </a:rPr>
                        <a:t> </a:t>
                      </a:r>
                      <a:endParaRPr lang="es-CL" sz="1000" dirty="0">
                        <a:effectLst/>
                        <a:latin typeface="Times New Roman"/>
                        <a:ea typeface="Times New Roman"/>
                      </a:endParaRPr>
                    </a:p>
                    <a:p>
                      <a:pPr algn="ctr">
                        <a:spcAft>
                          <a:spcPts val="0"/>
                        </a:spcAft>
                      </a:pPr>
                      <a:r>
                        <a:rPr lang="es-PY" sz="900" dirty="0" smtClean="0">
                          <a:solidFill>
                            <a:srgbClr val="000000"/>
                          </a:solidFill>
                          <a:effectLst/>
                          <a:latin typeface="Times New Roman"/>
                          <a:ea typeface="Times New Roman"/>
                        </a:rPr>
                        <a:t>9,00</a:t>
                      </a:r>
                      <a:r>
                        <a:rPr lang="es-PY" sz="900" dirty="0">
                          <a:solidFill>
                            <a:srgbClr val="000000"/>
                          </a:solidFill>
                          <a:effectLst/>
                          <a:latin typeface="Times New Roman"/>
                          <a:ea typeface="Times New Roman"/>
                        </a:rPr>
                        <a:t>%</a:t>
                      </a:r>
                      <a:endParaRPr lang="es-CL" sz="1000" dirty="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900" dirty="0">
                          <a:solidFill>
                            <a:srgbClr val="000000"/>
                          </a:solidFill>
                          <a:effectLst/>
                          <a:latin typeface="Times New Roman"/>
                          <a:ea typeface="Times New Roman"/>
                        </a:rPr>
                        <a:t> </a:t>
                      </a:r>
                      <a:endParaRPr lang="es-CL" sz="1000" dirty="0">
                        <a:effectLst/>
                        <a:latin typeface="Times New Roman"/>
                        <a:ea typeface="Times New Roman"/>
                      </a:endParaRPr>
                    </a:p>
                    <a:p>
                      <a:pPr algn="ctr">
                        <a:spcAft>
                          <a:spcPts val="0"/>
                        </a:spcAft>
                      </a:pPr>
                      <a:r>
                        <a:rPr lang="es-PY" sz="900" dirty="0" smtClean="0">
                          <a:solidFill>
                            <a:srgbClr val="000000"/>
                          </a:solidFill>
                          <a:effectLst/>
                          <a:latin typeface="Times New Roman"/>
                          <a:ea typeface="Times New Roman"/>
                        </a:rPr>
                        <a:t>Hasta </a:t>
                      </a:r>
                      <a:r>
                        <a:rPr lang="es-PY" sz="900" dirty="0">
                          <a:solidFill>
                            <a:srgbClr val="000000"/>
                          </a:solidFill>
                          <a:effectLst/>
                          <a:latin typeface="Times New Roman"/>
                          <a:ea typeface="Times New Roman"/>
                        </a:rPr>
                        <a:t>4 años</a:t>
                      </a:r>
                      <a:endParaRPr lang="es-CL" sz="1000" dirty="0">
                        <a:effectLst/>
                        <a:latin typeface="Times New Roman"/>
                        <a:ea typeface="Times New Roman"/>
                      </a:endParaRPr>
                    </a:p>
                  </a:txBody>
                  <a:tcPr marL="42401" marR="42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extLst>
      <p:ext uri="{BB962C8B-B14F-4D97-AF65-F5344CB8AC3E}">
        <p14:creationId xmlns:p14="http://schemas.microsoft.com/office/powerpoint/2010/main" val="3347348574"/>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5" r="37924"/>
          <a:stretch/>
        </p:blipFill>
        <p:spPr bwMode="auto">
          <a:xfrm>
            <a:off x="1115616" y="764704"/>
            <a:ext cx="7031581" cy="327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539552" y="116632"/>
            <a:ext cx="8229600" cy="61206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ASISTENCIA FINANCIERA</a:t>
            </a:r>
            <a:endParaRPr lang="es-ES" sz="3600" dirty="0"/>
          </a:p>
        </p:txBody>
      </p:sp>
      <p:graphicFrame>
        <p:nvGraphicFramePr>
          <p:cNvPr id="3" name="2 Tabla"/>
          <p:cNvGraphicFramePr>
            <a:graphicFrameLocks noGrp="1"/>
          </p:cNvGraphicFramePr>
          <p:nvPr>
            <p:extLst/>
          </p:nvPr>
        </p:nvGraphicFramePr>
        <p:xfrm>
          <a:off x="1519411" y="4365104"/>
          <a:ext cx="6269881" cy="1992317"/>
        </p:xfrm>
        <a:graphic>
          <a:graphicData uri="http://schemas.openxmlformats.org/drawingml/2006/table">
            <a:tbl>
              <a:tblPr firstRow="1"/>
              <a:tblGrid>
                <a:gridCol w="3643418"/>
                <a:gridCol w="571702"/>
                <a:gridCol w="624836"/>
                <a:gridCol w="1429925"/>
              </a:tblGrid>
              <a:tr h="418400">
                <a:tc>
                  <a:txBody>
                    <a:bodyPr/>
                    <a:lstStyle/>
                    <a:p>
                      <a:pPr algn="ctr">
                        <a:spcAft>
                          <a:spcPts val="0"/>
                        </a:spcAft>
                      </a:pPr>
                      <a:r>
                        <a:rPr lang="es-PY" sz="1200" b="1" dirty="0">
                          <a:solidFill>
                            <a:srgbClr val="000000"/>
                          </a:solidFill>
                          <a:effectLst/>
                          <a:latin typeface="Times New Roman"/>
                          <a:ea typeface="Times New Roman"/>
                        </a:rPr>
                        <a:t>TARJETAS DE CRÉDITO</a:t>
                      </a:r>
                      <a:endParaRPr lang="es-CL"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200" b="1" i="1">
                          <a:solidFill>
                            <a:srgbClr val="000000"/>
                          </a:solidFill>
                          <a:effectLst/>
                          <a:latin typeface="Times New Roman"/>
                          <a:ea typeface="Times New Roman"/>
                        </a:rPr>
                        <a:t>MON.</a:t>
                      </a:r>
                      <a:endParaRPr lang="es-CL"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200" b="1" i="1" dirty="0">
                          <a:solidFill>
                            <a:srgbClr val="000000"/>
                          </a:solidFill>
                          <a:effectLst/>
                          <a:latin typeface="Times New Roman"/>
                          <a:ea typeface="Times New Roman"/>
                        </a:rPr>
                        <a:t>TASA</a:t>
                      </a:r>
                      <a:endParaRPr lang="es-CL"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PY" sz="1200" b="1" i="1">
                          <a:solidFill>
                            <a:srgbClr val="000000"/>
                          </a:solidFill>
                          <a:effectLst/>
                          <a:latin typeface="Times New Roman"/>
                          <a:ea typeface="Times New Roman"/>
                        </a:rPr>
                        <a:t>PLAZO</a:t>
                      </a:r>
                      <a:endParaRPr lang="es-CL"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573917">
                <a:tc>
                  <a:txBody>
                    <a:bodyPr/>
                    <a:lstStyle/>
                    <a:p>
                      <a:pPr>
                        <a:spcAft>
                          <a:spcPts val="0"/>
                        </a:spcAft>
                      </a:pPr>
                      <a:r>
                        <a:rPr lang="es-PY" sz="1200">
                          <a:solidFill>
                            <a:srgbClr val="000000"/>
                          </a:solidFill>
                          <a:effectLst/>
                          <a:latin typeface="Times New Roman"/>
                          <a:ea typeface="Times New Roman"/>
                        </a:rPr>
                        <a:t>DINELCO</a:t>
                      </a:r>
                      <a:endParaRPr lang="es-CL" sz="1800">
                        <a:effectLst/>
                        <a:latin typeface="Times New Roman"/>
                        <a:ea typeface="Times New Roman"/>
                      </a:endParaRPr>
                    </a:p>
                    <a:p>
                      <a:pPr marL="342900" lvl="0" indent="-342900">
                        <a:spcAft>
                          <a:spcPts val="0"/>
                        </a:spcAft>
                        <a:buFont typeface="Symbol"/>
                        <a:buChar char=""/>
                      </a:pPr>
                      <a:r>
                        <a:rPr lang="es-PY" sz="1200">
                          <a:solidFill>
                            <a:srgbClr val="000000"/>
                          </a:solidFill>
                          <a:effectLst/>
                          <a:latin typeface="Times New Roman"/>
                          <a:ea typeface="Times New Roman"/>
                        </a:rPr>
                        <a:t>Hasta G. 5.000.000</a:t>
                      </a:r>
                      <a:endParaRPr lang="es-CL" sz="1800">
                        <a:effectLst/>
                        <a:latin typeface="Times New Roman"/>
                        <a:ea typeface="Times New Roman"/>
                      </a:endParaRPr>
                    </a:p>
                    <a:p>
                      <a:pPr marL="228600">
                        <a:spcAft>
                          <a:spcPts val="0"/>
                        </a:spcAft>
                      </a:pPr>
                      <a:r>
                        <a:rPr lang="es-PY" sz="1200">
                          <a:solidFill>
                            <a:srgbClr val="000000"/>
                          </a:solidFill>
                          <a:effectLst/>
                          <a:latin typeface="Times New Roman"/>
                          <a:ea typeface="Times New Roman"/>
                        </a:rPr>
                        <a:t> </a:t>
                      </a:r>
                      <a:endParaRPr lang="es-CL" sz="1800">
                        <a:effectLst/>
                        <a:latin typeface="Times New Roman"/>
                        <a:ea typeface="Times New Roman"/>
                      </a:endParaRPr>
                    </a:p>
                    <a:p>
                      <a:pPr>
                        <a:spcAft>
                          <a:spcPts val="0"/>
                        </a:spcAft>
                      </a:pPr>
                      <a:r>
                        <a:rPr lang="es-PY" sz="1200">
                          <a:solidFill>
                            <a:srgbClr val="000000"/>
                          </a:solidFill>
                          <a:effectLst/>
                          <a:latin typeface="Times New Roman"/>
                          <a:ea typeface="Times New Roman"/>
                        </a:rPr>
                        <a:t>VISA</a:t>
                      </a:r>
                      <a:endParaRPr lang="es-CL" sz="1800">
                        <a:effectLst/>
                        <a:latin typeface="Times New Roman"/>
                        <a:ea typeface="Times New Roman"/>
                      </a:endParaRPr>
                    </a:p>
                    <a:p>
                      <a:pPr marL="342900" lvl="0" indent="-342900">
                        <a:spcAft>
                          <a:spcPts val="0"/>
                        </a:spcAft>
                        <a:buFont typeface="Symbol"/>
                        <a:buChar char=""/>
                      </a:pPr>
                      <a:r>
                        <a:rPr lang="es-PY" sz="1200">
                          <a:solidFill>
                            <a:srgbClr val="000000"/>
                          </a:solidFill>
                          <a:effectLst/>
                          <a:latin typeface="Times New Roman"/>
                          <a:ea typeface="Times New Roman"/>
                        </a:rPr>
                        <a:t>Hasta USD 10.000</a:t>
                      </a:r>
                      <a:endParaRPr lang="es-CL"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a:solidFill>
                            <a:srgbClr val="000000"/>
                          </a:solidFill>
                          <a:effectLst/>
                          <a:latin typeface="Times New Roman"/>
                          <a:ea typeface="Times New Roman"/>
                        </a:rPr>
                        <a:t> </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G.</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 </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 </a:t>
                      </a:r>
                      <a:endParaRPr lang="es-CL" sz="1800">
                        <a:effectLst/>
                        <a:latin typeface="Times New Roman"/>
                        <a:ea typeface="Times New Roman"/>
                      </a:endParaRPr>
                    </a:p>
                    <a:p>
                      <a:pPr algn="ctr">
                        <a:spcAft>
                          <a:spcPts val="0"/>
                        </a:spcAft>
                      </a:pPr>
                      <a:r>
                        <a:rPr lang="es-PY" sz="1200">
                          <a:solidFill>
                            <a:srgbClr val="000000"/>
                          </a:solidFill>
                          <a:effectLst/>
                          <a:latin typeface="Times New Roman"/>
                          <a:ea typeface="Times New Roman"/>
                        </a:rPr>
                        <a:t>G.</a:t>
                      </a:r>
                      <a:endParaRPr lang="es-CL"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dirty="0" smtClean="0">
                          <a:solidFill>
                            <a:srgbClr val="000000"/>
                          </a:solidFill>
                          <a:effectLst/>
                          <a:latin typeface="Times New Roman"/>
                          <a:ea typeface="Times New Roman"/>
                        </a:rPr>
                        <a:t>13,94%</a:t>
                      </a:r>
                      <a:endParaRPr lang="es-CL"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PY" sz="1200" dirty="0" smtClean="0">
                          <a:solidFill>
                            <a:srgbClr val="000000"/>
                          </a:solidFill>
                          <a:effectLst/>
                          <a:latin typeface="Times New Roman"/>
                          <a:ea typeface="Times New Roman"/>
                        </a:rPr>
                        <a:t>Hasta </a:t>
                      </a:r>
                      <a:r>
                        <a:rPr lang="es-PY" sz="1200" dirty="0">
                          <a:solidFill>
                            <a:srgbClr val="000000"/>
                          </a:solidFill>
                          <a:effectLst/>
                          <a:latin typeface="Times New Roman"/>
                          <a:ea typeface="Times New Roman"/>
                        </a:rPr>
                        <a:t>36 meses</a:t>
                      </a:r>
                      <a:endParaRPr lang="es-CL"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extLst>
      <p:ext uri="{BB962C8B-B14F-4D97-AF65-F5344CB8AC3E}">
        <p14:creationId xmlns:p14="http://schemas.microsoft.com/office/powerpoint/2010/main" val="2945928075"/>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39552" y="2060848"/>
            <a:ext cx="8136904" cy="2736304"/>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buFontTx/>
              <a:buNone/>
            </a:pPr>
            <a:r>
              <a:rPr lang="es-ES" b="1" i="1" kern="0" smtClean="0">
                <a:solidFill>
                  <a:schemeClr val="accent5">
                    <a:lumMod val="10000"/>
                  </a:schemeClr>
                </a:solidFill>
                <a:latin typeface="Arial" panose="020B0604020202020204" pitchFamily="34" charset="0"/>
                <a:cs typeface="Arial" panose="020B0604020202020204" pitchFamily="34" charset="0"/>
              </a:rPr>
              <a:t>“Banco de desarrollo competitivo que, con servicios bancarios eficientes y énfasis en el financiamiento de la producción nacional, brinda oportunidad de progreso a todos.”</a:t>
            </a:r>
            <a:endParaRPr lang="es-ES" kern="0" smtClean="0">
              <a:solidFill>
                <a:schemeClr val="accent5">
                  <a:lumMod val="10000"/>
                </a:schemeClr>
              </a:solidFill>
              <a:latin typeface="Arial" panose="020B0604020202020204" pitchFamily="34" charset="0"/>
              <a:cs typeface="Arial" panose="020B0604020202020204" pitchFamily="34" charset="0"/>
            </a:endParaRPr>
          </a:p>
          <a:p>
            <a:pPr marL="0" indent="0" algn="just">
              <a:buFontTx/>
              <a:buNone/>
            </a:pPr>
            <a:endParaRPr lang="es-ES" b="1" kern="0" dirty="0" smtClean="0">
              <a:solidFill>
                <a:schemeClr val="accent5">
                  <a:lumMod val="10000"/>
                </a:schemeClr>
              </a:solidFill>
              <a:latin typeface="Arial" charset="0"/>
            </a:endParaRPr>
          </a:p>
        </p:txBody>
      </p:sp>
      <p:sp>
        <p:nvSpPr>
          <p:cNvPr id="4" name="Rectangle 2"/>
          <p:cNvSpPr txBox="1">
            <a:spLocks noGrp="1" noChangeArrowheads="1"/>
          </p:cNvSpPr>
          <p:nvPr>
            <p:ph type="title"/>
          </p:nvPr>
        </p:nvSpPr>
        <p:spPr>
          <a:prstGeom prst="rect">
            <a:avLst/>
          </a:prstGeom>
          <a:gradFill>
            <a:gsLst>
              <a:gs pos="62000">
                <a:srgbClr val="008080"/>
              </a:gs>
              <a:gs pos="100000">
                <a:srgbClr val="C4EDF2"/>
              </a:gs>
            </a:gsLst>
            <a:path path="circle">
              <a:fillToRect l="50000" t="50000" r="50000" b="50000"/>
            </a:path>
          </a:gradFill>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b="1" kern="0" dirty="0" smtClean="0">
                <a:solidFill>
                  <a:schemeClr val="bg1"/>
                </a:solidFill>
                <a:effectLst>
                  <a:outerShdw blurRad="38100" dist="38100" dir="2700000" algn="tl">
                    <a:srgbClr val="000000">
                      <a:alpha val="43137"/>
                    </a:srgbClr>
                  </a:outerShdw>
                </a:effectLst>
                <a:latin typeface="Arial" charset="0"/>
              </a:rPr>
              <a:t>MISIÓN</a:t>
            </a:r>
            <a:endParaRPr lang="es-ES" b="1" kern="0" dirty="0">
              <a:solidFill>
                <a:schemeClr val="bg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530903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556792"/>
            <a:ext cx="8229600" cy="5112568"/>
          </a:xfrm>
        </p:spPr>
        <p:txBody>
          <a:bodyPr/>
          <a:lstStyle/>
          <a:p>
            <a:pPr marL="0" indent="0" algn="just" eaLnBrk="1" hangingPunct="1">
              <a:buNone/>
            </a:pPr>
            <a:r>
              <a:rPr lang="es-ES" sz="2300" b="1" dirty="0" smtClean="0">
                <a:solidFill>
                  <a:srgbClr val="000000"/>
                </a:solidFill>
                <a:effectLst/>
                <a:latin typeface="Arial" pitchFamily="34" charset="0"/>
                <a:cs typeface="Arial" pitchFamily="34" charset="0"/>
              </a:rPr>
              <a:t>PILAR 2. CONTINUIDAD DE APOYO A PROGRAMAS DE ASISTENCIA SOCIAL</a:t>
            </a:r>
          </a:p>
          <a:p>
            <a:pPr marL="0" indent="0" algn="just" eaLnBrk="1" hangingPunct="1">
              <a:buNone/>
            </a:pPr>
            <a:endParaRPr lang="es-ES" sz="2300" b="1" dirty="0">
              <a:solidFill>
                <a:srgbClr val="000000"/>
              </a:solidFill>
              <a:latin typeface="Arial" pitchFamily="34" charset="0"/>
              <a:cs typeface="Arial" pitchFamily="34" charset="0"/>
            </a:endParaRPr>
          </a:p>
          <a:p>
            <a:pPr marL="0" indent="0" algn="just" eaLnBrk="1" hangingPunct="1">
              <a:buNone/>
            </a:pPr>
            <a:r>
              <a:rPr lang="es-ES" sz="2300" dirty="0" smtClean="0">
                <a:solidFill>
                  <a:srgbClr val="000000"/>
                </a:solidFill>
                <a:effectLst/>
                <a:latin typeface="Arial" pitchFamily="34" charset="0"/>
                <a:cs typeface="Arial" pitchFamily="34" charset="0"/>
              </a:rPr>
              <a:t>Durante el año 2017 el BNF seguirá coadyuvando a la ejecución de los Programas de Asistencia Social encarados por la Secretaría de la Niñez y la Adolescencia, por la Secretaría de Acción Social (SAS) y el Ministerio de Hacienda (MH).</a:t>
            </a:r>
          </a:p>
          <a:p>
            <a:pPr marL="0" indent="0" algn="just" eaLnBrk="1" hangingPunct="1">
              <a:buNone/>
            </a:pPr>
            <a:endParaRPr lang="es-ES" sz="2300" dirty="0">
              <a:solidFill>
                <a:srgbClr val="000000"/>
              </a:solidFill>
              <a:latin typeface="Arial" pitchFamily="34" charset="0"/>
              <a:cs typeface="Arial" pitchFamily="34" charset="0"/>
            </a:endParaRPr>
          </a:p>
          <a:p>
            <a:pPr marL="0" indent="0" algn="just" eaLnBrk="1" hangingPunct="1">
              <a:buNone/>
            </a:pPr>
            <a:endParaRPr lang="es-ES" sz="2300" dirty="0">
              <a:solidFill>
                <a:srgbClr val="000000"/>
              </a:solidFill>
              <a:latin typeface="Arial" pitchFamily="34" charset="0"/>
              <a:cs typeface="Arial" pitchFamily="34" charset="0"/>
            </a:endParaRPr>
          </a:p>
          <a:p>
            <a:pPr marL="0" indent="0" algn="just" eaLnBrk="1" hangingPunct="1">
              <a:buNone/>
            </a:pPr>
            <a:endParaRPr lang="es-ES" sz="2300"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468313" y="116632"/>
            <a:ext cx="8229600" cy="122413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Acciones y Metas previstas </a:t>
            </a:r>
          </a:p>
          <a:p>
            <a:r>
              <a:rPr lang="es-MX" sz="3600" dirty="0" smtClean="0"/>
              <a:t>para el año 2017</a:t>
            </a:r>
            <a:endParaRPr lang="es-ES" sz="3600" dirty="0"/>
          </a:p>
        </p:txBody>
      </p:sp>
    </p:spTree>
    <p:extLst>
      <p:ext uri="{BB962C8B-B14F-4D97-AF65-F5344CB8AC3E}">
        <p14:creationId xmlns:p14="http://schemas.microsoft.com/office/powerpoint/2010/main" val="298173620"/>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556792"/>
            <a:ext cx="8229600" cy="5112568"/>
          </a:xfrm>
        </p:spPr>
        <p:txBody>
          <a:bodyPr/>
          <a:lstStyle/>
          <a:p>
            <a:pPr marL="0" indent="0" algn="just" eaLnBrk="1" hangingPunct="1">
              <a:buNone/>
            </a:pPr>
            <a:r>
              <a:rPr lang="es-ES" sz="2300" b="1" dirty="0" smtClean="0">
                <a:solidFill>
                  <a:srgbClr val="000000"/>
                </a:solidFill>
                <a:effectLst/>
                <a:latin typeface="Arial" pitchFamily="34" charset="0"/>
                <a:cs typeface="Arial" pitchFamily="34" charset="0"/>
              </a:rPr>
              <a:t>PILAR 2. CONTINUIDAD DE APOYO A PROGRAMAS DE ASISTENCIA SOCIAL</a:t>
            </a:r>
          </a:p>
          <a:p>
            <a:pPr marL="0" indent="0" algn="just" eaLnBrk="1" hangingPunct="1">
              <a:buNone/>
            </a:pPr>
            <a:endParaRPr lang="es-ES" sz="1200" b="1" dirty="0">
              <a:solidFill>
                <a:srgbClr val="000000"/>
              </a:solidFill>
              <a:latin typeface="Arial" pitchFamily="34" charset="0"/>
              <a:cs typeface="Arial" pitchFamily="34" charset="0"/>
            </a:endParaRPr>
          </a:p>
          <a:p>
            <a:pPr marL="0" indent="0" algn="just" eaLnBrk="1" hangingPunct="1">
              <a:buNone/>
            </a:pPr>
            <a:r>
              <a:rPr lang="es-ES" sz="2300" dirty="0" smtClean="0">
                <a:solidFill>
                  <a:srgbClr val="000000"/>
                </a:solidFill>
                <a:effectLst/>
                <a:latin typeface="Arial" pitchFamily="34" charset="0"/>
                <a:cs typeface="Arial" pitchFamily="34" charset="0"/>
              </a:rPr>
              <a:t>El servicio de pagos brindado por el BNF alcanza a un gran número de compatriotas de los estratos más vulnerables. Los principales Programas con los que seguirá contribuyendo el BNF son los siguientes:</a:t>
            </a:r>
            <a:endParaRPr lang="es-ES" sz="2300" dirty="0">
              <a:solidFill>
                <a:srgbClr val="000000"/>
              </a:solidFill>
              <a:latin typeface="Arial" pitchFamily="34" charset="0"/>
              <a:cs typeface="Arial" pitchFamily="34" charset="0"/>
            </a:endParaRPr>
          </a:p>
          <a:p>
            <a:pPr marL="0" indent="0" algn="just" eaLnBrk="1" hangingPunct="1">
              <a:buNone/>
            </a:pPr>
            <a:endParaRPr lang="es-ES" sz="2300"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468313" y="116632"/>
            <a:ext cx="8229600" cy="122413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Acciones y Metas previstas </a:t>
            </a:r>
          </a:p>
          <a:p>
            <a:r>
              <a:rPr lang="es-MX" sz="3600" dirty="0" smtClean="0"/>
              <a:t>para el año 2017</a:t>
            </a:r>
            <a:endParaRPr lang="es-ES" sz="3600" dirty="0"/>
          </a:p>
        </p:txBody>
      </p:sp>
      <p:graphicFrame>
        <p:nvGraphicFramePr>
          <p:cNvPr id="2" name="Tabla 1"/>
          <p:cNvGraphicFramePr>
            <a:graphicFrameLocks noGrp="1"/>
          </p:cNvGraphicFramePr>
          <p:nvPr>
            <p:extLst/>
          </p:nvPr>
        </p:nvGraphicFramePr>
        <p:xfrm>
          <a:off x="1270745" y="4113076"/>
          <a:ext cx="6624735" cy="2123440"/>
        </p:xfrm>
        <a:graphic>
          <a:graphicData uri="http://schemas.openxmlformats.org/drawingml/2006/table">
            <a:tbl>
              <a:tblPr firstRow="1" bandRow="1">
                <a:tableStyleId>{5C22544A-7EE6-4342-B048-85BDC9FD1C3A}</a:tableStyleId>
              </a:tblPr>
              <a:tblGrid>
                <a:gridCol w="2208245"/>
                <a:gridCol w="2400267"/>
                <a:gridCol w="2016223"/>
              </a:tblGrid>
              <a:tr h="370840">
                <a:tc>
                  <a:txBody>
                    <a:bodyPr/>
                    <a:lstStyle/>
                    <a:p>
                      <a:pPr algn="ctr"/>
                      <a:r>
                        <a:rPr lang="es-ES" sz="1400" baseline="0" dirty="0" smtClean="0">
                          <a:solidFill>
                            <a:schemeClr val="tx1"/>
                          </a:solidFill>
                        </a:rPr>
                        <a:t>ENTIDAD</a:t>
                      </a:r>
                      <a:endParaRPr lang="es-ES" sz="1400" baseline="0" dirty="0">
                        <a:solidFill>
                          <a:schemeClr val="tx1"/>
                        </a:solidFill>
                      </a:endParaRPr>
                    </a:p>
                  </a:txBody>
                  <a:tcPr/>
                </a:tc>
                <a:tc>
                  <a:txBody>
                    <a:bodyPr/>
                    <a:lstStyle/>
                    <a:p>
                      <a:pPr algn="ctr"/>
                      <a:r>
                        <a:rPr lang="es-ES" sz="1400" baseline="0" dirty="0" smtClean="0">
                          <a:solidFill>
                            <a:schemeClr val="tx1"/>
                          </a:solidFill>
                        </a:rPr>
                        <a:t>Programa</a:t>
                      </a:r>
                      <a:endParaRPr lang="es-ES" sz="1400" baseline="0" dirty="0">
                        <a:solidFill>
                          <a:schemeClr val="tx1"/>
                        </a:solidFill>
                      </a:endParaRPr>
                    </a:p>
                  </a:txBody>
                  <a:tcPr/>
                </a:tc>
                <a:tc>
                  <a:txBody>
                    <a:bodyPr/>
                    <a:lstStyle/>
                    <a:p>
                      <a:pPr algn="ctr"/>
                      <a:r>
                        <a:rPr lang="es-ES" sz="1400" baseline="0" dirty="0" smtClean="0">
                          <a:solidFill>
                            <a:schemeClr val="tx1"/>
                          </a:solidFill>
                        </a:rPr>
                        <a:t>Cant. Beneficiarios</a:t>
                      </a:r>
                      <a:endParaRPr lang="es-ES" sz="1400" baseline="0" dirty="0">
                        <a:solidFill>
                          <a:schemeClr val="tx1"/>
                        </a:solidFill>
                      </a:endParaRPr>
                    </a:p>
                  </a:txBody>
                  <a:tcPr/>
                </a:tc>
              </a:tr>
              <a:tr h="370840">
                <a:tc>
                  <a:txBody>
                    <a:bodyPr/>
                    <a:lstStyle/>
                    <a:p>
                      <a:r>
                        <a:rPr lang="es-ES" dirty="0" smtClean="0"/>
                        <a:t>Sría.</a:t>
                      </a:r>
                      <a:r>
                        <a:rPr lang="es-ES" baseline="0" dirty="0" smtClean="0"/>
                        <a:t> Niñez</a:t>
                      </a:r>
                      <a:endParaRPr lang="es-ES" dirty="0"/>
                    </a:p>
                  </a:txBody>
                  <a:tcPr/>
                </a:tc>
                <a:tc>
                  <a:txBody>
                    <a:bodyPr/>
                    <a:lstStyle/>
                    <a:p>
                      <a:r>
                        <a:rPr lang="es-ES" dirty="0" smtClean="0"/>
                        <a:t>Abrazo</a:t>
                      </a:r>
                      <a:endParaRPr lang="es-ES" dirty="0"/>
                    </a:p>
                  </a:txBody>
                  <a:tcPr/>
                </a:tc>
                <a:tc>
                  <a:txBody>
                    <a:bodyPr/>
                    <a:lstStyle/>
                    <a:p>
                      <a:pPr algn="r"/>
                      <a:r>
                        <a:rPr lang="es-ES" dirty="0" smtClean="0"/>
                        <a:t>2.228</a:t>
                      </a:r>
                      <a:endParaRPr lang="es-ES" dirty="0"/>
                    </a:p>
                  </a:txBody>
                  <a:tcPr/>
                </a:tc>
              </a:tr>
              <a:tr h="370840">
                <a:tc>
                  <a:txBody>
                    <a:bodyPr/>
                    <a:lstStyle/>
                    <a:p>
                      <a:r>
                        <a:rPr lang="es-ES" dirty="0" smtClean="0"/>
                        <a:t>SAS</a:t>
                      </a:r>
                      <a:endParaRPr lang="es-ES" dirty="0"/>
                    </a:p>
                  </a:txBody>
                  <a:tcPr/>
                </a:tc>
                <a:tc>
                  <a:txBody>
                    <a:bodyPr/>
                    <a:lstStyle/>
                    <a:p>
                      <a:r>
                        <a:rPr lang="es-ES" dirty="0" smtClean="0"/>
                        <a:t>Tekoporá</a:t>
                      </a:r>
                      <a:endParaRPr lang="es-ES" dirty="0"/>
                    </a:p>
                  </a:txBody>
                  <a:tcPr/>
                </a:tc>
                <a:tc>
                  <a:txBody>
                    <a:bodyPr/>
                    <a:lstStyle/>
                    <a:p>
                      <a:pPr algn="r"/>
                      <a:r>
                        <a:rPr lang="es-ES" dirty="0" smtClean="0"/>
                        <a:t>154.048</a:t>
                      </a:r>
                      <a:endParaRPr lang="es-ES" dirty="0"/>
                    </a:p>
                  </a:txBody>
                  <a:tcPr/>
                </a:tc>
              </a:tr>
              <a:tr h="370840">
                <a:tc>
                  <a:txBody>
                    <a:bodyPr/>
                    <a:lstStyle/>
                    <a:p>
                      <a:r>
                        <a:rPr lang="es-ES" dirty="0" smtClean="0"/>
                        <a:t>MH</a:t>
                      </a:r>
                      <a:endParaRPr lang="es-ES" dirty="0"/>
                    </a:p>
                  </a:txBody>
                  <a:tcPr/>
                </a:tc>
                <a:tc>
                  <a:txBody>
                    <a:bodyPr/>
                    <a:lstStyle/>
                    <a:p>
                      <a:r>
                        <a:rPr lang="es-ES" dirty="0" smtClean="0"/>
                        <a:t>Pensiones no contributivas</a:t>
                      </a:r>
                      <a:endParaRPr lang="es-ES" dirty="0"/>
                    </a:p>
                  </a:txBody>
                  <a:tcPr/>
                </a:tc>
                <a:tc>
                  <a:txBody>
                    <a:bodyPr/>
                    <a:lstStyle/>
                    <a:p>
                      <a:pPr algn="r"/>
                      <a:endParaRPr lang="es-ES" dirty="0" smtClean="0"/>
                    </a:p>
                    <a:p>
                      <a:pPr algn="r"/>
                      <a:r>
                        <a:rPr lang="es-ES" dirty="0" smtClean="0"/>
                        <a:t>143.782</a:t>
                      </a:r>
                      <a:endParaRPr lang="es-ES" dirty="0"/>
                    </a:p>
                  </a:txBody>
                  <a:tcPr/>
                </a:tc>
              </a:tr>
              <a:tr h="370840">
                <a:tc>
                  <a:txBody>
                    <a:bodyPr/>
                    <a:lstStyle/>
                    <a:p>
                      <a:r>
                        <a:rPr lang="es-ES" dirty="0" smtClean="0"/>
                        <a:t>MEC</a:t>
                      </a:r>
                      <a:endParaRPr lang="es-ES" dirty="0"/>
                    </a:p>
                  </a:txBody>
                  <a:tcPr/>
                </a:tc>
                <a:tc>
                  <a:txBody>
                    <a:bodyPr/>
                    <a:lstStyle/>
                    <a:p>
                      <a:r>
                        <a:rPr lang="es-ES" dirty="0" smtClean="0"/>
                        <a:t>Becas universitarias</a:t>
                      </a:r>
                      <a:endParaRPr lang="es-ES" dirty="0"/>
                    </a:p>
                  </a:txBody>
                  <a:tcPr/>
                </a:tc>
                <a:tc>
                  <a:txBody>
                    <a:bodyPr/>
                    <a:lstStyle/>
                    <a:p>
                      <a:pPr algn="r"/>
                      <a:r>
                        <a:rPr lang="es-ES" dirty="0" smtClean="0"/>
                        <a:t>9.333</a:t>
                      </a:r>
                      <a:endParaRPr lang="es-ES" dirty="0"/>
                    </a:p>
                  </a:txBody>
                  <a:tcPr/>
                </a:tc>
              </a:tr>
            </a:tbl>
          </a:graphicData>
        </a:graphic>
      </p:graphicFrame>
    </p:spTree>
    <p:extLst>
      <p:ext uri="{BB962C8B-B14F-4D97-AF65-F5344CB8AC3E}">
        <p14:creationId xmlns:p14="http://schemas.microsoft.com/office/powerpoint/2010/main" val="3330600723"/>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556792"/>
            <a:ext cx="8229600" cy="5112568"/>
          </a:xfrm>
        </p:spPr>
        <p:txBody>
          <a:bodyPr/>
          <a:lstStyle/>
          <a:p>
            <a:pPr marL="0" indent="0" algn="just" eaLnBrk="1" hangingPunct="1">
              <a:buNone/>
            </a:pPr>
            <a:r>
              <a:rPr lang="es-ES" sz="2300" b="1" dirty="0" smtClean="0">
                <a:solidFill>
                  <a:srgbClr val="000000"/>
                </a:solidFill>
                <a:effectLst/>
                <a:latin typeface="Arial" pitchFamily="34" charset="0"/>
                <a:cs typeface="Arial" pitchFamily="34" charset="0"/>
              </a:rPr>
              <a:t>PILAR 3. INCLUSIÓN FINANCIERA</a:t>
            </a:r>
          </a:p>
          <a:p>
            <a:pPr marL="0" indent="0" algn="just" eaLnBrk="1" hangingPunct="1">
              <a:buNone/>
            </a:pPr>
            <a:endParaRPr lang="es-ES" sz="1200" b="1" dirty="0" smtClean="0">
              <a:solidFill>
                <a:srgbClr val="000000"/>
              </a:solidFill>
              <a:latin typeface="Arial" pitchFamily="34" charset="0"/>
              <a:cs typeface="Arial" pitchFamily="34" charset="0"/>
            </a:endParaRPr>
          </a:p>
          <a:p>
            <a:pPr marL="0" indent="0" algn="just" eaLnBrk="1" hangingPunct="1">
              <a:buNone/>
            </a:pPr>
            <a:r>
              <a:rPr lang="es-ES" sz="2300" dirty="0" smtClean="0">
                <a:solidFill>
                  <a:srgbClr val="000000"/>
                </a:solidFill>
                <a:latin typeface="Arial" pitchFamily="34" charset="0"/>
                <a:cs typeface="Arial" pitchFamily="34" charset="0"/>
              </a:rPr>
              <a:t>Para el año 2017, el BNF se ha fijado como meta la bancarización de 3.000 nuevas personas, incorporándolas al circuito financiero nacional, permitiendo que más compatriotas se incorporen a la actividad económica formal y puedan acceder a servicios financieros de calidad y a bajo costo.</a:t>
            </a:r>
          </a:p>
          <a:p>
            <a:pPr marL="0" indent="0" algn="just" eaLnBrk="1" hangingPunct="1">
              <a:buNone/>
            </a:pPr>
            <a:endParaRPr lang="es-ES" sz="2300" dirty="0">
              <a:solidFill>
                <a:srgbClr val="000000"/>
              </a:solidFill>
              <a:latin typeface="Arial" pitchFamily="34" charset="0"/>
              <a:cs typeface="Arial" pitchFamily="34" charset="0"/>
            </a:endParaRPr>
          </a:p>
          <a:p>
            <a:pPr marL="0" indent="0" algn="just" eaLnBrk="1" hangingPunct="1">
              <a:buNone/>
            </a:pPr>
            <a:r>
              <a:rPr lang="es-ES" sz="2300" dirty="0" smtClean="0">
                <a:solidFill>
                  <a:srgbClr val="000000"/>
                </a:solidFill>
                <a:latin typeface="Arial" pitchFamily="34" charset="0"/>
                <a:cs typeface="Arial" pitchFamily="34" charset="0"/>
              </a:rPr>
              <a:t>El BNF en la actualidad está involucrado decididamente en la implementación de la Estrategia Nacional de Inclusión Financiera (ENIF), y está llevando a cabo importantes actividades en materia de Educación Financiera en varias localidades del interior del nuestro país.</a:t>
            </a:r>
            <a:endParaRPr lang="es-ES" sz="2300" dirty="0">
              <a:solidFill>
                <a:srgbClr val="000000"/>
              </a:solidFill>
              <a:latin typeface="Arial" pitchFamily="34" charset="0"/>
              <a:cs typeface="Arial" pitchFamily="34" charset="0"/>
            </a:endParaRPr>
          </a:p>
        </p:txBody>
      </p:sp>
      <p:sp>
        <p:nvSpPr>
          <p:cNvPr id="5" name="Rectangle 2"/>
          <p:cNvSpPr txBox="1">
            <a:spLocks noChangeArrowheads="1"/>
          </p:cNvSpPr>
          <p:nvPr/>
        </p:nvSpPr>
        <p:spPr bwMode="auto">
          <a:xfrm>
            <a:off x="468313" y="116632"/>
            <a:ext cx="8229600" cy="122413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Acciones y Metas previstas </a:t>
            </a:r>
          </a:p>
          <a:p>
            <a:r>
              <a:rPr lang="es-MX" sz="3600" dirty="0" smtClean="0"/>
              <a:t>para el año 2017</a:t>
            </a:r>
            <a:endParaRPr lang="es-ES" sz="3600" dirty="0"/>
          </a:p>
        </p:txBody>
      </p:sp>
    </p:spTree>
    <p:extLst>
      <p:ext uri="{BB962C8B-B14F-4D97-AF65-F5344CB8AC3E}">
        <p14:creationId xmlns:p14="http://schemas.microsoft.com/office/powerpoint/2010/main" val="2561814368"/>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39552" y="116632"/>
            <a:ext cx="8229600" cy="61206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ASISTENCIA SOCIAL</a:t>
            </a:r>
            <a:endParaRPr lang="es-ES" sz="3600" dirty="0"/>
          </a:p>
        </p:txBody>
      </p:sp>
      <p:sp>
        <p:nvSpPr>
          <p:cNvPr id="6" name="Rectangle 3"/>
          <p:cNvSpPr>
            <a:spLocks noGrp="1" noChangeArrowheads="1"/>
          </p:cNvSpPr>
          <p:nvPr>
            <p:ph idx="1"/>
          </p:nvPr>
        </p:nvSpPr>
        <p:spPr>
          <a:xfrm>
            <a:off x="468313" y="5338762"/>
            <a:ext cx="8424167" cy="1330598"/>
          </a:xfrm>
        </p:spPr>
        <p:txBody>
          <a:bodyPr/>
          <a:lstStyle/>
          <a:p>
            <a:pPr marL="0" indent="0" algn="just">
              <a:buNone/>
            </a:pPr>
            <a:r>
              <a:rPr lang="es-ES" sz="1600" dirty="0"/>
              <a:t>Cabe destacar que a fecha de corte, en el marco del programa de inclusión financiera impulsado por el Gobierno, un total de 64.854 clientes fueron beneficiados con la apertura de Cuentas Básicas instrumentadas con tarjetas de débito, distribuidas de la siguiente manera: Tekoporá 61.792, Abrazo 2.156, Sembrando oportunidades 352 y Clientes varios 554 beneficiarios.</a:t>
            </a:r>
            <a:endParaRPr lang="es-CL" sz="1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700" y="728699"/>
            <a:ext cx="7047303" cy="461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414097"/>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556792"/>
            <a:ext cx="8229600" cy="5112568"/>
          </a:xfrm>
        </p:spPr>
        <p:txBody>
          <a:bodyPr/>
          <a:lstStyle/>
          <a:p>
            <a:pPr marL="0" indent="0" algn="just" eaLnBrk="1" hangingPunct="1">
              <a:buNone/>
            </a:pPr>
            <a:r>
              <a:rPr lang="es-ES" sz="2300" b="1" dirty="0" smtClean="0">
                <a:solidFill>
                  <a:srgbClr val="000000"/>
                </a:solidFill>
                <a:effectLst/>
                <a:latin typeface="Arial" pitchFamily="34" charset="0"/>
                <a:cs typeface="Arial" pitchFamily="34" charset="0"/>
              </a:rPr>
              <a:t>PILAR 4. EXPANSIÓN DE RED DE OFICINAS Y DE PAGOS</a:t>
            </a:r>
          </a:p>
          <a:p>
            <a:pPr marL="0" indent="0" algn="just" eaLnBrk="1" hangingPunct="1">
              <a:buNone/>
            </a:pPr>
            <a:endParaRPr lang="es-ES" sz="1200" b="1" dirty="0" smtClean="0">
              <a:solidFill>
                <a:srgbClr val="000000"/>
              </a:solidFill>
              <a:latin typeface="Arial" pitchFamily="34" charset="0"/>
              <a:cs typeface="Arial" pitchFamily="34" charset="0"/>
            </a:endParaRPr>
          </a:p>
          <a:p>
            <a:pPr marL="0" indent="0" algn="just" eaLnBrk="1" hangingPunct="1">
              <a:buNone/>
            </a:pPr>
            <a:r>
              <a:rPr lang="es-ES" sz="2300" dirty="0" smtClean="0">
                <a:solidFill>
                  <a:srgbClr val="000000"/>
                </a:solidFill>
                <a:latin typeface="Arial" pitchFamily="34" charset="0"/>
                <a:cs typeface="Arial" pitchFamily="34" charset="0"/>
              </a:rPr>
              <a:t>Muy cercanamente vinculado al Pilar 3, como parte de la ENIF, el BNF ha iniciado un ambicioso proyecto de expansión de su red de oficinas de Centros de Atención al Cliente y de pagos en gran </a:t>
            </a:r>
            <a:r>
              <a:rPr lang="es-ES" sz="2300" smtClean="0">
                <a:solidFill>
                  <a:srgbClr val="000000"/>
                </a:solidFill>
                <a:latin typeface="Arial" pitchFamily="34" charset="0"/>
                <a:cs typeface="Arial" pitchFamily="34" charset="0"/>
              </a:rPr>
              <a:t>parte del territorio </a:t>
            </a:r>
            <a:r>
              <a:rPr lang="es-ES" sz="2300" dirty="0" smtClean="0">
                <a:solidFill>
                  <a:srgbClr val="000000"/>
                </a:solidFill>
                <a:latin typeface="Arial" pitchFamily="34" charset="0"/>
                <a:cs typeface="Arial" pitchFamily="34" charset="0"/>
              </a:rPr>
              <a:t>nacional, con el propósito que más comunidades y, por sobre todo, más personas de los segmentos más vulnerables, puedan acceder a los diferentes servicios del BNF.</a:t>
            </a:r>
          </a:p>
          <a:p>
            <a:pPr marL="0" indent="0" algn="just" eaLnBrk="1" hangingPunct="1">
              <a:buNone/>
            </a:pPr>
            <a:endParaRPr lang="es-ES" sz="2300" dirty="0">
              <a:solidFill>
                <a:srgbClr val="000000"/>
              </a:solidFill>
              <a:latin typeface="Arial" pitchFamily="34" charset="0"/>
              <a:cs typeface="Arial" pitchFamily="34" charset="0"/>
            </a:endParaRPr>
          </a:p>
        </p:txBody>
      </p:sp>
      <p:sp>
        <p:nvSpPr>
          <p:cNvPr id="5" name="Rectangle 2"/>
          <p:cNvSpPr txBox="1">
            <a:spLocks noChangeArrowheads="1"/>
          </p:cNvSpPr>
          <p:nvPr/>
        </p:nvSpPr>
        <p:spPr bwMode="auto">
          <a:xfrm>
            <a:off x="468313" y="116632"/>
            <a:ext cx="8229600" cy="122413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Acciones y Metas previstas </a:t>
            </a:r>
          </a:p>
          <a:p>
            <a:r>
              <a:rPr lang="es-MX" sz="3600" dirty="0" smtClean="0"/>
              <a:t>para el año 2017</a:t>
            </a:r>
            <a:endParaRPr lang="es-ES" sz="3600" dirty="0"/>
          </a:p>
        </p:txBody>
      </p:sp>
    </p:spTree>
    <p:extLst>
      <p:ext uri="{BB962C8B-B14F-4D97-AF65-F5344CB8AC3E}">
        <p14:creationId xmlns:p14="http://schemas.microsoft.com/office/powerpoint/2010/main" val="51335809"/>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68313" y="116632"/>
            <a:ext cx="8229600" cy="122413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Acciones y Metas previstas </a:t>
            </a:r>
          </a:p>
          <a:p>
            <a:r>
              <a:rPr lang="es-MX" sz="3600" dirty="0" smtClean="0"/>
              <a:t>para el año 2017</a:t>
            </a:r>
            <a:endParaRPr lang="es-ES" sz="3600" dirty="0"/>
          </a:p>
        </p:txBody>
      </p:sp>
      <p:sp>
        <p:nvSpPr>
          <p:cNvPr id="7" name="Rectangle 3"/>
          <p:cNvSpPr>
            <a:spLocks noGrp="1" noChangeArrowheads="1"/>
          </p:cNvSpPr>
          <p:nvPr>
            <p:ph idx="1"/>
          </p:nvPr>
        </p:nvSpPr>
        <p:spPr>
          <a:xfrm>
            <a:off x="468313" y="1484784"/>
            <a:ext cx="8332050" cy="5056584"/>
          </a:xfrm>
        </p:spPr>
        <p:txBody>
          <a:bodyPr/>
          <a:lstStyle/>
          <a:p>
            <a:pPr marL="0" indent="0" algn="just">
              <a:buClr>
                <a:srgbClr val="FF0000"/>
              </a:buClr>
              <a:buNone/>
            </a:pPr>
            <a:r>
              <a:rPr lang="es-ES" sz="2400" b="1" dirty="0">
                <a:solidFill>
                  <a:srgbClr val="000000"/>
                </a:solidFill>
                <a:latin typeface="Arial" pitchFamily="34" charset="0"/>
                <a:cs typeface="Arial" pitchFamily="34" charset="0"/>
              </a:rPr>
              <a:t>PILAR 4. EXPANSIÓN DE RED DE OFICINAS Y DE </a:t>
            </a:r>
            <a:r>
              <a:rPr lang="es-ES" sz="2400" b="1" dirty="0" smtClean="0">
                <a:solidFill>
                  <a:srgbClr val="000000"/>
                </a:solidFill>
                <a:latin typeface="Arial" pitchFamily="34" charset="0"/>
                <a:cs typeface="Arial" pitchFamily="34" charset="0"/>
              </a:rPr>
              <a:t>PAGOS</a:t>
            </a:r>
            <a:endParaRPr lang="es-CL" sz="2400" b="1" dirty="0"/>
          </a:p>
          <a:p>
            <a:pPr marL="0" indent="0" algn="just">
              <a:buClr>
                <a:srgbClr val="FF0000"/>
              </a:buClr>
              <a:buNone/>
            </a:pPr>
            <a:endParaRPr lang="es-CL" sz="1200" b="1" dirty="0" smtClean="0"/>
          </a:p>
          <a:p>
            <a:pPr algn="just">
              <a:buClr>
                <a:srgbClr val="FF0000"/>
              </a:buClr>
              <a:buFont typeface="Wingdings" panose="05000000000000000000" pitchFamily="2" charset="2"/>
              <a:buChar char="v"/>
            </a:pPr>
            <a:r>
              <a:rPr lang="es-CL" sz="2400" b="1" dirty="0" smtClean="0"/>
              <a:t>RED </a:t>
            </a:r>
            <a:r>
              <a:rPr lang="es-CL" sz="2400" b="1" dirty="0"/>
              <a:t>DE PAGOS DINELCO </a:t>
            </a:r>
            <a:r>
              <a:rPr lang="es-CL" sz="2400" b="1" dirty="0" smtClean="0"/>
              <a:t>– BNF</a:t>
            </a:r>
          </a:p>
          <a:p>
            <a:pPr marL="0" indent="0" algn="just">
              <a:buClr>
                <a:srgbClr val="FF0000"/>
              </a:buClr>
              <a:buNone/>
              <a:tabLst>
                <a:tab pos="354013" algn="l"/>
              </a:tabLst>
            </a:pPr>
            <a:endParaRPr lang="es-CL" sz="1600" b="1" dirty="0" smtClean="0"/>
          </a:p>
          <a:p>
            <a:pPr marL="0" indent="0" algn="just">
              <a:buNone/>
            </a:pPr>
            <a:r>
              <a:rPr lang="es-CL" sz="2000" dirty="0" smtClean="0"/>
              <a:t>El Banco Nacional de Fomento (BNF) se encuentra en plena expansión de servicios en distintas localidades del país, y en especial en aquellas con escasa o nula participación del sistema financiero, con el propósito de posibilitar una mayor inclusión financiera de las poblaciones más vulnerables.</a:t>
            </a:r>
          </a:p>
          <a:p>
            <a:pPr algn="just"/>
            <a:endParaRPr lang="es-CL" sz="2000" dirty="0"/>
          </a:p>
          <a:p>
            <a:pPr marL="0" indent="0" algn="just">
              <a:buNone/>
            </a:pPr>
            <a:r>
              <a:rPr lang="es-CL" sz="2000" dirty="0" smtClean="0"/>
              <a:t>Para </a:t>
            </a:r>
            <a:r>
              <a:rPr lang="es-CL" sz="2000" dirty="0"/>
              <a:t>el logro del objetivo, el BNF conjuntamente con BEPSA del Paraguay ha ideado, desarrollado e implementado un producto de RED DE PAGOS a través de POS (Puntos de Ventas de Servicios).</a:t>
            </a:r>
          </a:p>
        </p:txBody>
      </p:sp>
    </p:spTree>
    <p:extLst>
      <p:ext uri="{BB962C8B-B14F-4D97-AF65-F5344CB8AC3E}">
        <p14:creationId xmlns:p14="http://schemas.microsoft.com/office/powerpoint/2010/main" val="3585093852"/>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68313" y="116632"/>
            <a:ext cx="8229600" cy="122413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Acciones y Metas previstas </a:t>
            </a:r>
          </a:p>
          <a:p>
            <a:r>
              <a:rPr lang="es-MX" sz="3600" dirty="0" smtClean="0"/>
              <a:t>para el año 2017</a:t>
            </a:r>
            <a:endParaRPr lang="es-ES" sz="3600" dirty="0"/>
          </a:p>
        </p:txBody>
      </p:sp>
      <p:sp>
        <p:nvSpPr>
          <p:cNvPr id="7" name="Rectangle 3"/>
          <p:cNvSpPr>
            <a:spLocks noGrp="1" noChangeArrowheads="1"/>
          </p:cNvSpPr>
          <p:nvPr>
            <p:ph idx="1"/>
          </p:nvPr>
        </p:nvSpPr>
        <p:spPr>
          <a:xfrm>
            <a:off x="468313" y="1484784"/>
            <a:ext cx="8332050" cy="5056584"/>
          </a:xfrm>
        </p:spPr>
        <p:txBody>
          <a:bodyPr/>
          <a:lstStyle/>
          <a:p>
            <a:pPr marL="0" indent="0" algn="just">
              <a:buClr>
                <a:srgbClr val="FF0000"/>
              </a:buClr>
              <a:buNone/>
            </a:pPr>
            <a:r>
              <a:rPr lang="es-ES" sz="2400" b="1" dirty="0">
                <a:solidFill>
                  <a:srgbClr val="000000"/>
                </a:solidFill>
                <a:latin typeface="Arial" pitchFamily="34" charset="0"/>
                <a:cs typeface="Arial" pitchFamily="34" charset="0"/>
              </a:rPr>
              <a:t>PILAR 4. EXPANSIÓN DE RED DE OFICINAS Y DE </a:t>
            </a:r>
            <a:r>
              <a:rPr lang="es-ES" sz="2400" b="1" dirty="0" smtClean="0">
                <a:solidFill>
                  <a:srgbClr val="000000"/>
                </a:solidFill>
                <a:latin typeface="Arial" pitchFamily="34" charset="0"/>
                <a:cs typeface="Arial" pitchFamily="34" charset="0"/>
              </a:rPr>
              <a:t>PAGOS</a:t>
            </a:r>
            <a:endParaRPr lang="es-CL" sz="2400" b="1" dirty="0"/>
          </a:p>
          <a:p>
            <a:pPr marL="0" indent="0" algn="just">
              <a:buClr>
                <a:srgbClr val="FF0000"/>
              </a:buClr>
              <a:buNone/>
            </a:pPr>
            <a:endParaRPr lang="es-CL" sz="1200" b="1" dirty="0" smtClean="0"/>
          </a:p>
          <a:p>
            <a:pPr marL="0" indent="0" algn="just">
              <a:buClr>
                <a:srgbClr val="FF0000"/>
              </a:buClr>
              <a:buNone/>
            </a:pPr>
            <a:r>
              <a:rPr lang="es-CL" sz="2400" b="1" dirty="0" smtClean="0"/>
              <a:t>RED DE PAGOS DINELCO – BNF</a:t>
            </a:r>
          </a:p>
          <a:p>
            <a:pPr marL="0" indent="0" algn="just">
              <a:buClr>
                <a:srgbClr val="FF0000"/>
              </a:buClr>
              <a:buNone/>
              <a:tabLst>
                <a:tab pos="354013" algn="l"/>
              </a:tabLst>
            </a:pPr>
            <a:endParaRPr lang="es-CL" sz="1600" b="1" dirty="0" smtClean="0"/>
          </a:p>
          <a:p>
            <a:pPr algn="just"/>
            <a:r>
              <a:rPr lang="es-CL" sz="1700" dirty="0" smtClean="0"/>
              <a:t>El </a:t>
            </a:r>
            <a:r>
              <a:rPr lang="es-CL" sz="1700" dirty="0"/>
              <a:t>servicio de la Red de Pagos DINELCO es prestado a través de un POS, para beneficiarios de Programas de Acción Social (SAS), Adultos Mayores, Salarios pagados a través de una Tarjeta de Débito DINELCO.</a:t>
            </a:r>
          </a:p>
          <a:p>
            <a:pPr marL="0" indent="0" algn="just">
              <a:buNone/>
            </a:pPr>
            <a:endParaRPr lang="es-CL" sz="1700" dirty="0"/>
          </a:p>
          <a:p>
            <a:pPr algn="just"/>
            <a:r>
              <a:rPr lang="es-CL" sz="1700" dirty="0"/>
              <a:t>El contrato del servicio se suscribe entre el comercio y </a:t>
            </a:r>
            <a:r>
              <a:rPr lang="es-CL" sz="1700" dirty="0" err="1"/>
              <a:t>Bepsa</a:t>
            </a:r>
            <a:r>
              <a:rPr lang="es-CL" sz="1700" dirty="0"/>
              <a:t> del Paraguay S.A.E.C.A., debiendo el comercio proveer los recursos financieros necesarios.</a:t>
            </a:r>
          </a:p>
          <a:p>
            <a:pPr marL="0" indent="0" algn="just">
              <a:buNone/>
            </a:pPr>
            <a:endParaRPr lang="es-CL" sz="1700" dirty="0"/>
          </a:p>
          <a:p>
            <a:pPr algn="just"/>
            <a:r>
              <a:rPr lang="es-CL" sz="1700" dirty="0"/>
              <a:t>Los clientes podrán realizar extracciones por la Red de Pagos DINELCO, cuyos importes pueden llegar hasta la suma de Gs. 1.500.000, en forma diaria.</a:t>
            </a:r>
          </a:p>
          <a:p>
            <a:pPr marL="0" indent="0" algn="just">
              <a:buNone/>
            </a:pPr>
            <a:endParaRPr lang="es-CL" sz="1700" dirty="0"/>
          </a:p>
          <a:p>
            <a:pPr algn="just"/>
            <a:r>
              <a:rPr lang="es-CL" sz="1700" dirty="0"/>
              <a:t>Los pagos realizados son acreditados al comercio al día siguiente hábil. Las transacciones generan comisiones para el comercio.</a:t>
            </a:r>
          </a:p>
        </p:txBody>
      </p:sp>
    </p:spTree>
    <p:extLst>
      <p:ext uri="{BB962C8B-B14F-4D97-AF65-F5344CB8AC3E}">
        <p14:creationId xmlns:p14="http://schemas.microsoft.com/office/powerpoint/2010/main" val="2814966648"/>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68313" y="116632"/>
            <a:ext cx="8229600" cy="122413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Acciones y Metas previstas </a:t>
            </a:r>
          </a:p>
          <a:p>
            <a:r>
              <a:rPr lang="es-MX" sz="3600" dirty="0" smtClean="0"/>
              <a:t>para el año 2017</a:t>
            </a:r>
            <a:endParaRPr lang="es-ES" sz="3600" dirty="0"/>
          </a:p>
        </p:txBody>
      </p:sp>
      <p:sp>
        <p:nvSpPr>
          <p:cNvPr id="7" name="Rectangle 3"/>
          <p:cNvSpPr>
            <a:spLocks noGrp="1" noChangeArrowheads="1"/>
          </p:cNvSpPr>
          <p:nvPr>
            <p:ph idx="1"/>
          </p:nvPr>
        </p:nvSpPr>
        <p:spPr>
          <a:xfrm>
            <a:off x="468313" y="1484784"/>
            <a:ext cx="8332050" cy="5056584"/>
          </a:xfrm>
        </p:spPr>
        <p:txBody>
          <a:bodyPr/>
          <a:lstStyle/>
          <a:p>
            <a:pPr marL="0" indent="0" algn="just">
              <a:buClr>
                <a:srgbClr val="FF0000"/>
              </a:buClr>
              <a:buNone/>
            </a:pPr>
            <a:r>
              <a:rPr lang="es-ES" sz="2400" b="1" dirty="0">
                <a:solidFill>
                  <a:srgbClr val="000000"/>
                </a:solidFill>
                <a:latin typeface="Arial" pitchFamily="34" charset="0"/>
                <a:cs typeface="Arial" pitchFamily="34" charset="0"/>
              </a:rPr>
              <a:t>PILAR 4. EXPANSIÓN DE RED DE OFICINAS Y DE </a:t>
            </a:r>
            <a:r>
              <a:rPr lang="es-ES" sz="2400" b="1" dirty="0" smtClean="0">
                <a:solidFill>
                  <a:srgbClr val="000000"/>
                </a:solidFill>
                <a:latin typeface="Arial" pitchFamily="34" charset="0"/>
                <a:cs typeface="Arial" pitchFamily="34" charset="0"/>
              </a:rPr>
              <a:t>PAGOS</a:t>
            </a:r>
            <a:endParaRPr lang="es-CL" sz="2400" b="1" dirty="0"/>
          </a:p>
          <a:p>
            <a:pPr marL="0" indent="0" algn="just">
              <a:buClr>
                <a:srgbClr val="FF0000"/>
              </a:buClr>
              <a:buNone/>
            </a:pPr>
            <a:endParaRPr lang="es-CL" sz="1600" b="1" dirty="0" smtClean="0"/>
          </a:p>
          <a:p>
            <a:pPr marL="0" indent="0" algn="just">
              <a:buClr>
                <a:srgbClr val="FF0000"/>
              </a:buClr>
              <a:buNone/>
            </a:pPr>
            <a:r>
              <a:rPr lang="es-CL" sz="2000" b="1" dirty="0" smtClean="0"/>
              <a:t>RED </a:t>
            </a:r>
            <a:r>
              <a:rPr lang="es-CL" sz="2000" b="1" dirty="0"/>
              <a:t>DE PAGOS DINELCO – BNF</a:t>
            </a:r>
          </a:p>
          <a:p>
            <a:pPr marL="0" indent="0" algn="just">
              <a:buClr>
                <a:srgbClr val="FF0000"/>
              </a:buClr>
              <a:buNone/>
              <a:tabLst>
                <a:tab pos="354013" algn="l"/>
              </a:tabLst>
            </a:pPr>
            <a:endParaRPr lang="es-ES" sz="1200" b="1" dirty="0" smtClean="0"/>
          </a:p>
          <a:p>
            <a:pPr lvl="0" algn="just"/>
            <a:r>
              <a:rPr lang="es-CL" sz="2000" b="1" dirty="0" smtClean="0"/>
              <a:t>Beneficiarios</a:t>
            </a:r>
            <a:r>
              <a:rPr lang="es-CL" sz="2000" b="1" dirty="0"/>
              <a:t>: </a:t>
            </a:r>
            <a:r>
              <a:rPr lang="es-CL" sz="2000" dirty="0"/>
              <a:t>Titulares de las Tarjetas de Débito habilitadas para el pago de beneficios sociales, jubilaciones y salarios.</a:t>
            </a:r>
          </a:p>
          <a:p>
            <a:pPr lvl="0" algn="just"/>
            <a:r>
              <a:rPr lang="es-CL" sz="2000" b="1" dirty="0" smtClean="0"/>
              <a:t>Institución </a:t>
            </a:r>
            <a:r>
              <a:rPr lang="es-CL" sz="2000" b="1" dirty="0"/>
              <a:t>Financiera Pagadora: </a:t>
            </a:r>
            <a:r>
              <a:rPr lang="es-CL" sz="2000" dirty="0"/>
              <a:t>Banco Nacional de Fomento.</a:t>
            </a:r>
          </a:p>
          <a:p>
            <a:pPr lvl="0" algn="just"/>
            <a:r>
              <a:rPr lang="es-CL" sz="2000" b="1" dirty="0" smtClean="0"/>
              <a:t>Empresa </a:t>
            </a:r>
            <a:r>
              <a:rPr lang="es-CL" sz="2000" b="1" dirty="0"/>
              <a:t>Propietaria de la Red de Pagos: </a:t>
            </a:r>
            <a:r>
              <a:rPr lang="es-CL" sz="2000" dirty="0" err="1"/>
              <a:t>Bepsa</a:t>
            </a:r>
            <a:r>
              <a:rPr lang="es-CL" sz="2000" dirty="0"/>
              <a:t> del Paraguay S.A.E.C.A para su producto RED DE PAGOS DINELCO.</a:t>
            </a:r>
          </a:p>
          <a:p>
            <a:pPr lvl="0" algn="just"/>
            <a:r>
              <a:rPr lang="es-CL" sz="2000" b="1" dirty="0" smtClean="0"/>
              <a:t>Comercios </a:t>
            </a:r>
            <a:r>
              <a:rPr lang="es-CL" sz="2000" b="1" dirty="0"/>
              <a:t>Adheridos: </a:t>
            </a:r>
            <a:r>
              <a:rPr lang="es-CL" sz="2000" dirty="0"/>
              <a:t>Canalizadores de recursos a titulares tarjeta habientes.</a:t>
            </a:r>
          </a:p>
          <a:p>
            <a:pPr algn="just"/>
            <a:r>
              <a:rPr lang="es-CL" sz="2000" b="1" dirty="0" smtClean="0"/>
              <a:t>En </a:t>
            </a:r>
            <a:r>
              <a:rPr lang="es-CL" sz="2000" b="1" dirty="0"/>
              <a:t>la actualidad se encuentran adheridos a la Red un total de </a:t>
            </a:r>
            <a:r>
              <a:rPr lang="es-CL" sz="2000" b="1" dirty="0" smtClean="0"/>
              <a:t>200</a:t>
            </a:r>
            <a:r>
              <a:rPr lang="es-CL" sz="2000" b="1" dirty="0" smtClean="0">
                <a:solidFill>
                  <a:srgbClr val="FF0000"/>
                </a:solidFill>
              </a:rPr>
              <a:t> </a:t>
            </a:r>
            <a:r>
              <a:rPr lang="es-CL" sz="2000" b="1" dirty="0"/>
              <a:t>comercios que han desembolsado más de </a:t>
            </a:r>
            <a:r>
              <a:rPr lang="es-CL" sz="2000" b="1" dirty="0" smtClean="0"/>
              <a:t>15.000 </a:t>
            </a:r>
            <a:r>
              <a:rPr lang="es-CL" sz="2000" b="1" dirty="0"/>
              <a:t>millones de guaraníes en concepto de pagos de salarios y otros.</a:t>
            </a:r>
            <a:endParaRPr lang="es-CL" sz="2000" dirty="0"/>
          </a:p>
          <a:p>
            <a:pPr marL="0" indent="0" algn="just">
              <a:buClr>
                <a:srgbClr val="FF0000"/>
              </a:buClr>
              <a:buNone/>
            </a:pPr>
            <a:endParaRPr lang="es-CL" sz="1600" b="1" dirty="0" smtClean="0"/>
          </a:p>
        </p:txBody>
      </p:sp>
    </p:spTree>
    <p:extLst>
      <p:ext uri="{BB962C8B-B14F-4D97-AF65-F5344CB8AC3E}">
        <p14:creationId xmlns:p14="http://schemas.microsoft.com/office/powerpoint/2010/main" val="1705792007"/>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68313" y="116632"/>
            <a:ext cx="8229600" cy="122413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smtClean="0"/>
              <a:t>Acciones y Metas previstas </a:t>
            </a:r>
          </a:p>
          <a:p>
            <a:r>
              <a:rPr lang="es-MX" sz="3600" dirty="0" smtClean="0"/>
              <a:t>para el año 2017</a:t>
            </a:r>
            <a:endParaRPr lang="es-ES" sz="3600" dirty="0"/>
          </a:p>
        </p:txBody>
      </p:sp>
      <p:sp>
        <p:nvSpPr>
          <p:cNvPr id="7" name="Rectangle 3"/>
          <p:cNvSpPr>
            <a:spLocks noGrp="1" noChangeArrowheads="1"/>
          </p:cNvSpPr>
          <p:nvPr>
            <p:ph idx="1"/>
          </p:nvPr>
        </p:nvSpPr>
        <p:spPr>
          <a:xfrm>
            <a:off x="468313" y="1484784"/>
            <a:ext cx="8332050" cy="5056584"/>
          </a:xfrm>
        </p:spPr>
        <p:txBody>
          <a:bodyPr/>
          <a:lstStyle/>
          <a:p>
            <a:pPr marL="0" indent="0" algn="just">
              <a:buClr>
                <a:srgbClr val="FF0000"/>
              </a:buClr>
              <a:buNone/>
            </a:pPr>
            <a:r>
              <a:rPr lang="es-ES" sz="2400" b="1" dirty="0">
                <a:solidFill>
                  <a:srgbClr val="000000"/>
                </a:solidFill>
                <a:latin typeface="Arial" pitchFamily="34" charset="0"/>
                <a:cs typeface="Arial" pitchFamily="34" charset="0"/>
              </a:rPr>
              <a:t>PILAR 4. EXPANSIÓN DE RED DE OFICINAS Y DE </a:t>
            </a:r>
            <a:r>
              <a:rPr lang="es-ES" sz="2400" b="1" dirty="0" smtClean="0">
                <a:solidFill>
                  <a:srgbClr val="000000"/>
                </a:solidFill>
                <a:latin typeface="Arial" pitchFamily="34" charset="0"/>
                <a:cs typeface="Arial" pitchFamily="34" charset="0"/>
              </a:rPr>
              <a:t>PAGOS</a:t>
            </a:r>
            <a:endParaRPr lang="es-CL" sz="2400" b="1" dirty="0"/>
          </a:p>
          <a:p>
            <a:pPr algn="just" eaLnBrk="1" hangingPunct="1">
              <a:buClr>
                <a:srgbClr val="FF0000"/>
              </a:buClr>
              <a:buFont typeface="Wingdings" panose="05000000000000000000" pitchFamily="2" charset="2"/>
              <a:buChar char="v"/>
            </a:pPr>
            <a:endParaRPr lang="es-ES" sz="1600" b="1" dirty="0" smtClean="0"/>
          </a:p>
          <a:p>
            <a:pPr marL="0" indent="0" algn="just" eaLnBrk="1" hangingPunct="1">
              <a:buClr>
                <a:srgbClr val="FF0000"/>
              </a:buClr>
              <a:buNone/>
            </a:pPr>
            <a:r>
              <a:rPr lang="es-ES" sz="2300" b="1" dirty="0" smtClean="0"/>
              <a:t>METAS </a:t>
            </a:r>
            <a:r>
              <a:rPr lang="es-ES" sz="2300" b="1" dirty="0"/>
              <a:t>DE EXPANSIÓN DE RED DE PAGOS:</a:t>
            </a:r>
          </a:p>
          <a:p>
            <a:pPr algn="just" eaLnBrk="1" hangingPunct="1">
              <a:buClr>
                <a:srgbClr val="FF0000"/>
              </a:buClr>
              <a:buFont typeface="Wingdings" panose="05000000000000000000" pitchFamily="2" charset="2"/>
              <a:buChar char="v"/>
            </a:pPr>
            <a:endParaRPr lang="es-ES" sz="2300" b="1" dirty="0"/>
          </a:p>
          <a:p>
            <a:pPr marL="900113" indent="-546100" algn="just">
              <a:buFont typeface="Wingdings" panose="05000000000000000000" pitchFamily="2" charset="2"/>
              <a:buChar char="ü"/>
              <a:tabLst>
                <a:tab pos="354013" algn="l"/>
              </a:tabLst>
            </a:pPr>
            <a:r>
              <a:rPr lang="es-ES" sz="2300" b="1" i="1" dirty="0">
                <a:latin typeface="Arial" pitchFamily="34" charset="0"/>
                <a:cs typeface="Arial" pitchFamily="34" charset="0"/>
              </a:rPr>
              <a:t>	Cerrar el año </a:t>
            </a:r>
            <a:r>
              <a:rPr lang="es-ES" sz="2300" b="1" i="1" dirty="0" smtClean="0">
                <a:latin typeface="Arial" pitchFamily="34" charset="0"/>
                <a:cs typeface="Arial" pitchFamily="34" charset="0"/>
              </a:rPr>
              <a:t>2017 </a:t>
            </a:r>
            <a:r>
              <a:rPr lang="es-ES" sz="2300" b="1" i="1" dirty="0">
                <a:latin typeface="Arial" pitchFamily="34" charset="0"/>
                <a:cs typeface="Arial" pitchFamily="34" charset="0"/>
              </a:rPr>
              <a:t>con </a:t>
            </a:r>
            <a:r>
              <a:rPr lang="es-ES" sz="2300" b="1" i="1" dirty="0" smtClean="0">
                <a:latin typeface="Arial" pitchFamily="34" charset="0"/>
                <a:cs typeface="Arial" pitchFamily="34" charset="0"/>
              </a:rPr>
              <a:t>300 </a:t>
            </a:r>
            <a:r>
              <a:rPr lang="es-ES" sz="2300" b="1" i="1" dirty="0">
                <a:latin typeface="Arial" pitchFamily="34" charset="0"/>
                <a:cs typeface="Arial" pitchFamily="34" charset="0"/>
              </a:rPr>
              <a:t>comercios adheridos a la Red de Pagos.</a:t>
            </a:r>
          </a:p>
          <a:p>
            <a:pPr marL="900113" indent="-546100" algn="just">
              <a:buClr>
                <a:srgbClr val="FF0000"/>
              </a:buClr>
              <a:buFont typeface="Wingdings" panose="05000000000000000000" pitchFamily="2" charset="2"/>
              <a:buChar char="ü"/>
              <a:tabLst>
                <a:tab pos="354013" algn="l"/>
              </a:tabLst>
            </a:pPr>
            <a:endParaRPr lang="es-ES" sz="2300" b="1" i="1" dirty="0">
              <a:latin typeface="Arial" pitchFamily="34" charset="0"/>
              <a:cs typeface="Arial" pitchFamily="34" charset="0"/>
            </a:endParaRPr>
          </a:p>
          <a:p>
            <a:pPr marL="900113" indent="-546100" algn="just">
              <a:buFont typeface="Wingdings" panose="05000000000000000000" pitchFamily="2" charset="2"/>
              <a:buChar char="ü"/>
              <a:tabLst>
                <a:tab pos="354013" algn="l"/>
              </a:tabLst>
            </a:pPr>
            <a:r>
              <a:rPr lang="es-ES" sz="2300" b="1" i="1" dirty="0">
                <a:latin typeface="Arial" pitchFamily="34" charset="0"/>
                <a:cs typeface="Arial" pitchFamily="34" charset="0"/>
              </a:rPr>
              <a:t>	Transformar el 20% de la Red de Pagos en Corresponsales no Bancarios.</a:t>
            </a:r>
          </a:p>
          <a:p>
            <a:pPr marL="0" indent="0" algn="just">
              <a:buClr>
                <a:srgbClr val="FF0000"/>
              </a:buClr>
              <a:buNone/>
            </a:pPr>
            <a:endParaRPr lang="es-CL" sz="1600" b="1" dirty="0" smtClean="0"/>
          </a:p>
        </p:txBody>
      </p:sp>
    </p:spTree>
    <p:extLst>
      <p:ext uri="{BB962C8B-B14F-4D97-AF65-F5344CB8AC3E}">
        <p14:creationId xmlns:p14="http://schemas.microsoft.com/office/powerpoint/2010/main" val="1270279828"/>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39552" y="1052736"/>
            <a:ext cx="8136904" cy="4464496"/>
          </a:xfrm>
        </p:spPr>
        <p:txBody>
          <a:bodyPr/>
          <a:lstStyle/>
          <a:p>
            <a:pPr marL="0" indent="0" algn="ctr" eaLnBrk="1" hangingPunct="1">
              <a:buNone/>
            </a:pPr>
            <a:r>
              <a:rPr lang="es-E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BNF</a:t>
            </a:r>
          </a:p>
          <a:p>
            <a:pPr marL="0" indent="0" algn="ctr" eaLnBrk="1" hangingPunct="1">
              <a:buNone/>
            </a:pPr>
            <a:r>
              <a:rPr lang="es-E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s-E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p>
          <a:p>
            <a:pPr marL="0" indent="0" algn="ctr" eaLnBrk="1" hangingPunct="1">
              <a:buNone/>
            </a:pPr>
            <a:r>
              <a:rPr lang="es-E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s-E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ifras</a:t>
            </a:r>
          </a:p>
          <a:p>
            <a:pPr marL="0" indent="0" algn="ctr" eaLnBrk="1" hangingPunct="1">
              <a:buNone/>
            </a:pPr>
            <a:endParaRPr lang="es-ES" sz="5400" b="1" dirty="0" smtClean="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92055175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prstGeom prst="rect">
            <a:avLst/>
          </a:prstGeom>
          <a:gradFill>
            <a:gsLst>
              <a:gs pos="62000">
                <a:srgbClr val="008080"/>
              </a:gs>
              <a:gs pos="100000">
                <a:srgbClr val="C4EDF2"/>
              </a:gs>
            </a:gsLst>
            <a:path path="circle">
              <a:fillToRect l="50000" t="50000" r="50000" b="50000"/>
            </a:path>
          </a:gradFill>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b="1" kern="0" dirty="0" smtClean="0">
                <a:solidFill>
                  <a:schemeClr val="bg1"/>
                </a:solidFill>
                <a:effectLst>
                  <a:outerShdw blurRad="38100" dist="38100" dir="2700000" algn="tl">
                    <a:srgbClr val="000000">
                      <a:alpha val="43137"/>
                    </a:srgbClr>
                  </a:outerShdw>
                </a:effectLst>
                <a:latin typeface="Arial" charset="0"/>
              </a:rPr>
              <a:t>VISIÓN</a:t>
            </a:r>
            <a:endParaRPr lang="es-ES" b="1" kern="0" dirty="0">
              <a:solidFill>
                <a:schemeClr val="bg1"/>
              </a:solidFill>
              <a:effectLst>
                <a:outerShdw blurRad="38100" dist="38100" dir="2700000" algn="tl">
                  <a:srgbClr val="000000">
                    <a:alpha val="43137"/>
                  </a:srgbClr>
                </a:outerShdw>
              </a:effectLst>
              <a:latin typeface="Arial" charset="0"/>
            </a:endParaRPr>
          </a:p>
        </p:txBody>
      </p:sp>
      <p:sp>
        <p:nvSpPr>
          <p:cNvPr id="5" name="Rectangle 3"/>
          <p:cNvSpPr txBox="1">
            <a:spLocks noChangeArrowheads="1"/>
          </p:cNvSpPr>
          <p:nvPr/>
        </p:nvSpPr>
        <p:spPr>
          <a:xfrm>
            <a:off x="539552" y="2132856"/>
            <a:ext cx="8136904" cy="216024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s-ES" b="1" i="1" kern="0" smtClean="0">
                <a:solidFill>
                  <a:schemeClr val="accent5">
                    <a:lumMod val="10000"/>
                  </a:schemeClr>
                </a:solidFill>
                <a:latin typeface="Arial" panose="020B0604020202020204" pitchFamily="34" charset="0"/>
                <a:cs typeface="Arial" panose="020B0604020202020204" pitchFamily="34" charset="0"/>
              </a:rPr>
              <a:t>“Ser el Banco nacional líder, reconocido por su relevante gestión impulsando el desarrollo socio-económico del Paraguay”.</a:t>
            </a:r>
            <a:endParaRPr lang="es-ES" b="1" kern="0" dirty="0" smtClean="0">
              <a:solidFill>
                <a:schemeClr val="accent5">
                  <a:lumMod val="10000"/>
                </a:schemeClr>
              </a:solidFill>
              <a:latin typeface="Arial" charset="0"/>
            </a:endParaRPr>
          </a:p>
        </p:txBody>
      </p:sp>
    </p:spTree>
    <p:extLst>
      <p:ext uri="{BB962C8B-B14F-4D97-AF65-F5344CB8AC3E}">
        <p14:creationId xmlns:p14="http://schemas.microsoft.com/office/powerpoint/2010/main" val="428888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340768"/>
            <a:ext cx="8229600" cy="5112568"/>
          </a:xfrm>
        </p:spPr>
        <p:txBody>
          <a:bodyPr/>
          <a:lstStyle/>
          <a:p>
            <a:pPr marL="0" indent="0" algn="just" eaLnBrk="1" hangingPunct="1">
              <a:buNone/>
            </a:pPr>
            <a:endParaRPr lang="es-ES" sz="1000" b="1" dirty="0" smtClean="0">
              <a:solidFill>
                <a:srgbClr val="000000"/>
              </a:solidFill>
              <a:effectLst/>
              <a:latin typeface="Arial" pitchFamily="34" charset="0"/>
              <a:cs typeface="Arial" pitchFamily="34" charset="0"/>
            </a:endParaRPr>
          </a:p>
          <a:p>
            <a:pPr algn="just" eaLnBrk="1" hangingPunct="1">
              <a:buBlip>
                <a:blip r:embed="rId3"/>
              </a:buBlip>
            </a:pPr>
            <a:endParaRPr lang="es-ES" sz="2400" b="1"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468313" y="260648"/>
            <a:ext cx="8229600" cy="943372"/>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dirty="0"/>
              <a:t>Depósitos del Público</a:t>
            </a:r>
            <a:endParaRPr lang="es-E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03" y="1348036"/>
            <a:ext cx="9714831" cy="496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949207"/>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340768"/>
            <a:ext cx="8229600" cy="5112568"/>
          </a:xfrm>
        </p:spPr>
        <p:txBody>
          <a:bodyPr/>
          <a:lstStyle/>
          <a:p>
            <a:pPr marL="0" indent="0" algn="just" eaLnBrk="1" hangingPunct="1">
              <a:buNone/>
            </a:pPr>
            <a:endParaRPr lang="es-ES" sz="1000" b="1" dirty="0" smtClean="0">
              <a:solidFill>
                <a:srgbClr val="000000"/>
              </a:solidFill>
              <a:effectLst/>
              <a:latin typeface="Arial" pitchFamily="34" charset="0"/>
              <a:cs typeface="Arial" pitchFamily="34" charset="0"/>
            </a:endParaRPr>
          </a:p>
          <a:p>
            <a:pPr algn="just" eaLnBrk="1" hangingPunct="1">
              <a:buBlip>
                <a:blip r:embed="rId3"/>
              </a:buBlip>
            </a:pPr>
            <a:endParaRPr lang="es-ES" sz="2400" b="1"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468313" y="260648"/>
            <a:ext cx="8229600" cy="943372"/>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dirty="0"/>
              <a:t>Depósitos del Público</a:t>
            </a:r>
            <a:endParaRPr lang="es-E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72" y="1204020"/>
            <a:ext cx="9403836" cy="488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954332"/>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340768"/>
            <a:ext cx="8229600" cy="5112568"/>
          </a:xfrm>
        </p:spPr>
        <p:txBody>
          <a:bodyPr/>
          <a:lstStyle/>
          <a:p>
            <a:pPr marL="0" indent="0" algn="just" eaLnBrk="1" hangingPunct="1">
              <a:buNone/>
            </a:pPr>
            <a:endParaRPr lang="es-ES" sz="1000" b="1" dirty="0" smtClean="0">
              <a:solidFill>
                <a:srgbClr val="000000"/>
              </a:solidFill>
              <a:effectLst/>
              <a:latin typeface="Arial" pitchFamily="34" charset="0"/>
              <a:cs typeface="Arial" pitchFamily="34" charset="0"/>
            </a:endParaRPr>
          </a:p>
          <a:p>
            <a:pPr algn="just" eaLnBrk="1" hangingPunct="1">
              <a:buBlip>
                <a:blip r:embed="rId3"/>
              </a:buBlip>
            </a:pPr>
            <a:endParaRPr lang="es-ES" sz="2400" b="1"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468313" y="260648"/>
            <a:ext cx="8229600" cy="943372"/>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dirty="0"/>
              <a:t>Depósitos del Público</a:t>
            </a:r>
            <a:endParaRPr lang="es-E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31" y="1420044"/>
            <a:ext cx="8991363" cy="474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91577"/>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340768"/>
            <a:ext cx="8229600" cy="5112568"/>
          </a:xfrm>
        </p:spPr>
        <p:txBody>
          <a:bodyPr/>
          <a:lstStyle/>
          <a:p>
            <a:pPr marL="0" indent="0" algn="just" eaLnBrk="1" hangingPunct="1">
              <a:buNone/>
            </a:pPr>
            <a:endParaRPr lang="es-ES" sz="1000" b="1" dirty="0" smtClean="0">
              <a:solidFill>
                <a:srgbClr val="000000"/>
              </a:solidFill>
              <a:effectLst/>
              <a:latin typeface="Arial" pitchFamily="34" charset="0"/>
              <a:cs typeface="Arial" pitchFamily="34" charset="0"/>
            </a:endParaRPr>
          </a:p>
          <a:p>
            <a:pPr algn="just" eaLnBrk="1" hangingPunct="1">
              <a:buBlip>
                <a:blip r:embed="rId3"/>
              </a:buBlip>
            </a:pPr>
            <a:endParaRPr lang="es-ES" sz="2400" b="1"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611560" y="404664"/>
            <a:ext cx="8229600" cy="943372"/>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4000" dirty="0" smtClean="0"/>
              <a:t>Cartera Vigente de Préstamos</a:t>
            </a:r>
            <a:endParaRPr lang="es-ES" sz="40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01" y="1780084"/>
            <a:ext cx="9680155" cy="424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414187"/>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340768"/>
            <a:ext cx="8229600" cy="5112568"/>
          </a:xfrm>
        </p:spPr>
        <p:txBody>
          <a:bodyPr/>
          <a:lstStyle/>
          <a:p>
            <a:pPr marL="0" indent="0" algn="just" eaLnBrk="1" hangingPunct="1">
              <a:buNone/>
            </a:pPr>
            <a:endParaRPr lang="es-ES" sz="1000" b="1" dirty="0" smtClean="0">
              <a:solidFill>
                <a:srgbClr val="000000"/>
              </a:solidFill>
              <a:effectLst/>
              <a:latin typeface="Arial" pitchFamily="34" charset="0"/>
              <a:cs typeface="Arial" pitchFamily="34" charset="0"/>
            </a:endParaRPr>
          </a:p>
          <a:p>
            <a:pPr marL="0" indent="0" algn="just" eaLnBrk="1" hangingPunct="1">
              <a:buNone/>
            </a:pPr>
            <a:endParaRPr lang="es-ES" sz="2400" b="1"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611560" y="404664"/>
            <a:ext cx="8229600" cy="1080120"/>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200" dirty="0" smtClean="0"/>
              <a:t>Total de Préstamos Desembolsados por Sectores (Enero a Agosto de 2016)</a:t>
            </a:r>
            <a:endParaRPr lang="es-ES" sz="3200" dirty="0"/>
          </a:p>
        </p:txBody>
      </p:sp>
      <p:graphicFrame>
        <p:nvGraphicFramePr>
          <p:cNvPr id="2" name="1 Tabla"/>
          <p:cNvGraphicFramePr>
            <a:graphicFrameLocks noGrp="1"/>
          </p:cNvGraphicFramePr>
          <p:nvPr>
            <p:extLst/>
          </p:nvPr>
        </p:nvGraphicFramePr>
        <p:xfrm>
          <a:off x="611559" y="1916831"/>
          <a:ext cx="8229600" cy="3384376"/>
        </p:xfrm>
        <a:graphic>
          <a:graphicData uri="http://schemas.openxmlformats.org/drawingml/2006/table">
            <a:tbl>
              <a:tblPr firstRow="1" firstCol="1" bandRow="1" bandCol="1">
                <a:tableStyleId>{5C22544A-7EE6-4342-B048-85BDC9FD1C3A}</a:tableStyleId>
              </a:tblPr>
              <a:tblGrid>
                <a:gridCol w="3816425"/>
                <a:gridCol w="2376264"/>
                <a:gridCol w="2036911"/>
              </a:tblGrid>
              <a:tr h="423047">
                <a:tc rowSpan="2">
                  <a:txBody>
                    <a:bodyPr/>
                    <a:lstStyle/>
                    <a:p>
                      <a:pPr marL="203835" indent="-203835" algn="ctr">
                        <a:spcAft>
                          <a:spcPts val="0"/>
                        </a:spcAft>
                      </a:pPr>
                      <a:endParaRPr lang="es-ES" sz="2000" b="1" dirty="0" smtClean="0">
                        <a:solidFill>
                          <a:schemeClr val="bg1"/>
                        </a:solidFill>
                        <a:effectLst>
                          <a:outerShdw blurRad="38100" dist="38100" dir="2700000" algn="tl">
                            <a:srgbClr val="000000">
                              <a:alpha val="43137"/>
                            </a:srgbClr>
                          </a:outerShdw>
                        </a:effectLst>
                      </a:endParaRPr>
                    </a:p>
                    <a:p>
                      <a:pPr marL="203835" indent="-203835" algn="ctr">
                        <a:spcAft>
                          <a:spcPts val="0"/>
                        </a:spcAft>
                      </a:pPr>
                      <a:r>
                        <a:rPr lang="es-ES" sz="2000" b="1" dirty="0" smtClean="0">
                          <a:solidFill>
                            <a:schemeClr val="bg1"/>
                          </a:solidFill>
                          <a:effectLst>
                            <a:outerShdw blurRad="38100" dist="38100" dir="2700000" algn="tl">
                              <a:srgbClr val="000000">
                                <a:alpha val="43137"/>
                              </a:srgbClr>
                            </a:outerShdw>
                          </a:effectLst>
                        </a:rPr>
                        <a:t>Sector</a:t>
                      </a:r>
                      <a:endParaRPr lang="es-ES" sz="2000" b="1"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2">
                        <a:lumMod val="75000"/>
                      </a:schemeClr>
                    </a:solidFill>
                  </a:tcPr>
                </a:tc>
                <a:tc gridSpan="2">
                  <a:txBody>
                    <a:bodyPr/>
                    <a:lstStyle/>
                    <a:p>
                      <a:pPr algn="ctr">
                        <a:spcAft>
                          <a:spcPts val="0"/>
                        </a:spcAft>
                      </a:pPr>
                      <a:endParaRPr lang="es-ES" sz="2000" b="1"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2">
                        <a:lumMod val="75000"/>
                      </a:schemeClr>
                    </a:solidFill>
                  </a:tcPr>
                </a:tc>
                <a:tc hMerge="1">
                  <a:txBody>
                    <a:bodyPr/>
                    <a:lstStyle/>
                    <a:p>
                      <a:endParaRPr lang="es-ES"/>
                    </a:p>
                  </a:txBody>
                  <a:tcPr/>
                </a:tc>
              </a:tr>
              <a:tr h="423047">
                <a:tc vMerge="1">
                  <a:txBody>
                    <a:bodyPr/>
                    <a:lstStyle/>
                    <a:p>
                      <a:endParaRPr lang="es-ES"/>
                    </a:p>
                  </a:txBody>
                  <a:tcPr/>
                </a:tc>
                <a:tc>
                  <a:txBody>
                    <a:bodyPr/>
                    <a:lstStyle/>
                    <a:p>
                      <a:pPr marL="203835" marR="0" indent="-203835"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bg1"/>
                          </a:solidFill>
                          <a:effectLst>
                            <a:outerShdw blurRad="38100" dist="38100" dir="2700000" algn="tl">
                              <a:srgbClr val="000000">
                                <a:alpha val="43137"/>
                              </a:srgbClr>
                            </a:outerShdw>
                          </a:effectLst>
                        </a:rPr>
                        <a:t>Cantidad  (*)</a:t>
                      </a:r>
                      <a:endParaRPr lang="es-ES" sz="2000" b="1"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2">
                        <a:lumMod val="75000"/>
                      </a:schemeClr>
                    </a:solidFill>
                  </a:tcPr>
                </a:tc>
                <a:tc>
                  <a:txBody>
                    <a:bodyPr/>
                    <a:lstStyle/>
                    <a:p>
                      <a:pPr algn="ctr">
                        <a:spcAft>
                          <a:spcPts val="0"/>
                        </a:spcAft>
                      </a:pPr>
                      <a:r>
                        <a:rPr lang="es-ES" sz="2000" b="1">
                          <a:solidFill>
                            <a:schemeClr val="bg1"/>
                          </a:solidFill>
                          <a:effectLst>
                            <a:outerShdw blurRad="38100" dist="38100" dir="2700000" algn="tl">
                              <a:srgbClr val="000000">
                                <a:alpha val="43137"/>
                              </a:srgbClr>
                            </a:outerShdw>
                          </a:effectLst>
                        </a:rPr>
                        <a:t>Millones de Gs.</a:t>
                      </a:r>
                      <a:endParaRPr lang="es-ES" sz="2000" b="1">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2">
                        <a:lumMod val="75000"/>
                      </a:schemeClr>
                    </a:solidFill>
                  </a:tcPr>
                </a:tc>
              </a:tr>
              <a:tr h="423047">
                <a:tc>
                  <a:txBody>
                    <a:bodyPr/>
                    <a:lstStyle/>
                    <a:p>
                      <a:pPr indent="45720" algn="just">
                        <a:spcAft>
                          <a:spcPts val="0"/>
                        </a:spcAft>
                      </a:pPr>
                      <a:r>
                        <a:rPr lang="es-ES" sz="2000" b="1" dirty="0">
                          <a:solidFill>
                            <a:schemeClr val="bg1"/>
                          </a:solidFill>
                          <a:effectLst>
                            <a:outerShdw blurRad="38100" dist="38100" dir="2700000" algn="tl">
                              <a:srgbClr val="000000">
                                <a:alpha val="43137"/>
                              </a:srgbClr>
                            </a:outerShdw>
                          </a:effectLst>
                        </a:rPr>
                        <a:t>Agropecuario</a:t>
                      </a:r>
                      <a:endParaRPr lang="es-ES" sz="2000" b="1"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2">
                        <a:lumMod val="75000"/>
                      </a:schemeClr>
                    </a:solidFill>
                  </a:tcPr>
                </a:tc>
                <a:tc>
                  <a:txBody>
                    <a:bodyPr/>
                    <a:lstStyle/>
                    <a:p>
                      <a:pPr marR="113665" algn="r">
                        <a:spcAft>
                          <a:spcPts val="0"/>
                        </a:spcAft>
                      </a:pPr>
                      <a:r>
                        <a:rPr lang="es-ES" sz="2000" b="1" kern="1200" dirty="0">
                          <a:solidFill>
                            <a:schemeClr val="bg1"/>
                          </a:solidFill>
                          <a:effectLst>
                            <a:outerShdw blurRad="38100" dist="38100" dir="2700000" algn="tl">
                              <a:srgbClr val="000000">
                                <a:alpha val="43137"/>
                              </a:srgbClr>
                            </a:outerShdw>
                          </a:effectLst>
                          <a:latin typeface="+mn-lt"/>
                          <a:ea typeface="+mn-ea"/>
                          <a:cs typeface="+mn-cs"/>
                        </a:rPr>
                        <a:t>4.381</a:t>
                      </a:r>
                      <a:endParaRPr lang="es-CL" sz="2000" b="1" kern="1200" dirty="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c>
                  <a:txBody>
                    <a:bodyPr/>
                    <a:lstStyle/>
                    <a:p>
                      <a:pPr marR="172085" algn="r">
                        <a:spcAft>
                          <a:spcPts val="0"/>
                        </a:spcAft>
                      </a:pPr>
                      <a:r>
                        <a:rPr lang="es-ES" sz="2000" b="1" kern="1200">
                          <a:solidFill>
                            <a:schemeClr val="bg1"/>
                          </a:solidFill>
                          <a:effectLst>
                            <a:outerShdw blurRad="38100" dist="38100" dir="2700000" algn="tl">
                              <a:srgbClr val="000000">
                                <a:alpha val="43137"/>
                              </a:srgbClr>
                            </a:outerShdw>
                          </a:effectLst>
                          <a:latin typeface="+mn-lt"/>
                          <a:ea typeface="+mn-ea"/>
                          <a:cs typeface="+mn-cs"/>
                        </a:rPr>
                        <a:t>577.342</a:t>
                      </a:r>
                      <a:endParaRPr lang="es-CL" sz="2000" b="1" kern="120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r>
              <a:tr h="423047">
                <a:tc>
                  <a:txBody>
                    <a:bodyPr/>
                    <a:lstStyle/>
                    <a:p>
                      <a:pPr indent="45720" algn="just">
                        <a:spcAft>
                          <a:spcPts val="0"/>
                        </a:spcAft>
                      </a:pPr>
                      <a:r>
                        <a:rPr lang="es-ES" sz="2000" b="1" dirty="0">
                          <a:solidFill>
                            <a:schemeClr val="bg1"/>
                          </a:solidFill>
                          <a:effectLst>
                            <a:outerShdw blurRad="38100" dist="38100" dir="2700000" algn="tl">
                              <a:srgbClr val="000000">
                                <a:alpha val="43137"/>
                              </a:srgbClr>
                            </a:outerShdw>
                          </a:effectLst>
                        </a:rPr>
                        <a:t>Comercial</a:t>
                      </a:r>
                      <a:endParaRPr lang="es-ES" sz="2000" b="1"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2">
                        <a:lumMod val="75000"/>
                      </a:schemeClr>
                    </a:solidFill>
                  </a:tcPr>
                </a:tc>
                <a:tc>
                  <a:txBody>
                    <a:bodyPr/>
                    <a:lstStyle/>
                    <a:p>
                      <a:pPr marR="113665" algn="r">
                        <a:spcAft>
                          <a:spcPts val="0"/>
                        </a:spcAft>
                      </a:pPr>
                      <a:r>
                        <a:rPr lang="es-ES" sz="2000" b="1" kern="1200" dirty="0">
                          <a:solidFill>
                            <a:schemeClr val="bg1"/>
                          </a:solidFill>
                          <a:effectLst>
                            <a:outerShdw blurRad="38100" dist="38100" dir="2700000" algn="tl">
                              <a:srgbClr val="000000">
                                <a:alpha val="43137"/>
                              </a:srgbClr>
                            </a:outerShdw>
                          </a:effectLst>
                          <a:latin typeface="+mn-lt"/>
                          <a:ea typeface="+mn-ea"/>
                          <a:cs typeface="+mn-cs"/>
                        </a:rPr>
                        <a:t>2.042</a:t>
                      </a:r>
                      <a:endParaRPr lang="es-CL" sz="2000" b="1" kern="1200" dirty="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c>
                  <a:txBody>
                    <a:bodyPr/>
                    <a:lstStyle/>
                    <a:p>
                      <a:pPr marR="172085" algn="r">
                        <a:spcAft>
                          <a:spcPts val="0"/>
                        </a:spcAft>
                      </a:pPr>
                      <a:r>
                        <a:rPr lang="es-ES" sz="2000" b="1" kern="1200" dirty="0">
                          <a:solidFill>
                            <a:schemeClr val="bg1"/>
                          </a:solidFill>
                          <a:effectLst>
                            <a:outerShdw blurRad="38100" dist="38100" dir="2700000" algn="tl">
                              <a:srgbClr val="000000">
                                <a:alpha val="43137"/>
                              </a:srgbClr>
                            </a:outerShdw>
                          </a:effectLst>
                          <a:latin typeface="+mn-lt"/>
                          <a:ea typeface="+mn-ea"/>
                          <a:cs typeface="+mn-cs"/>
                        </a:rPr>
                        <a:t>85.919</a:t>
                      </a:r>
                      <a:endParaRPr lang="es-CL" sz="2000" b="1" kern="1200" dirty="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r>
              <a:tr h="423047">
                <a:tc>
                  <a:txBody>
                    <a:bodyPr/>
                    <a:lstStyle/>
                    <a:p>
                      <a:pPr indent="45720" algn="just">
                        <a:spcAft>
                          <a:spcPts val="0"/>
                        </a:spcAft>
                      </a:pPr>
                      <a:r>
                        <a:rPr lang="es-ES" sz="2000" b="1" dirty="0">
                          <a:solidFill>
                            <a:schemeClr val="bg1"/>
                          </a:solidFill>
                          <a:effectLst>
                            <a:outerShdw blurRad="38100" dist="38100" dir="2700000" algn="tl">
                              <a:srgbClr val="000000">
                                <a:alpha val="43137"/>
                              </a:srgbClr>
                            </a:outerShdw>
                          </a:effectLst>
                        </a:rPr>
                        <a:t>Industrial</a:t>
                      </a:r>
                      <a:endParaRPr lang="es-ES" sz="2000" b="1"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2">
                        <a:lumMod val="75000"/>
                      </a:schemeClr>
                    </a:solidFill>
                  </a:tcPr>
                </a:tc>
                <a:tc>
                  <a:txBody>
                    <a:bodyPr/>
                    <a:lstStyle/>
                    <a:p>
                      <a:pPr marR="113665" algn="r">
                        <a:spcAft>
                          <a:spcPts val="0"/>
                        </a:spcAft>
                      </a:pPr>
                      <a:r>
                        <a:rPr lang="es-ES" sz="2000" b="1" kern="1200">
                          <a:solidFill>
                            <a:schemeClr val="bg1"/>
                          </a:solidFill>
                          <a:effectLst>
                            <a:outerShdw blurRad="38100" dist="38100" dir="2700000" algn="tl">
                              <a:srgbClr val="000000">
                                <a:alpha val="43137"/>
                              </a:srgbClr>
                            </a:outerShdw>
                          </a:effectLst>
                          <a:latin typeface="+mn-lt"/>
                          <a:ea typeface="+mn-ea"/>
                          <a:cs typeface="+mn-cs"/>
                        </a:rPr>
                        <a:t>912</a:t>
                      </a:r>
                      <a:endParaRPr lang="es-CL" sz="2000" b="1" kern="120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c>
                  <a:txBody>
                    <a:bodyPr/>
                    <a:lstStyle/>
                    <a:p>
                      <a:pPr marR="172085" algn="r">
                        <a:spcAft>
                          <a:spcPts val="0"/>
                        </a:spcAft>
                      </a:pPr>
                      <a:r>
                        <a:rPr lang="es-ES" sz="2000" b="1" kern="1200" dirty="0">
                          <a:solidFill>
                            <a:schemeClr val="bg1"/>
                          </a:solidFill>
                          <a:effectLst>
                            <a:outerShdw blurRad="38100" dist="38100" dir="2700000" algn="tl">
                              <a:srgbClr val="000000">
                                <a:alpha val="43137"/>
                              </a:srgbClr>
                            </a:outerShdw>
                          </a:effectLst>
                          <a:latin typeface="+mn-lt"/>
                          <a:ea typeface="+mn-ea"/>
                          <a:cs typeface="+mn-cs"/>
                        </a:rPr>
                        <a:t>59.186</a:t>
                      </a:r>
                      <a:endParaRPr lang="es-CL" sz="2000" b="1" kern="1200" dirty="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r>
              <a:tr h="423047">
                <a:tc>
                  <a:txBody>
                    <a:bodyPr/>
                    <a:lstStyle/>
                    <a:p>
                      <a:pPr indent="45720" algn="just">
                        <a:spcAft>
                          <a:spcPts val="0"/>
                        </a:spcAft>
                      </a:pPr>
                      <a:r>
                        <a:rPr lang="es-ES" sz="2000" b="1" dirty="0" smtClean="0">
                          <a:solidFill>
                            <a:schemeClr val="bg1"/>
                          </a:solidFill>
                          <a:effectLst>
                            <a:outerShdw blurRad="38100" dist="38100" dir="2700000" algn="tl">
                              <a:srgbClr val="000000">
                                <a:alpha val="43137"/>
                              </a:srgbClr>
                            </a:outerShdw>
                          </a:effectLst>
                        </a:rPr>
                        <a:t>Bienestar</a:t>
                      </a:r>
                      <a:r>
                        <a:rPr lang="es-ES" sz="2000" b="1" baseline="0" dirty="0" smtClean="0">
                          <a:solidFill>
                            <a:schemeClr val="bg1"/>
                          </a:solidFill>
                          <a:effectLst>
                            <a:outerShdw blurRad="38100" dist="38100" dir="2700000" algn="tl">
                              <a:srgbClr val="000000">
                                <a:alpha val="43137"/>
                              </a:srgbClr>
                            </a:outerShdw>
                          </a:effectLst>
                        </a:rPr>
                        <a:t> Familiar  </a:t>
                      </a:r>
                      <a:r>
                        <a:rPr lang="es-ES" sz="2000" b="1" dirty="0" smtClean="0">
                          <a:solidFill>
                            <a:schemeClr val="bg1"/>
                          </a:solidFill>
                          <a:effectLst>
                            <a:outerShdw blurRad="38100" dist="38100" dir="2700000" algn="tl">
                              <a:srgbClr val="000000">
                                <a:alpha val="43137"/>
                              </a:srgbClr>
                            </a:outerShdw>
                          </a:effectLst>
                        </a:rPr>
                        <a:t>(**)</a:t>
                      </a:r>
                      <a:endParaRPr lang="es-ES" sz="2000" b="1"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2">
                        <a:lumMod val="75000"/>
                      </a:schemeClr>
                    </a:solidFill>
                  </a:tcPr>
                </a:tc>
                <a:tc>
                  <a:txBody>
                    <a:bodyPr/>
                    <a:lstStyle/>
                    <a:p>
                      <a:pPr marR="113665" algn="r">
                        <a:spcAft>
                          <a:spcPts val="0"/>
                        </a:spcAft>
                      </a:pPr>
                      <a:r>
                        <a:rPr lang="es-ES" sz="2000" b="1" kern="1200">
                          <a:solidFill>
                            <a:schemeClr val="bg1"/>
                          </a:solidFill>
                          <a:effectLst>
                            <a:outerShdw blurRad="38100" dist="38100" dir="2700000" algn="tl">
                              <a:srgbClr val="000000">
                                <a:alpha val="43137"/>
                              </a:srgbClr>
                            </a:outerShdw>
                          </a:effectLst>
                          <a:latin typeface="+mn-lt"/>
                          <a:ea typeface="+mn-ea"/>
                          <a:cs typeface="+mn-cs"/>
                        </a:rPr>
                        <a:t>35.241</a:t>
                      </a:r>
                      <a:endParaRPr lang="es-CL" sz="2000" b="1" kern="120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c>
                  <a:txBody>
                    <a:bodyPr/>
                    <a:lstStyle/>
                    <a:p>
                      <a:pPr marR="172085" algn="r">
                        <a:spcAft>
                          <a:spcPts val="0"/>
                        </a:spcAft>
                      </a:pPr>
                      <a:r>
                        <a:rPr lang="es-ES" sz="2000" b="1" kern="1200" dirty="0">
                          <a:solidFill>
                            <a:schemeClr val="bg1"/>
                          </a:solidFill>
                          <a:effectLst>
                            <a:outerShdw blurRad="38100" dist="38100" dir="2700000" algn="tl">
                              <a:srgbClr val="000000">
                                <a:alpha val="43137"/>
                              </a:srgbClr>
                            </a:outerShdw>
                          </a:effectLst>
                          <a:latin typeface="+mn-lt"/>
                          <a:ea typeface="+mn-ea"/>
                          <a:cs typeface="+mn-cs"/>
                        </a:rPr>
                        <a:t>597.786</a:t>
                      </a:r>
                      <a:endParaRPr lang="es-CL" sz="2000" b="1" kern="1200" dirty="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r>
              <a:tr h="423047">
                <a:tc>
                  <a:txBody>
                    <a:bodyPr/>
                    <a:lstStyle/>
                    <a:p>
                      <a:pPr indent="45720" algn="just">
                        <a:spcAft>
                          <a:spcPts val="0"/>
                        </a:spcAft>
                      </a:pPr>
                      <a:r>
                        <a:rPr lang="es-ES" sz="2000" b="1" dirty="0">
                          <a:solidFill>
                            <a:schemeClr val="bg1"/>
                          </a:solidFill>
                          <a:effectLst>
                            <a:outerShdw blurRad="38100" dist="38100" dir="2700000" algn="tl">
                              <a:srgbClr val="000000">
                                <a:alpha val="43137"/>
                              </a:srgbClr>
                            </a:outerShdw>
                          </a:effectLst>
                        </a:rPr>
                        <a:t>Vivienda</a:t>
                      </a:r>
                      <a:endParaRPr lang="es-ES" sz="2000" b="1"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2">
                        <a:lumMod val="75000"/>
                      </a:schemeClr>
                    </a:solidFill>
                  </a:tcPr>
                </a:tc>
                <a:tc>
                  <a:txBody>
                    <a:bodyPr/>
                    <a:lstStyle/>
                    <a:p>
                      <a:pPr marR="113665" algn="r">
                        <a:spcAft>
                          <a:spcPts val="0"/>
                        </a:spcAft>
                      </a:pPr>
                      <a:r>
                        <a:rPr lang="es-ES" sz="2000" b="1" kern="1200">
                          <a:solidFill>
                            <a:schemeClr val="bg1"/>
                          </a:solidFill>
                          <a:effectLst>
                            <a:outerShdw blurRad="38100" dist="38100" dir="2700000" algn="tl">
                              <a:srgbClr val="000000">
                                <a:alpha val="43137"/>
                              </a:srgbClr>
                            </a:outerShdw>
                          </a:effectLst>
                          <a:latin typeface="+mn-lt"/>
                          <a:ea typeface="+mn-ea"/>
                          <a:cs typeface="+mn-cs"/>
                        </a:rPr>
                        <a:t>152</a:t>
                      </a:r>
                      <a:endParaRPr lang="es-CL" sz="2000" b="1" kern="120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c>
                  <a:txBody>
                    <a:bodyPr/>
                    <a:lstStyle/>
                    <a:p>
                      <a:pPr marR="172085" algn="r">
                        <a:spcAft>
                          <a:spcPts val="0"/>
                        </a:spcAft>
                      </a:pPr>
                      <a:r>
                        <a:rPr lang="es-ES" sz="2000" b="1" kern="1200" dirty="0">
                          <a:solidFill>
                            <a:schemeClr val="bg1"/>
                          </a:solidFill>
                          <a:effectLst>
                            <a:outerShdw blurRad="38100" dist="38100" dir="2700000" algn="tl">
                              <a:srgbClr val="000000">
                                <a:alpha val="43137"/>
                              </a:srgbClr>
                            </a:outerShdw>
                          </a:effectLst>
                          <a:latin typeface="+mn-lt"/>
                          <a:ea typeface="+mn-ea"/>
                          <a:cs typeface="+mn-cs"/>
                        </a:rPr>
                        <a:t>20.810</a:t>
                      </a:r>
                      <a:endParaRPr lang="es-CL" sz="2000" b="1" kern="1200" dirty="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r>
              <a:tr h="423047">
                <a:tc>
                  <a:txBody>
                    <a:bodyPr/>
                    <a:lstStyle/>
                    <a:p>
                      <a:pPr algn="ctr">
                        <a:spcAft>
                          <a:spcPts val="0"/>
                        </a:spcAft>
                      </a:pPr>
                      <a:r>
                        <a:rPr lang="es-ES" sz="2000" b="1" dirty="0">
                          <a:solidFill>
                            <a:schemeClr val="bg1"/>
                          </a:solidFill>
                          <a:effectLst>
                            <a:outerShdw blurRad="38100" dist="38100" dir="2700000" algn="tl">
                              <a:srgbClr val="000000">
                                <a:alpha val="43137"/>
                              </a:srgbClr>
                            </a:outerShdw>
                          </a:effectLst>
                        </a:rPr>
                        <a:t>TOTAL</a:t>
                      </a:r>
                      <a:endParaRPr lang="es-ES" sz="2000" b="1"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2">
                        <a:lumMod val="75000"/>
                      </a:schemeClr>
                    </a:solidFill>
                  </a:tcPr>
                </a:tc>
                <a:tc>
                  <a:txBody>
                    <a:bodyPr/>
                    <a:lstStyle/>
                    <a:p>
                      <a:pPr marR="113665" algn="r">
                        <a:spcAft>
                          <a:spcPts val="0"/>
                        </a:spcAft>
                      </a:pPr>
                      <a:r>
                        <a:rPr lang="es-ES" sz="2000" b="1" kern="1200">
                          <a:solidFill>
                            <a:schemeClr val="bg1"/>
                          </a:solidFill>
                          <a:effectLst>
                            <a:outerShdw blurRad="38100" dist="38100" dir="2700000" algn="tl">
                              <a:srgbClr val="000000">
                                <a:alpha val="43137"/>
                              </a:srgbClr>
                            </a:outerShdw>
                          </a:effectLst>
                          <a:latin typeface="+mn-lt"/>
                          <a:ea typeface="+mn-ea"/>
                          <a:cs typeface="+mn-cs"/>
                        </a:rPr>
                        <a:t>42.728</a:t>
                      </a:r>
                      <a:endParaRPr lang="es-CL" sz="2000" b="1" kern="120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c>
                  <a:txBody>
                    <a:bodyPr/>
                    <a:lstStyle/>
                    <a:p>
                      <a:pPr marR="172085" algn="r">
                        <a:spcAft>
                          <a:spcPts val="0"/>
                        </a:spcAft>
                      </a:pPr>
                      <a:r>
                        <a:rPr lang="es-ES" sz="2000" b="1" kern="1200" dirty="0">
                          <a:solidFill>
                            <a:schemeClr val="bg1"/>
                          </a:solidFill>
                          <a:effectLst>
                            <a:outerShdw blurRad="38100" dist="38100" dir="2700000" algn="tl">
                              <a:srgbClr val="000000">
                                <a:alpha val="43137"/>
                              </a:srgbClr>
                            </a:outerShdw>
                          </a:effectLst>
                          <a:latin typeface="+mn-lt"/>
                          <a:ea typeface="+mn-ea"/>
                          <a:cs typeface="+mn-cs"/>
                        </a:rPr>
                        <a:t>1.341.043</a:t>
                      </a:r>
                      <a:endParaRPr lang="es-CL" sz="2000" b="1" kern="1200" dirty="0">
                        <a:solidFill>
                          <a:schemeClr val="bg1"/>
                        </a:solidFill>
                        <a:effectLst>
                          <a:outerShdw blurRad="38100" dist="38100" dir="2700000" algn="tl">
                            <a:srgbClr val="000000">
                              <a:alpha val="43137"/>
                            </a:srgbClr>
                          </a:outerShdw>
                        </a:effectLst>
                        <a:latin typeface="+mn-lt"/>
                        <a:ea typeface="+mn-ea"/>
                        <a:cs typeface="+mn-cs"/>
                      </a:endParaRPr>
                    </a:p>
                  </a:txBody>
                  <a:tcPr marL="44450" marR="44450" marT="0" marB="0" anchor="ctr">
                    <a:solidFill>
                      <a:schemeClr val="accent2">
                        <a:lumMod val="75000"/>
                      </a:schemeClr>
                    </a:solidFill>
                  </a:tcPr>
                </a:tc>
              </a:tr>
            </a:tbl>
          </a:graphicData>
        </a:graphic>
      </p:graphicFrame>
      <p:sp>
        <p:nvSpPr>
          <p:cNvPr id="3" name="Rectangle 1"/>
          <p:cNvSpPr>
            <a:spLocks noChangeArrowheads="1"/>
          </p:cNvSpPr>
          <p:nvPr/>
        </p:nvSpPr>
        <p:spPr bwMode="auto">
          <a:xfrm>
            <a:off x="611560" y="5455679"/>
            <a:ext cx="6157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6038">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6038" algn="l"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s-ES" altLang="es-ES"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Fuente</a:t>
            </a:r>
            <a:r>
              <a:rPr kumimoji="0" lang="es-ES" alt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altLang="es-E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Dirección de Negocios</a:t>
            </a:r>
            <a:endParaRPr kumimoji="0" lang="es-ES" altLang="es-ES" sz="1200" b="1"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kumimoji="0" lang="es-ES" alt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lang="es-ES" sz="1400" b="1" i="1" dirty="0">
                <a:ea typeface="Times New Roman" pitchFamily="18" charset="0"/>
              </a:rPr>
              <a:t>Incluye asistencia de Bienestar Familiar, compra de deudas, etc.</a:t>
            </a:r>
            <a:endParaRPr lang="es-ES" altLang="es-ES" sz="1400" b="1" i="1" dirty="0">
              <a:ea typeface="Times New Roman" pitchFamily="18" charset="0"/>
            </a:endParaRPr>
          </a:p>
        </p:txBody>
      </p:sp>
    </p:spTree>
    <p:extLst>
      <p:ext uri="{BB962C8B-B14F-4D97-AF65-F5344CB8AC3E}">
        <p14:creationId xmlns:p14="http://schemas.microsoft.com/office/powerpoint/2010/main" val="1093633689"/>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340768"/>
            <a:ext cx="8229600" cy="5112568"/>
          </a:xfrm>
        </p:spPr>
        <p:txBody>
          <a:bodyPr/>
          <a:lstStyle/>
          <a:p>
            <a:pPr marL="0" indent="0" algn="just" eaLnBrk="1" hangingPunct="1">
              <a:buNone/>
            </a:pPr>
            <a:endParaRPr lang="es-ES" sz="1000" b="1" dirty="0" smtClean="0">
              <a:solidFill>
                <a:srgbClr val="000000"/>
              </a:solidFill>
              <a:effectLst/>
              <a:latin typeface="Arial" pitchFamily="34" charset="0"/>
              <a:cs typeface="Arial" pitchFamily="34" charset="0"/>
            </a:endParaRPr>
          </a:p>
          <a:p>
            <a:pPr marL="0" indent="0" algn="just" eaLnBrk="1" hangingPunct="1">
              <a:buNone/>
            </a:pPr>
            <a:endParaRPr lang="es-ES" sz="2400" b="1"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611560" y="404664"/>
            <a:ext cx="8229600" cy="1440160"/>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ES" sz="3200" dirty="0"/>
              <a:t>CARTERA VIGENTE POR SECTORES</a:t>
            </a:r>
            <a:endParaRPr lang="es-ES" sz="3200" dirty="0" smtClean="0"/>
          </a:p>
          <a:p>
            <a:r>
              <a:rPr lang="es-ES" sz="2800" dirty="0"/>
              <a:t>Saldo de Capital en millones de guaraníes y %</a:t>
            </a:r>
            <a:endParaRPr lang="es-ES" sz="2800" dirty="0" smtClean="0"/>
          </a:p>
          <a:p>
            <a:r>
              <a:rPr lang="es-ES" sz="2800" dirty="0"/>
              <a:t>Al 31 de agosto de </a:t>
            </a:r>
            <a:r>
              <a:rPr lang="es-ES" sz="2800" dirty="0" smtClean="0"/>
              <a:t>2016</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51" y="2048570"/>
            <a:ext cx="8118005" cy="433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706798"/>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11560" y="404664"/>
            <a:ext cx="8229600" cy="1008112"/>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fontAlgn="auto">
              <a:spcBef>
                <a:spcPts val="0"/>
              </a:spcBef>
              <a:spcAft>
                <a:spcPts val="0"/>
              </a:spcAft>
            </a:pPr>
            <a:r>
              <a:rPr lang="es-ES" dirty="0" smtClean="0">
                <a:solidFill>
                  <a:prstClr val="white"/>
                </a:solidFill>
                <a:latin typeface="Calibri"/>
              </a:rPr>
              <a:t>Índice de Morosidad</a:t>
            </a:r>
            <a:endParaRPr lang="es-ES" sz="4000" dirty="0" smtClean="0">
              <a:solidFill>
                <a:prstClr val="white"/>
              </a:solidFill>
              <a:latin typeface="Calibri"/>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43835"/>
            <a:ext cx="7439535" cy="374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813871"/>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340768"/>
            <a:ext cx="8229600" cy="5112568"/>
          </a:xfrm>
        </p:spPr>
        <p:txBody>
          <a:bodyPr/>
          <a:lstStyle/>
          <a:p>
            <a:pPr marL="0" indent="0" algn="just" eaLnBrk="1" hangingPunct="1">
              <a:buNone/>
            </a:pPr>
            <a:endParaRPr lang="es-ES" sz="1000" b="1" dirty="0" smtClean="0">
              <a:solidFill>
                <a:srgbClr val="000000"/>
              </a:solidFill>
              <a:effectLst/>
              <a:latin typeface="Arial" pitchFamily="34" charset="0"/>
              <a:cs typeface="Arial" pitchFamily="34" charset="0"/>
            </a:endParaRPr>
          </a:p>
          <a:p>
            <a:pPr marL="0" indent="0" algn="just" eaLnBrk="1" hangingPunct="1">
              <a:buNone/>
            </a:pPr>
            <a:endParaRPr lang="es-ES" sz="2400" b="1"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611560" y="404664"/>
            <a:ext cx="8229600" cy="79208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lvl="0"/>
            <a:r>
              <a:rPr lang="es-ES" altLang="es-ES" sz="4800" dirty="0" smtClean="0">
                <a:latin typeface="Arial" pitchFamily="34" charset="0"/>
                <a:ea typeface="Times New Roman" pitchFamily="18" charset="0"/>
                <a:cs typeface="Arial" pitchFamily="34" charset="0"/>
              </a:rPr>
              <a:t>Resultado del Ejercicio</a:t>
            </a:r>
            <a:endParaRPr kumimoji="0" lang="es-ES" altLang="es-ES" sz="7200" b="0" i="0" u="none" strike="noStrike" cap="none" normalizeH="0" baseline="0" dirty="0" smtClean="0">
              <a:ln>
                <a:noFill/>
              </a:ln>
              <a:latin typeface="Arial" pitchFamily="34" charset="0"/>
              <a:cs typeface="Arial"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1648423"/>
            <a:ext cx="9396536" cy="437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241038"/>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340768"/>
            <a:ext cx="8229600" cy="5112568"/>
          </a:xfrm>
        </p:spPr>
        <p:txBody>
          <a:bodyPr/>
          <a:lstStyle/>
          <a:p>
            <a:pPr marL="0" indent="0" algn="just" eaLnBrk="1" hangingPunct="1">
              <a:buNone/>
            </a:pPr>
            <a:endParaRPr lang="es-ES" sz="1000" b="1" dirty="0" smtClean="0">
              <a:solidFill>
                <a:srgbClr val="000000"/>
              </a:solidFill>
              <a:effectLst/>
              <a:latin typeface="Arial" pitchFamily="34" charset="0"/>
              <a:cs typeface="Arial" pitchFamily="34" charset="0"/>
            </a:endParaRPr>
          </a:p>
          <a:p>
            <a:pPr marL="0" indent="0" algn="just" eaLnBrk="1" hangingPunct="1">
              <a:buNone/>
            </a:pPr>
            <a:endParaRPr lang="es-ES" sz="2400" b="1"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611560" y="404664"/>
            <a:ext cx="8229600" cy="79208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lvl="0"/>
            <a:r>
              <a:rPr lang="es-ES" altLang="es-ES" sz="4800" dirty="0" smtClean="0">
                <a:latin typeface="Arial" pitchFamily="34" charset="0"/>
                <a:ea typeface="Times New Roman" pitchFamily="18" charset="0"/>
                <a:cs typeface="Arial" pitchFamily="34" charset="0"/>
              </a:rPr>
              <a:t>Índice de Liquidez</a:t>
            </a:r>
            <a:endParaRPr kumimoji="0" lang="es-ES" altLang="es-ES" sz="7200" b="0" i="0" u="none" strike="noStrike" cap="none" normalizeH="0" baseline="0" dirty="0" smtClean="0">
              <a:ln>
                <a:noFill/>
              </a:ln>
              <a:latin typeface="Arial" pitchFamily="34" charset="0"/>
              <a:cs typeface="Arial" pitchFamily="34"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66193"/>
            <a:ext cx="8734600" cy="382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495143"/>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340768"/>
            <a:ext cx="8229600" cy="5112568"/>
          </a:xfrm>
        </p:spPr>
        <p:txBody>
          <a:bodyPr/>
          <a:lstStyle/>
          <a:p>
            <a:pPr marL="0" indent="0" algn="just" eaLnBrk="1" hangingPunct="1">
              <a:buNone/>
            </a:pPr>
            <a:endParaRPr lang="es-ES" sz="1000" b="1" dirty="0" smtClean="0">
              <a:solidFill>
                <a:srgbClr val="000000"/>
              </a:solidFill>
              <a:effectLst/>
              <a:latin typeface="Arial" pitchFamily="34" charset="0"/>
              <a:cs typeface="Arial" pitchFamily="34" charset="0"/>
            </a:endParaRPr>
          </a:p>
          <a:p>
            <a:pPr marL="0" indent="0" algn="just" eaLnBrk="1" hangingPunct="1">
              <a:buNone/>
            </a:pPr>
            <a:endParaRPr lang="es-ES" sz="2400" b="1"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611560" y="404664"/>
            <a:ext cx="8229600" cy="86409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lvl="0"/>
            <a:r>
              <a:rPr lang="es-ES" altLang="es-ES" sz="4000" dirty="0" smtClean="0">
                <a:latin typeface="Arial" pitchFamily="34" charset="0"/>
                <a:ea typeface="Times New Roman" pitchFamily="18" charset="0"/>
                <a:cs typeface="Arial" pitchFamily="34" charset="0"/>
              </a:rPr>
              <a:t>Índice de Solvencia Patrimonial</a:t>
            </a:r>
            <a:endParaRPr kumimoji="0" lang="es-ES" altLang="es-ES" sz="6000" b="0" i="0" u="none" strike="noStrike" cap="none" normalizeH="0" baseline="0" dirty="0" smtClean="0">
              <a:ln>
                <a:noFill/>
              </a:ln>
              <a:latin typeface="Arial" pitchFamily="34" charset="0"/>
              <a:cs typeface="Arial"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1" y="1700808"/>
            <a:ext cx="9026313"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474984"/>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3256" y="332656"/>
            <a:ext cx="8229600" cy="787400"/>
          </a:xfrm>
          <a:prstGeom prst="rect">
            <a:avLst/>
          </a:prstGeom>
          <a:gradFill>
            <a:gsLst>
              <a:gs pos="62000">
                <a:srgbClr val="008080"/>
              </a:gs>
              <a:gs pos="100000">
                <a:srgbClr val="C4EDF2"/>
              </a:gs>
            </a:gsLst>
            <a:path path="circle">
              <a:fillToRect l="50000" t="50000" r="50000" b="50000"/>
            </a:path>
          </a:gradFill>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b="1" kern="0" dirty="0" smtClean="0">
                <a:solidFill>
                  <a:schemeClr val="bg1"/>
                </a:solidFill>
                <a:effectLst>
                  <a:outerShdw blurRad="38100" dist="38100" dir="2700000" algn="tl">
                    <a:srgbClr val="000000">
                      <a:alpha val="43137"/>
                    </a:srgbClr>
                  </a:outerShdw>
                </a:effectLst>
                <a:latin typeface="Arial" charset="0"/>
              </a:rPr>
              <a:t>Marco Estratégico</a:t>
            </a:r>
            <a:endParaRPr lang="es-ES" b="1" kern="0" dirty="0">
              <a:solidFill>
                <a:schemeClr val="bg1"/>
              </a:solidFill>
              <a:effectLst>
                <a:outerShdw blurRad="38100" dist="38100" dir="2700000" algn="tl">
                  <a:srgbClr val="000000">
                    <a:alpha val="43137"/>
                  </a:srgbClr>
                </a:outerShdw>
              </a:effectLst>
              <a:latin typeface="Arial" charset="0"/>
            </a:endParaRPr>
          </a:p>
        </p:txBody>
      </p:sp>
      <p:sp>
        <p:nvSpPr>
          <p:cNvPr id="8" name="1 Marcador de contenido"/>
          <p:cNvSpPr txBox="1">
            <a:spLocks/>
          </p:cNvSpPr>
          <p:nvPr/>
        </p:nvSpPr>
        <p:spPr bwMode="auto">
          <a:xfrm>
            <a:off x="755576" y="2780928"/>
            <a:ext cx="7848600" cy="1876896"/>
          </a:xfrm>
          <a:prstGeom prst="rect">
            <a:avLst/>
          </a:prstGeom>
          <a:noFill/>
          <a:ln>
            <a:noFill/>
          </a:ln>
          <a:effectLst/>
          <a:extLst/>
        </p:spPr>
        <p:txBody>
          <a:bodyPr anchor="ctr" anchorCtr="1">
            <a:noAutofit/>
          </a:bodyPr>
          <a:lstStyle/>
          <a:p>
            <a:pPr algn="just" eaLnBrk="0" hangingPunct="0">
              <a:defRPr/>
            </a:pPr>
            <a:r>
              <a:rPr lang="es-PY" sz="3000" kern="0" dirty="0" smtClean="0">
                <a:solidFill>
                  <a:srgbClr val="000000"/>
                </a:solidFill>
                <a:latin typeface="Arial" pitchFamily="34" charset="0"/>
                <a:ea typeface="+mj-ea"/>
                <a:cs typeface="Arial" pitchFamily="34" charset="0"/>
              </a:rPr>
              <a:t>El Proyecto de Presupuesto del BNF para el año 2017, plasma los requerimientos derivados de las principales acciones proyectadas en su Plan Operativo Anual (POA).</a:t>
            </a:r>
          </a:p>
          <a:p>
            <a:pPr algn="just" eaLnBrk="0" hangingPunct="0">
              <a:defRPr/>
            </a:pPr>
            <a:endParaRPr lang="es-PY" sz="3000" kern="0" dirty="0">
              <a:solidFill>
                <a:srgbClr val="000000"/>
              </a:solidFill>
              <a:latin typeface="Arial" pitchFamily="34" charset="0"/>
              <a:ea typeface="+mj-ea"/>
              <a:cs typeface="Arial" pitchFamily="34" charset="0"/>
            </a:endParaRPr>
          </a:p>
          <a:p>
            <a:pPr algn="just" eaLnBrk="0" hangingPunct="0">
              <a:defRPr/>
            </a:pPr>
            <a:r>
              <a:rPr lang="es-PY" sz="3000" kern="0" dirty="0" smtClean="0">
                <a:solidFill>
                  <a:srgbClr val="000000"/>
                </a:solidFill>
                <a:latin typeface="Arial" pitchFamily="34" charset="0"/>
                <a:ea typeface="+mj-ea"/>
                <a:cs typeface="Arial" pitchFamily="34" charset="0"/>
              </a:rPr>
              <a:t>Las acciones y metas fijadas encuentran su justificación y guardan una estrecha vinculación con los grandes objetivos trazados por el Gobierno Nacional, en el ámbito del desarrollo económico y social.</a:t>
            </a:r>
            <a:endParaRPr lang="es-PY" sz="3000" kern="0" dirty="0">
              <a:solidFill>
                <a:srgbClr val="000000"/>
              </a:solidFill>
              <a:latin typeface="Arial" pitchFamily="34" charset="0"/>
              <a:ea typeface="+mj-ea"/>
              <a:cs typeface="Arial" pitchFamily="34" charset="0"/>
            </a:endParaRPr>
          </a:p>
        </p:txBody>
      </p:sp>
    </p:spTree>
    <p:extLst>
      <p:ext uri="{BB962C8B-B14F-4D97-AF65-F5344CB8AC3E}">
        <p14:creationId xmlns:p14="http://schemas.microsoft.com/office/powerpoint/2010/main" val="643920593"/>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340768"/>
            <a:ext cx="8229600" cy="5112568"/>
          </a:xfrm>
        </p:spPr>
        <p:txBody>
          <a:bodyPr/>
          <a:lstStyle/>
          <a:p>
            <a:pPr marL="0" indent="0" algn="just" eaLnBrk="1" hangingPunct="1">
              <a:buNone/>
            </a:pPr>
            <a:endParaRPr lang="es-ES" sz="1000" b="1" dirty="0" smtClean="0">
              <a:solidFill>
                <a:srgbClr val="000000"/>
              </a:solidFill>
              <a:effectLst/>
              <a:latin typeface="Arial" pitchFamily="34" charset="0"/>
              <a:cs typeface="Arial" pitchFamily="34" charset="0"/>
            </a:endParaRPr>
          </a:p>
          <a:p>
            <a:pPr marL="0" indent="0" algn="just" eaLnBrk="1" hangingPunct="1">
              <a:buNone/>
            </a:pPr>
            <a:endParaRPr lang="es-ES" sz="2400" b="1" dirty="0" smtClean="0">
              <a:solidFill>
                <a:srgbClr val="000000"/>
              </a:solidFill>
              <a:effectLst/>
              <a:latin typeface="Arial" pitchFamily="34" charset="0"/>
              <a:cs typeface="Arial" pitchFamily="34" charset="0"/>
            </a:endParaRPr>
          </a:p>
        </p:txBody>
      </p:sp>
      <p:sp>
        <p:nvSpPr>
          <p:cNvPr id="5" name="Rectangle 2"/>
          <p:cNvSpPr txBox="1">
            <a:spLocks noChangeArrowheads="1"/>
          </p:cNvSpPr>
          <p:nvPr/>
        </p:nvSpPr>
        <p:spPr bwMode="auto">
          <a:xfrm>
            <a:off x="611560" y="404664"/>
            <a:ext cx="8229600" cy="864096"/>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lvl="0"/>
            <a:r>
              <a:rPr lang="es-ES" altLang="es-ES" sz="4000" dirty="0" smtClean="0">
                <a:latin typeface="Arial" pitchFamily="34" charset="0"/>
                <a:ea typeface="Times New Roman" pitchFamily="18" charset="0"/>
                <a:cs typeface="Arial" pitchFamily="34" charset="0"/>
              </a:rPr>
              <a:t>Patrimonio Efectivo</a:t>
            </a:r>
            <a:endParaRPr kumimoji="0" lang="es-ES" altLang="es-ES" sz="6000" b="0" i="0" u="none" strike="noStrike" cap="none" normalizeH="0" baseline="0" dirty="0" smtClean="0">
              <a:ln>
                <a:noFill/>
              </a:ln>
              <a:latin typeface="Arial" pitchFamily="34" charset="0"/>
              <a:cs typeface="Arial"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1772816"/>
            <a:ext cx="953239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137805"/>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67744" y="340608"/>
            <a:ext cx="4572000" cy="738664"/>
          </a:xfrm>
          <a:prstGeom prst="rect">
            <a:avLst/>
          </a:prstGeom>
        </p:spPr>
        <p:txBody>
          <a:bodyPr>
            <a:spAutoFit/>
          </a:bodyPr>
          <a:lstStyle/>
          <a:p>
            <a:pPr lvl="0" algn="ctr"/>
            <a:r>
              <a:rPr lang="es-ES" sz="2400" b="1" dirty="0">
                <a:solidFill>
                  <a:srgbClr val="000000"/>
                </a:solidFill>
              </a:rPr>
              <a:t>BNF en Cifras</a:t>
            </a:r>
          </a:p>
          <a:p>
            <a:pPr lvl="0"/>
            <a:endParaRPr lang="es-ES" dirty="0">
              <a:solidFill>
                <a:srgbClr val="000000"/>
              </a:solidFill>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08" y="3750591"/>
            <a:ext cx="11089232" cy="25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99" y="962050"/>
            <a:ext cx="11081023" cy="253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095416"/>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11560" y="260648"/>
            <a:ext cx="8229600" cy="79208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lvl="0"/>
            <a:r>
              <a:rPr lang="es-ES" altLang="es-ES" sz="3600" dirty="0" smtClean="0">
                <a:latin typeface="Arial" pitchFamily="34" charset="0"/>
                <a:ea typeface="Times New Roman" pitchFamily="18" charset="0"/>
                <a:cs typeface="Arial" pitchFamily="34" charset="0"/>
              </a:rPr>
              <a:t>Mejora en la Calificación de Riesgo</a:t>
            </a:r>
            <a:endParaRPr kumimoji="0" lang="es-ES" altLang="es-ES" sz="4000" b="0" i="0" u="none" strike="noStrike" cap="none" normalizeH="0" baseline="0" dirty="0" smtClean="0">
              <a:ln>
                <a:noFill/>
              </a:ln>
              <a:latin typeface="Arial" pitchFamily="34" charset="0"/>
              <a:cs typeface="Arial" pitchFamily="34" charset="0"/>
            </a:endParaRPr>
          </a:p>
        </p:txBody>
      </p:sp>
      <p:sp>
        <p:nvSpPr>
          <p:cNvPr id="2" name="1 Rectángulo"/>
          <p:cNvSpPr/>
          <p:nvPr/>
        </p:nvSpPr>
        <p:spPr>
          <a:xfrm>
            <a:off x="539552" y="1331476"/>
            <a:ext cx="8280920" cy="1631216"/>
          </a:xfrm>
          <a:prstGeom prst="rect">
            <a:avLst/>
          </a:prstGeom>
        </p:spPr>
        <p:txBody>
          <a:bodyPr wrap="square">
            <a:spAutoFit/>
          </a:bodyPr>
          <a:lstStyle/>
          <a:p>
            <a:pPr algn="just"/>
            <a:r>
              <a:rPr lang="es-ES" sz="2000" dirty="0" smtClean="0"/>
              <a:t>La positiva evolución en el desempeño del BNF en los últimos ejercicios ha determinado que la </a:t>
            </a:r>
            <a:r>
              <a:rPr lang="es-ES" sz="2000" dirty="0"/>
              <a:t>firma SOLVENTA S.A. Calificadora de </a:t>
            </a:r>
            <a:r>
              <a:rPr lang="es-ES" sz="2000" dirty="0" smtClean="0"/>
              <a:t>Riesgos, en </a:t>
            </a:r>
            <a:r>
              <a:rPr lang="es-ES" sz="2000" dirty="0"/>
              <a:t>cumplimiento a lo establecido en la Ley 3899/09 y reglamentaciones vigentes, </a:t>
            </a:r>
            <a:r>
              <a:rPr lang="es-ES" sz="2000" dirty="0" smtClean="0"/>
              <a:t>haya asignado una mejor calificación de riesgo para nuestra Institución, conforme se observa seguidamente:</a:t>
            </a:r>
            <a:endParaRPr lang="es-CL" sz="2000" dirty="0"/>
          </a:p>
        </p:txBody>
      </p:sp>
      <p:graphicFrame>
        <p:nvGraphicFramePr>
          <p:cNvPr id="3" name="2 Tabla"/>
          <p:cNvGraphicFramePr>
            <a:graphicFrameLocks noGrp="1"/>
          </p:cNvGraphicFramePr>
          <p:nvPr>
            <p:extLst/>
          </p:nvPr>
        </p:nvGraphicFramePr>
        <p:xfrm>
          <a:off x="611560" y="3068961"/>
          <a:ext cx="8136903" cy="2411705"/>
        </p:xfrm>
        <a:graphic>
          <a:graphicData uri="http://schemas.openxmlformats.org/drawingml/2006/table">
            <a:tbl>
              <a:tblPr firstRow="1" firstCol="1" bandRow="1">
                <a:tableStyleId>{5C22544A-7EE6-4342-B048-85BDC9FD1C3A}</a:tableStyleId>
              </a:tblPr>
              <a:tblGrid>
                <a:gridCol w="3188407"/>
                <a:gridCol w="2474248"/>
                <a:gridCol w="2474248"/>
              </a:tblGrid>
              <a:tr h="600066">
                <a:tc>
                  <a:txBody>
                    <a:bodyPr/>
                    <a:lstStyle/>
                    <a:p>
                      <a:pPr indent="33655" algn="ctr">
                        <a:spcAft>
                          <a:spcPts val="0"/>
                        </a:spcAft>
                      </a:pPr>
                      <a:r>
                        <a:rPr lang="es-PY" sz="2400" b="1" dirty="0" smtClean="0">
                          <a:effectLst/>
                        </a:rPr>
                        <a:t>Entidad</a:t>
                      </a:r>
                      <a:endParaRPr lang="es-ES" sz="3600" b="1" dirty="0">
                        <a:effectLst/>
                        <a:latin typeface="Times New Roman"/>
                        <a:ea typeface="Times New Roman"/>
                        <a:cs typeface="Times New Roman"/>
                      </a:endParaRPr>
                    </a:p>
                  </a:txBody>
                  <a:tcPr marL="68580" marR="68580" marT="0" marB="0">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gridSpan="2">
                  <a:txBody>
                    <a:bodyPr/>
                    <a:lstStyle/>
                    <a:p>
                      <a:pPr algn="ctr">
                        <a:spcAft>
                          <a:spcPts val="0"/>
                        </a:spcAft>
                      </a:pPr>
                      <a:r>
                        <a:rPr lang="es-PY" sz="2400" b="1" dirty="0">
                          <a:effectLst/>
                        </a:rPr>
                        <a:t>Calificación Local</a:t>
                      </a:r>
                      <a:endParaRPr lang="es-ES" sz="3600" b="1" dirty="0">
                        <a:effectLst/>
                        <a:latin typeface="Times New Roman"/>
                        <a:ea typeface="Times New Roman"/>
                        <a:cs typeface="Times New Roman"/>
                      </a:endParaRPr>
                    </a:p>
                  </a:txBody>
                  <a:tcPr marL="68580" marR="68580" marT="0" marB="0">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hMerge="1">
                  <a:txBody>
                    <a:bodyPr/>
                    <a:lstStyle/>
                    <a:p>
                      <a:endParaRPr lang="es-ES"/>
                    </a:p>
                  </a:txBody>
                  <a:tcPr/>
                </a:tc>
              </a:tr>
              <a:tr h="600066">
                <a:tc rowSpan="3">
                  <a:txBody>
                    <a:bodyPr/>
                    <a:lstStyle/>
                    <a:p>
                      <a:pPr algn="ctr">
                        <a:spcAft>
                          <a:spcPts val="0"/>
                        </a:spcAft>
                      </a:pPr>
                      <a:r>
                        <a:rPr lang="es-PY" sz="2400" b="1" dirty="0">
                          <a:effectLst/>
                        </a:rPr>
                        <a:t> </a:t>
                      </a:r>
                      <a:endParaRPr lang="es-ES" sz="3600" b="1" dirty="0">
                        <a:effectLst/>
                      </a:endParaRPr>
                    </a:p>
                    <a:p>
                      <a:pPr algn="ctr">
                        <a:spcAft>
                          <a:spcPts val="0"/>
                        </a:spcAft>
                      </a:pPr>
                      <a:r>
                        <a:rPr lang="es-PY" sz="2400" b="1" dirty="0">
                          <a:effectLst/>
                        </a:rPr>
                        <a:t>Banco </a:t>
                      </a:r>
                      <a:endParaRPr lang="es-PY" sz="2400" b="1" dirty="0" smtClean="0">
                        <a:effectLst/>
                      </a:endParaRPr>
                    </a:p>
                    <a:p>
                      <a:pPr algn="ctr">
                        <a:spcAft>
                          <a:spcPts val="0"/>
                        </a:spcAft>
                      </a:pPr>
                      <a:r>
                        <a:rPr lang="es-PY" sz="2400" b="1" dirty="0" smtClean="0">
                          <a:effectLst/>
                        </a:rPr>
                        <a:t>Nacional </a:t>
                      </a:r>
                      <a:r>
                        <a:rPr lang="es-PY" sz="2400" b="1" dirty="0">
                          <a:effectLst/>
                        </a:rPr>
                        <a:t>de Fomento</a:t>
                      </a:r>
                      <a:endParaRPr lang="es-ES" sz="3600" b="1" dirty="0">
                        <a:effectLst/>
                        <a:latin typeface="Times New Roman"/>
                        <a:ea typeface="Times New Roman"/>
                        <a:cs typeface="Times New Roman"/>
                      </a:endParaRPr>
                    </a:p>
                  </a:txBody>
                  <a:tcPr marL="68580" marR="68580" marT="0" marB="0">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algn="ctr">
                        <a:spcAft>
                          <a:spcPts val="0"/>
                        </a:spcAft>
                      </a:pPr>
                      <a:r>
                        <a:rPr lang="es-PY" sz="2400" b="1" dirty="0" smtClean="0">
                          <a:effectLst/>
                        </a:rPr>
                        <a:t>30/09/12</a:t>
                      </a:r>
                      <a:endParaRPr lang="es-ES" sz="3600" b="1" dirty="0">
                        <a:effectLst/>
                        <a:latin typeface="Times New Roman"/>
                        <a:ea typeface="Times New Roman"/>
                        <a:cs typeface="Times New Roman"/>
                      </a:endParaRPr>
                    </a:p>
                  </a:txBody>
                  <a:tcPr marL="68580" marR="68580" marT="0" marB="0">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algn="ctr">
                        <a:spcAft>
                          <a:spcPts val="0"/>
                        </a:spcAft>
                      </a:pPr>
                      <a:r>
                        <a:rPr lang="es-PY" sz="2400" b="1" dirty="0" smtClean="0">
                          <a:effectLst/>
                        </a:rPr>
                        <a:t>30/06/16</a:t>
                      </a:r>
                      <a:endParaRPr lang="es-ES" sz="3600" b="1" dirty="0">
                        <a:effectLst/>
                        <a:latin typeface="Times New Roman"/>
                        <a:ea typeface="Times New Roman"/>
                        <a:cs typeface="Times New Roman"/>
                      </a:endParaRPr>
                    </a:p>
                  </a:txBody>
                  <a:tcPr marL="68580" marR="68580" marT="0" marB="0">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r>
              <a:tr h="480053">
                <a:tc vMerge="1">
                  <a:txBody>
                    <a:bodyPr/>
                    <a:lstStyle/>
                    <a:p>
                      <a:endParaRPr lang="es-ES"/>
                    </a:p>
                  </a:txBody>
                  <a:tcPr/>
                </a:tc>
                <a:tc>
                  <a:txBody>
                    <a:bodyPr/>
                    <a:lstStyle/>
                    <a:p>
                      <a:pPr algn="ctr">
                        <a:spcAft>
                          <a:spcPts val="0"/>
                        </a:spcAft>
                      </a:pPr>
                      <a:r>
                        <a:rPr lang="es-PY" sz="2400" b="1" dirty="0">
                          <a:effectLst/>
                        </a:rPr>
                        <a:t>A+ </a:t>
                      </a:r>
                      <a:r>
                        <a:rPr lang="es-PY" sz="2400" b="1" dirty="0" err="1">
                          <a:effectLst/>
                        </a:rPr>
                        <a:t>py</a:t>
                      </a:r>
                      <a:r>
                        <a:rPr lang="es-PY" sz="2400" b="1" dirty="0">
                          <a:effectLst/>
                        </a:rPr>
                        <a:t>        </a:t>
                      </a:r>
                      <a:endParaRPr lang="es-ES" sz="3600" b="1" dirty="0">
                        <a:effectLst/>
                        <a:latin typeface="Times New Roman"/>
                        <a:ea typeface="Times New Roman"/>
                        <a:cs typeface="Times New Roman"/>
                      </a:endParaRPr>
                    </a:p>
                  </a:txBody>
                  <a:tcPr marL="68580" marR="68580" marT="0" marB="0">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algn="ctr">
                        <a:spcAft>
                          <a:spcPts val="0"/>
                        </a:spcAft>
                      </a:pPr>
                      <a:r>
                        <a:rPr lang="es-PY" sz="2400" b="1" dirty="0">
                          <a:effectLst/>
                        </a:rPr>
                        <a:t>AA- </a:t>
                      </a:r>
                      <a:r>
                        <a:rPr lang="es-PY" sz="2400" b="1" dirty="0" err="1">
                          <a:effectLst/>
                        </a:rPr>
                        <a:t>py</a:t>
                      </a:r>
                      <a:r>
                        <a:rPr lang="es-PY" sz="2400" b="1" dirty="0">
                          <a:effectLst/>
                        </a:rPr>
                        <a:t>        </a:t>
                      </a:r>
                      <a:endParaRPr lang="es-ES" sz="3600" b="1" dirty="0">
                        <a:effectLst/>
                        <a:latin typeface="Times New Roman"/>
                        <a:ea typeface="Times New Roman"/>
                        <a:cs typeface="Times New Roman"/>
                      </a:endParaRPr>
                    </a:p>
                  </a:txBody>
                  <a:tcPr marL="68580" marR="68580" marT="0" marB="0">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r>
              <a:tr h="480053">
                <a:tc vMerge="1">
                  <a:txBody>
                    <a:bodyPr/>
                    <a:lstStyle/>
                    <a:p>
                      <a:endParaRPr lang="es-ES"/>
                    </a:p>
                  </a:txBody>
                  <a:tcPr/>
                </a:tc>
                <a:tc>
                  <a:txBody>
                    <a:bodyPr/>
                    <a:lstStyle/>
                    <a:p>
                      <a:pPr algn="ctr">
                        <a:spcAft>
                          <a:spcPts val="0"/>
                        </a:spcAft>
                      </a:pPr>
                      <a:r>
                        <a:rPr lang="es-PY" sz="2400" b="1">
                          <a:effectLst/>
                        </a:rPr>
                        <a:t>Tendencia: Fuerte (+)</a:t>
                      </a:r>
                      <a:endParaRPr lang="es-ES" sz="3600" b="1">
                        <a:effectLst/>
                        <a:latin typeface="Times New Roman"/>
                        <a:ea typeface="Times New Roman"/>
                        <a:cs typeface="Times New Roman"/>
                      </a:endParaRPr>
                    </a:p>
                  </a:txBody>
                  <a:tcPr marL="68580" marR="68580" marT="0" marB="0">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algn="ctr">
                        <a:spcAft>
                          <a:spcPts val="0"/>
                        </a:spcAft>
                      </a:pPr>
                      <a:r>
                        <a:rPr lang="es-PY" sz="2400" b="1" dirty="0">
                          <a:effectLst/>
                        </a:rPr>
                        <a:t>Tendencia: Estable</a:t>
                      </a:r>
                      <a:endParaRPr lang="es-ES" sz="3600" b="1" dirty="0">
                        <a:effectLst/>
                        <a:latin typeface="Times New Roman"/>
                        <a:ea typeface="Times New Roman"/>
                        <a:cs typeface="Times New Roman"/>
                      </a:endParaRPr>
                    </a:p>
                  </a:txBody>
                  <a:tcPr marL="68580" marR="68580" marT="0" marB="0">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r>
            </a:tbl>
          </a:graphicData>
        </a:graphic>
      </p:graphicFrame>
      <p:sp>
        <p:nvSpPr>
          <p:cNvPr id="4" name="3 Rectángulo"/>
          <p:cNvSpPr/>
          <p:nvPr/>
        </p:nvSpPr>
        <p:spPr>
          <a:xfrm>
            <a:off x="575556" y="5589240"/>
            <a:ext cx="8208912" cy="923330"/>
          </a:xfrm>
          <a:prstGeom prst="rect">
            <a:avLst/>
          </a:prstGeom>
        </p:spPr>
        <p:txBody>
          <a:bodyPr wrap="square">
            <a:spAutoFit/>
          </a:bodyPr>
          <a:lstStyle/>
          <a:p>
            <a:pPr algn="just"/>
            <a:r>
              <a:rPr lang="es-ES" b="1" i="1" dirty="0"/>
              <a:t>NOTA: La calificación de riesgo no constituye una sugerencia o recomendación para comprar, vender, mantener un determinado valor o realizar una inversión, ni un aval o garantía de una inversión y su emisor</a:t>
            </a:r>
            <a:endParaRPr lang="es-ES" dirty="0"/>
          </a:p>
        </p:txBody>
      </p:sp>
    </p:spTree>
    <p:extLst>
      <p:ext uri="{BB962C8B-B14F-4D97-AF65-F5344CB8AC3E}">
        <p14:creationId xmlns:p14="http://schemas.microsoft.com/office/powerpoint/2010/main" val="3658488192"/>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60375" y="260648"/>
            <a:ext cx="8380785" cy="1152128"/>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lvl="0"/>
            <a:r>
              <a:rPr lang="es-ES" altLang="es-ES" sz="3600" dirty="0" smtClean="0">
                <a:latin typeface="Arial" pitchFamily="34" charset="0"/>
                <a:ea typeface="Times New Roman" pitchFamily="18" charset="0"/>
                <a:cs typeface="Arial" pitchFamily="34" charset="0"/>
              </a:rPr>
              <a:t>Cobertura del BNF dentro del Territorio Nacional </a:t>
            </a:r>
            <a:endParaRPr kumimoji="0" lang="es-ES" altLang="es-ES" sz="4000" b="0" i="0" u="none" strike="noStrike" cap="none" normalizeH="0" baseline="0" dirty="0" smtClean="0">
              <a:ln>
                <a:noFill/>
              </a:ln>
              <a:latin typeface="Arial" pitchFamily="34" charset="0"/>
              <a:cs typeface="Arial" pitchFamily="34" charset="0"/>
            </a:endParaRPr>
          </a:p>
        </p:txBody>
      </p:sp>
      <p:sp>
        <p:nvSpPr>
          <p:cNvPr id="3" name="AutoShape 2" descr="data:image/jpeg;base64,/9j/4AAQSkZJRgABAQAAAQABAAD/2wCEAAkGBhQSERUUEhMUFRUVFhgYGBcYGBgZGhgXGh8ZGhoYGBgXGyYgHBwjGRwYIC8gIycqLSwsGR4xNTAqNSYrLCkBCQoKDgwOGg8PGiwkHyQpLCwsKSkpLCwpKSwsLCwpLCwsLCwpKiksLCksLCksKSwpKSwpLCksKSkpLCkpLCwsLP/AABEIAQAAxQMBIgACEQEDEQH/xAAbAAACAwEBAQAAAAAAAAAAAAAEBQEDBgIAB//EAE0QAAIBAgQCBwQGBwUECQUAAAECEQMhAAQSMUFRBRMiYXGBkQYyobFCUnLB0fAUIzNigqLhFUNTkvEkk7LCBxY0VGNzg7PTRKPS1OL/xAAaAQACAwEBAAAAAAAAAAAAAAACAwABBAUG/8QALxEAAgIBAwIEBQQCAwAAAAAAAAECEQMSITEEQRMiMlEUQmFxkQWBsdEzoSNS8f/aAAwDAQACEQMRAD8AXgYmMTGJjHtTzNkYkDEgYkYhLPRiYx6MTGIURGOgMTGPYsh6MTjwB8Pifw+ePCOF+Z/E4qyyRPh4/h+PpjwAnmfU/wBPhiJ/Puj/ADbnytjx22J7gDHkouflvgWWcI8uw7k2j9/c8PzvfFij8r97n7r4GWqAzEhtIVFko6rqlzpkqF2MgXJ1YKAY7CPUfD3j/JhWOalf3YycWq+yOgvD+VQZ8TFz42xwtafcE+EH+adA8ix7sSKK7e/3W0z3j3Z8ZOL9JO5juH4n7gMMpsXaKeq4s0TsBMnwJv5IFxYlOPdUL3nf03PmRiatRKa6nZUU/SYxPdJ9491zir9Kdv2VMx9erNNfEJHWN5hB38SLlGO3ctKTVrgIWjO8sfX0UCPOJ78Dt0kklaeqqw3WnDaT+85IRf4mnux7+zNf7Z2q/u+5T/3antfxs2DUQAAAAAbAAADwAsPLE88vp/tk8q53/gD6ms/vOKQ+rT7T+dV10j+FPBsXZfIIhlVGo7uZZz4u8sfCYwSBiQMEsaTvl/Up5Hwtkcxj2nHcYmMMFlZXHsdxj2IQSAYkDExjoDELOYxMY6jHsQhEYnEx5D88cRPL898bn83xVlpHo8vz6Y8CB58Tx8+Pxx6OflxPkBb54n58eJ8ybDzOBsuiPH429F3PnjojifU/cOfxxCnkPS/qxsPIHEhL3N+SzPmd/UgYlkPF77Se+5/yjbz04H6RRzScggNpJEniLnbsgwCAe0Zi43BiJwACjkIJ/D54R9N9IKQUQ2HvOCbx9HVPuzvEAwBzlOeSjB2NxK5Kiv2VyQaq0FgVUsCCATpExpmSIGzSI3sJGjFOd7zwHu+Q4jxk4zns1m4qLopLUP0T2acGd1rRrmONMMca3MdCPURqrOWTd6dINTRZm+oEu6cD2lAvKAG3J6KawycX3/Bv6qDyRT9gKrnUVtElnH92g1MPECyfxlRjnTVf6tFe7TUqepHVr6P5YJo0FRdKqFUfRUAD0FvPFoGO1pcvU/wczUo+lfuwXL9HojagCX/xGJd/J2JI8Fgd2CgMTGJAwcYqPADk27ZAGOgMejEgYIE9GJjExicQsiMTGJjEVKgUSxCjmSAJ5SePdgW6IejHsViuT7tNyOZCp6Coyt8MewHiRD8OQqjE4k+mPDuHmfw3PnGGWDREYgHkPz9+JIE3ueX9OHniST4dwufPgMCEQRzP58eHwx6bch6T5xJ8gfHE6fAd/wCEiP8AKD446FPu8z+G58CcQhwFnYfcPODJ8z5YlUn97lwUfd6Yt6vnfx29NsVVs8itpuz/AFEGpx9oD3fFyoxTaXJFb2iWhOZ8hYeu/wAvDEVq6UwNRCg7Dix/dUSWPcoJxUqVX3IojksPU83I0L/CG+1j1REoI1QL2ouxJZ3JgAM7EsQTwmI4YBzdWlS+v9BKK4b/AB/Yq6X6WczTpqUGzM9iZiwQGRvfUQYMRvKcZQcZYji0GNtljSPITgtKZO8kmSe8m5PrOLEocz6Y5c28juW50YpQVIjKyGBmL77EbXx9K9l89FTeQQZtwt2rcJj1I5Y+dilGNR7IsQ41AkAGIifInjvbCs0LiMxvcf8AtL0CKLB6Y/VPtGyty+yRtygj6uEsY+j5TLitl2pVIuCDHDYhhyIN/wAxj5/mcq1N2RveUwfHu7iL+Bxs6DqHkjolyv4MfWYVB6o8MpjHox1GJjHTMByBjqMVvXUGJuNwLkeIFx4mB34hajN7qx3m/wDwmPME4BzQVMuAxU2ZGyyx5KJ9SSFHmRjgopnUS8bgbDxiFHnHfjivnwkCVWfdG5P2QN/4A+AlkoJRsuCVG3IQcl7TebMNI8kbxxA6tO1adtZMk93WOf5QfLCzM55pggLO2tgpPgpBZv4KdM9+Io06rmVV5P0v2Ij7Ta6zD91oHhjP4ivZD/DdbjF8/HCPGAfGKtSmfgR349gI9EuN69Kl+6tGmfU12Yn4Y9iapg6Ye/8AJyI4CTz/AKnEgHn6WH+bc+WOgOQnvO3l/THQTmfu/P5tjaJexWBw+At8N/UjHa0/L0+HAfHE1HVFLMVVRuSQFHiTbAg6Rap+wp6h/iVJp0/Fba6n8IA78BKUY7MtRk+PyHKnL+sd5PD4YD/tNWtRU1iLShAQH96q3Z8l1HuxZlegzXfTUZsw8aurA00xcL+yX3rndy3HDCplSnZIiJA5dklTEWgMGFuWFrJqem6/kZ4airav+BaMm7/takD/AA6RZF/iqftG8tA7sFUMuqLpRVVfqqAB4wOPfi2MdacNjBLcVKbe3Y4Awr6bYEonAS5Hqo/5vXDgLjP5pw9RmBBBMKQZBVQBIIsQTPrhPUyqNDenjcrKkS35vgmhlQfeIC8fz+dsXJlp8fjP3YP/AEUKhAF43778T38ed8cbPl0+WP8A4dTFC92KF6WEgKKWi8zuIAjU0wCTaL3w96Kr02CwQNiBI2vIMG0Gb8tR4Xy5yBCkErfxgReDa1pvthp0blR1SqUDHgYgcYIZhPP3QdzjPJOG6GqpbM+4ZSkBPE+H54RjHe3WWCVVqSAKgjxZeQ3JKxYSezhh7MdMHMppeppqU7OiCDzDSZOk320wZHLHXtu6DLFpEoykneAeyQW248SNt7YHpcmjMmX1ENWNowzVDwXfYtb0UAsfML44rZCbMxJ+qJFv/LQ6iPtMR3YXVemQSRTBc8QgLeukhf8AM74oq0a7Dt6KKT9M6iT3UkXRMA7Lq78d+WXazjxxN7cDM5qmi8NI+zAPdEU1PmD3YCzXTnACSdl4nvCNBPcRTq+OOMllcu7DVXao5kBCzK1ptAOuLcSRtF7Yd5fKqginTVQb7BQeMwoJPnHjhak5+lqgmo4/Um39dhMEzFWIRl5M7aQPshQWHl1WLsv7PxOuqxJ95af6uftFDrPiz4ddUT7xJ7h2R85PmSO7FipFhYcv6YYsKe7Aed1UdgLK9HLTH6umiTuYBJ8QIB8ZOCeoncsfOB6LAPnOLYxIGGqKQhyb5Oaa6dhHhb5Y9iyMRi9gRBmM0lMS7BQdp3P2Ru3kDgb9Iq1P2SCmv+JVBmOa0gb+LMB3Yvy3RqIdQBZzu7HUx8zt5YKjDNMpcuvt/YzVGPG4BR6HTUHqE1nGzVIMfYQdlPIeeO8/mdPGBElvu+HocGxjM5p+sqFiSRJ0zwXhA5xx+WM3UPw41HljsCeSVy7Gp9gOkHXMu9Kg9WKV4K6gpZQTBImwEQZs1m4fQqPS2WzUqQNa6SyOCHGkyupDDgapjUAL7XjHyDoj2pq5TrRQKq1QLqYqGaF1Rp1HTFzuDvgbpnp2tmb1qrPpmLhdJ4ldAEWkWjHDyYpyndnWjOKjR9B6Y6Jy9Hs/pFKm4p6urqOqkgKoW7EAF2De9G5gWxk897QUaZhXFQzbSYXkCWYWB5AM37u8YxlYWVrA7EbfxATytfYcsW0aBDA9osNtIMyeQGxPeR440w6jNjjTl+RE8GOcrobZ7pdnkPtwpxz2/Vnf7VUnupjbHWVYxIWWBCxOxmOHfeO/CynQhr6Vt7qHUxiTDOLc7ITiMt0hRpgq+sksshja0E6VAlgRwIMcCLE4pdTJu0zTHCkqNlTcCNPbIMHQAQo5apCKfFgfLFWbzB0wxVJsB757p248AG8cKH6ezDWpUdAH06x6pfJJ1/GO7Ago1nu2YpieFNJ9DpIO+/d34zOa7scoPsg/NZpO0Q6yQCGZvd2PYvYG5tpF98cdG9MlqpWmGzH0ezq0mxuSWI3vdm8OGFy9DOG1SWPAurNHgNLAX5QI8sNKWZrIbV0WNiaQF+V085/rgfFRehmlq9G5lF/SDUoZSBpCKQes1C69pRT1X2FOxWZNjhpmM5la2TqM2XapX0t1Yq1SXYBoLUqlVeywudKLErEG4xn8v7XZjQUenTcHs9ZSY642iKhaxHAFO480vSOdpuUBeqwR2YIJGoatJIInTdQDBBsN9wKl3RdGlruKXZ1KRyRAKqWmKlK8CP7xAVMgwoYSFVzeshQljBmoSY4g6Pd2vIJ3G2KqlTrmFOalRlgKlQIucQESBTdoTNL2idMq54C5JDpV2RgamzXVyrIGAIUldagjSRBUxpjkBjb8Xknj0Nmb4aEZ6qL6OXmvTQlQGqAFhTUTqIB1iZZI+jItN7zjV+1Ps7+jacxliWRo1pPZM7XM9k/RYyVaJJViMZnrdNdG+q4bfbS1MicbfOdKoauby0CmEEsre40rrYrF6ZMghhILISRfGNScGmmaWlNNMTUagZQymQwkcLHmOB5jgZHDFgGEHRhcVhBqss1AyuVUXYGUCsVJAgtJBkmAZBOhjHpul6jx4X3XJ57qMHgyoiMTGJAx1GNVmc5jHsdRicVZQkjE6cdacVZrNLTEsSJIAAEkk7ADck40Smoq29glFt0gDp3OaKZUGCwM9yjf1NvXCHJ0mJkyGIHYuTHAkMbcLkicMcwzPVupLMYCpOpQI96oqk0wBwCs0k+7gZMyFladVFAglaKs5niC9PUxvuXcTEeHmeq6zXO4nc6fptEaYvzY0MQZ1GbGxMAiw4+vLA61GIHZK6596x4zI+V+/lgrNVKrDSKSurHZ4BYtx0qST46p58gJR6NIcjqyTYSD1dOLmWYHU2xN2JnGf4kd4JfSVPpOs3hZPDklOajeYA7ziaOUrVT2KfY5kqijv0rfnO3GcNslkBpjSpBMhVBSltwUXqeMeeG/R+UFNpO8RAgcoOkWAsYJv4XxmnmlNjowUULMv7Lu/wC0aF+rTmmv8TXd/Nj5Yry3QgpgmmoUiLjSDeeJUsduPqcaPMZsgEzG+257r4XrUIBtxTjYiQOHefiN+K5JPuGmwmj0WBcxPMXP+Z5J8YGLhSTaZ/jM+gP3YsFIm5+NvxPwxVVpm9xYixnbj9Ll8sWopdirb7nIpJPuDjeSfnG/448aCnaR5sPvxBoNzXcDY8YH1u/EdQe74j7/AM3wVr2K39wTM9Hg3G88gOWxAn1nAVGm831GVPEHbhMCNzznDyqsLAUzxJIaNtgAvfuD3c8A5dhIsI7Uwe8i/jHwPhhc4x+wUZMIzmRZQtLNUusUL2Q5hgv/AIVbl+6ez3NtipskxD9W/wCkKSDUp1QBV7jURiBUYAWqIwqfZGPoPRPSSVcuiVVSsgVQfdJUgAXAtI2+iRa5xlvaPJJRqMEoq+XaIVw1jAkrU95GmfekXPAwQfl3iwvVyZvMV01KAGBl4WQ5JFjoY6ZWwILDVuGuJO0r59K3SOXamwJamyOdOlwesUFaim4IFQ9k7SeGMUwdjAdhqMdoMSBckBt2JBi07DcRD3KmoatOormu1KQUPZrgSvOetXsgi5KyRAXBeKmytDSJ6HTtRa1Q+M1KQ+ZQemGgwry2ZVaxIICtURwWOkBVLWYCTOl1nlB3sMODSi3oRcEcCCLEHeRbHc/Tci80b+px/wBRg/LI5AxMYmMTGOvZyiIx7HUY9iWUY89MF/2VOq/hCL/mN8LKj5isSDpogEyKcM87HXWMBQRIi88iMakUB4+N/ht8MCKhFd2IWNKaYkGbyWJO8aRYARE3nGL9RU1jvUdLonB5KoW5X2ZBVRUJZVEBWJZfKnZP5fXDP9FprsoIVRFhANzaAAOHAb4vBLcJkT3RccLnwjFdSgBq7RBgC0C8d8niPTjw8/pOxqFlWgpESRvZrj+a3yxH9nKX5d4AE7cIj8MXvQIg7ibkeNrrI5C68eGPUEJeA0Egk2NhIvaJvaLYU0rqg03XIfSCrtv8fOb4rAZiSdogEWjz435TvgfNdIpSDDSzkbyAq27UARBNtgJMb4L6OzhqKrNBkm0RG/MnYd+G6W0BZxk1PbFyARHa5j5WEb8cdUaN2nfUgF+FjAwXSXtN+eWOVH/GPkMSMEkiORc+2Mzn826vVipUENUiHOkRqgaeXZ4EY0dZuW/rjL59SalQwYDVbxberx8/jjTjimxU3RVlOl6pbtO0CbCd9LsD7520+Mxjv+1KlhrczNw0g3MkAnkOfHywBlJ7e35p1sNcvn8mAFqEo0DVpWpZ4uwGllJN+FwxHgx4v+qsLFKL9boe6p3jywMydpYn6QseFzcnbni1+kaYUxWV0GhtaKdO1T3wCzU3AnsmxEkG0CKNYEghlIk7EHg/EYzSVqmN8OUd+3uM0pMlOmafWLqZyxLLdkAC6B2rBWYGRvp4YbVsk9UdXUtUQA9n6Wqe2OyFcER7lwdQtizoqkHygPI1o7p0n5YTe0XtF1DvlwlMUTTUQFC6VqIjsBJ0kFgT9GLxOMyh53RbeyFi5ZNfZKsNcSLarQeVtt7eO+HPSOVo0aVOqlN2LAipeDTYiC9IspUHVqvI4CRthZToRpIBMvsTtKiDJ+8m08gMO+jld0amWXS0qo1LqkDUwVQAWEE2vs1uIV81B9jIvmhqDAUywaASFQibl2QyFIEHSpAlhBjD7J9LKgPWUqa0i51VcuGK03Jj9ZRMtTvMMtjOzEmAHyKrU0kglXg6SYBiIAtEEHwIInBvS2Rp06aVKRqaqiMCwAJpsNMoVYKWpsS4s0xMSAQThOcJWmVOEZqmWZXpFXYhWWoOscKyD3UAlTUBOpQTrUNABKwJ3wcBjI9Hu4EjqV7U0xelylaVcCEJAUaako0QwbGkyHSSudBJSqoGqnUASoO/SLFTuClo5Wx3ui63xfLJ7nD6zpPD80VsGRj2OwmPY6VnNEo/I4+m+B80wXU0SQs32kao87Rz5Ri05BQOxNP7EBZ+wwKfyz34XdJF1Dg6XsBIGk78iSD73BlwrrXeOpLubOjS8S0+wm6L6Zq182yMbUmNlsCYMWmd5tfbfGgrbNwljFwPqjGS9k3HX1mJA1NAkgfWEXN+FvnjU1jCqNpO1gdydvLHCmqOzErRJIEkSV23GxMbxgmisO1yRpG9+J47+uKKQ7YHefgDi5Guf4f+f+mFVuHYj6SImqQYJDTyNq3LcW2Iw26EsAIH07jxIJtbeOA3G22E2eNn77b8CHjbjc89+EThx0J7qH90/M/dh8lUULjyMqX0r+R8/LHNP0l/uGOaT3M8vvPHEUqogQYlz8v6csJGE1K0nmLjePCwBPPccr4QdI5WJcGdZqkDuOsi8wT2otO3oT0l02Eq9XosB70gCWE8dvW8zaLrKlc1GYga9TMR7xaGuFnQCYUgRJ7hyPHNRe434XJNWl/sFy6sC4NjA4QRaoNie/FWayqsVJm6nVBiSuv0sFwXlKLHUO2oK21i242lOTXta1ziavR1R1VkQm7CRpK8vrAjfhN5HC2rxaVqxEenevQ2l+40yfRDUtT0KhVlKrFRRURgwqGHECV7G0HeYBAODkpLIijTpMTDmm1RlY8AqVBKrxN+UYMyGQrPSbXSdGYq06H0Erq+lpMA6iN7csUaSGuNmiO8TO3fjLPI8i8xoljnhVJ7P2ezNb7MNOWYcqj8DsUUjGd9usimlKssGalSBNiv7KrciJU9jgWm1hc40HsgVNB43FUemgx8j6YVe2tMHK07wTTXha3XJuLj3jw+JwmH+Ri5ekqZRC8tdLjzUHj4Yt6U6dOTodYtNGLZhKZ1C8PTfTBHJl2MjtG2KVb9Wp7qB37mHLA3tsn+x1T9SvlX/nqL9+AivPRb9ILQAKq4BnWLMwMRqWdV9jxk7G3DD7o+m1Wg6VHTSLjtA6AIkN2QNOplgEye1AtZF0ef1ZG8VD4Wdjg3pjPPTy40wVOYKspEzKKVkyCIKnn4bRHj8xFLYM6E6Mo1UKVAwt2XXdQDB1KdwZXskHbhgqh0OtA6Q3WBZ0sdgGAJFMGdA4EKYPHkAsjRYBdBIKltMSBKhiAYO1oJ5Th1kMxKK1UJUaOGx+1pgBhsQBYg84Degf8AyemzP13+PmjkNHD1Ax7HTwdhHh/XHsegPO2JNOE3TLQH+0vwCn7jh9pxlPaSo06EVmZnY2EjSuoG+wN58JPLA9fOor7mzoY3J/YUew6ytU/WczbwP34f1cuIQLKzBhSAOP0CCvwwt9mOinooZ92J7yxi5vAFtvid8N6rXTa0fIfjjjTafB2UqKMvOvg0A7dk+hkbH93fBOXzA1NNjI96217SdJ34HFeT94nkv4T+fyeiupXAJUkxIEkWXnb1woIzedQnQwBhWv4aNA/mb/SMPegqwKC4OlSN5Egw3xB9MUU+h0DG5OnSQSQdN290XtGkRMXO95ro58CVppUqQsMVXSARA3eBNjfuPccMlO1QMYjF37W0i1vAn4XGOqL9mn3ux/kJnCtHzDSQKaLcX1tJ2I7Kgc+Mi+84totUlICgB2Gz+9Bm5HIHfCtSDohPag0Mx7khWJ1liJMEWsdjI744HBbe35IJVF3JAYs0kCmpmAkjSviYgsdRBWf2CWJZn1FwwMKo0mQYX3oOmDMzEjawK6N6KpmmurW8EiGO17zbeJPoPHSupil6UKeOT+Ziyt007kmo8mAq6lB3IJuASSSJMgG54CQLV6RdVOhyoENICMJ7YJ7U8NP0rcuB0tb2doMboeGzsOVonuXbkMe/sOiNgwtEh2Ft432kYH4je0gvDoq9jfa+tRbtOpAHMCR3pA9QAe+Rhz0hXFStUZCId9Q8CSd9iJkX9MAdHdAoaqqrEaiFBIRovwGleMXmYG+8xWZkYmJEqBpQyeWlRtvYcuJwGXMpLdU/oXDG0+TXexx/V1RGzpuOBD+uKvaTINVyqaBJAYRxIWqCSLX7M8cLPZbpV6QqalWopCanRiIKGCwR1C3a1mv340/RudylWmqV9IfWwTWrKZdiQqVNtR5K3LmMZoyqdjWtjJ5ep+oANiKSAjkVYgj5479s0nJZvuSm4/hrJvfgGOLulKbCrUUlxpBAUuHZR2Wi9233nhielaXWZbMKQTqyzWG5g032iZsbcxE3wS2miuwl6PfsVO5jH8hHwwf0u3+y1TyrUm/lrLPrp9cVdA5MVFUBGGtLsLw0gSQeADUwZiAS30WwX0vltFDMKdJLU6ZHH3atOZm4sSLc99iW/OUovRY06KaGQ8BXA8mgffg90svcCPR3HyjCPJV/1cg7PTb4A/8ALjRZlYZhyq1B/wADfecF0TrL+TN1yvD+AeMexZpxGO5Z58UBT3R6f0+WMlV6WVidOp41TpBYXJi47PHeeGNjUpAqQwBUghgbgqRBBHIiRjKUSRTXuRbxJFr3N578ZuubdI6fQJbsGNWuysQqqBPvFjHkvZ+PHHq4rAyShsQAFiNh9djER8fDBFQgoZgnbnx/O2PZ1rkeJ48z+GOU7OogPLVayzCgmB9aAJ4dnmMX5eq7AgL9IzM2IA5iPXuwRlh73gv/AD45ywa5lY1GAQbQSODcbcOGA3LB8zki3vMT4bcvdW3LnjroqiiudI95SfMeXj/XEVajSZ24QbHbmJ/0x7It299xHwOLZEX5Z/eXvf546p0xC2iTU2twjh48cVZf6Xi/z/Pri3rQAsx/efhgfYs4y7FXK27TEm4mQAQTw4b8yMWpCsxBjUZINu1YTcxJAEj5cQaHSimsqgxYk9mJ2EX2g/MbYY53PU6Y7ZieG5PKB+PLFSi3wWpHJzfO2IGYnCxvaGlJGhpYyPdv/Cd/Q4Z5TpKnUMKYPIiDwiIsdsDokXqQVkGaS4Hujflq7M/GJ7/CJLXXx/8AxxetWEqz9Ve/+8p78f8AXAgeSpHP8OHlg9OwN7mj9nqWsV1PGmhPk84ddE9EaqbFHZG6xgY1Qdo91lI9Y7jhR7Kn9ZV76J+DDuw0VqhpOlM6dVeGcbqp0iVg7yQPM8pwviX7BdjO9KM7ZhqZh2GpTs2totBUCb6RETvJPCvO0WFNg/Z004qoygmHQwkgjTquJXab2sRn6H/R6701q1m0mVZ2Bb3AwuAIgxtHxw36Ncu9IuxdmGkliSTKOOPjPmcU/UX2M90TRq0kA67qjwdij01tAJM6gNpVrGIlbHGi/tJs0lKnUp0SSTTLoxqUyGgGW7J0yLXJJVDacZNOjyhSzLIUiNSSpgSNJCkG94O29sNPZno5WqU+s/WM5ZSanaJMOFBYgzeLMpFzYne45pelojguUEPlTSepT0wKYizFhIDQQSBa62N97nBXtn7TnJ6ahQNTeqNd4I10iy6SbTKHfgMV1f8AtDhQlliVC6JXSoC6SIHDxmwAjC32vDVsoVrLGlaNTUJKGA9NQYU7rU2giRymChLTktAZIqcKZwv/AEq5TiKi90T59mRtf/Q49jAUuiDTEo1LtG5qqGBWAU0HtDZpMHiuPY2/FyOc+kxGyr+3dPrsxQMW7FI6gdTHTTtpU2LMWkmwWD3DZzMpTA1X4AASbDeO4R62mQD876Fc1M5SJMk1VJJNyZ1E+o5Y2HTlTtkWsBffcEn5j8xi3keV7j8eKONbDRM0GMAgjsnccSCJA24eE4nOvdtth8dX444yX7JPtn4N/TEZlrt4oPgPxwiXJoQXltm8uM8D+OOqDgJJMAayTyGpuWK8uey3j9y4Hzrf7OYMSI25sPxwC5LfAB/bDO91AQna+oCxnl9K45c4MM8gklu6/wCHyxk92b7I+LUz6do+pHHGu6P+n4ffg8ipAxdlmXA0En6z/PnjhRLUwdjrnw1LjuiJom30m+eI6udO+z8SN2HLC06oOrO6XRlIOD1aA8wL8Bv6YBlWYasqLkAsVqHiBAOnleTbskTMYDzwqKOzVcX2DcPTeYxQrVf+8VO+/wCBw+LtbAbLkNdFN/0NSw5o88dm0xE23592CEpKYjLLOkm6OCGGqFJaBcAXJ7uNlTPWH/1FXcydR5HE66v/AHip/mP44Lclx9hwM9VJYdSQD3VYYTMkWkEgHSRIIE9xZEEWjYxysLfnlgToNGIrGo7VCtIFdTNY6qIkQRwLepwQnDvjiTw78LnLai+d0ab2SE1XuV/UvtfbTuGBwyzOeelSrkFb1FBOm4BUklVLQzdkRwEEkEDCz2RP68jnRqfdgvpxJy2Z+3RMc7x849BxvjN86GfKxM3SXW1yzQDCzY3BQQ0DafunYjBvRQ7eX4dun/xAcd9+WEHRKRWHf/8Az+Jw2yjwtE7Q6G3c+Jk2kSPAT0/XR3ohGDdXqQ7i3WDTvuIBgiQdJjYxV0CsVKP/AJoHqxH34WdJZg/pjBgLVaqyJFhUMC5I3AP8RAgDDPIsAQb9mvPPZwd/PAzVSRceC7OZYU8ywQBQaSsAoAFwswDMCcAe2N+jWb6tEMTMGKWYp8R+7fFlTM6s04Zp0qUuTaC6xJ3FpvzA4Wnpyj1nRtZSP7rNiPsp1oA53GL4n+CvlPkVKv1lxo4XcKCf4lZJ47ibzxx7ANSlVknSQCTGqmTxvGpLeWPYNp+4ijr2Svm6Q72Nu5GONZ0iZqNfiPkv4HGe9jco36QjHTGh42naJiZ2O/hzGHefvVP/AJkfIfd8MasXJJDvJHsJsbk+pY4qrVLube+vyH4YtyY/V0/sT/L/AFxRUpzq5F/lqwuXIa4C8o0JHGZ+X3g4Gz7/AKgfwfEg4Ior2B4/I4E6TkUU8U+U4CPJHwIV06mvuFEcv2f3gDGpyTRqtvxHLj8xjJZYds/apjykfhjX5KyuJm4+QweUqBdkx+r83t54lB7u3utw/exHR/7LzY/zHFtM7eDf8Rwr2DFvSqW/p4fnzOBx+PzwR7QPCL3uogwBe3ATy9MZ0Z8xsv0fpHizLy7h5mMa8TSW4iatjmqPm3yOJY/M/LCBOlCVY9nsgH3zxfq+Xn8MX5fNMwkwLxYn62mZ8L4PWgdLNb0JdK/fRP8Ax0j8h8cScCeylQ/rhwOXqGJnjSPEeODSd/zzxmycsfHg0Xskf9pXvSoPhhn0kR1WYDbf7OTsLawCRJFx88KvZL/tdLwcfynDXpFf1WZH/hUj6OMZvnQz5WZDKMBmECmVteCLnTIuB8httxwY9qQP1WJ9DOF2WaKy/wAPzbDVj+qqDk9T54mX1Fw4B/aJNObY2h61WL/vKb+v+mCtUCr3VGPwU4X+1TH9JqECWZtS7blaRG5i2EA9oquso4iWII1SNW0BiTcMVgTYwJBEEcz8yKi6NZm2C517iNdW88C7R5GbeuC8yFOVqCwlqiSRH7aloUGRsWMQ1t8YvOGoWDXYXaOzJWTsqsQoMDszAM8RBGzPSDEMAzrMLJEEbdoQbkdltQtMRPAZSlquiWuDM1snmKcDQSpHZZBUCMLiV6tlHfEcRtOIw7auCRYAFVIFxEyCN1MiIO+3ecexPFZPDA/ZehFcGL9UfG+n8cX5msDUYzs7HjzaMT0auks+kNqgDtaSAN9udvQeRZdCTNAes/8ALxN8b1NITpsb5VYVRySPQAYGdwF/iP3/AI44o5ybaI7tf4gYocgx4me1ziOOAbQdDEP2PX5k4D6beKKx9ZdgfqnlgXqUDHs2m19u7fB8grBEiBafDvwKaTslGcyoGsG3adSN/rH7iLePdh/R6VUa5ZQLXJEbDjiqtTHBQPMH088VsFOyJPE9n12798XKaZSVBnRvTCadGpZk/SU7nuPfhpQMxHI/Puxn8rQvdUIk7kR8tr4a060GyDjZYv5AYFtBblXtMCKaHaai/Sb8MZrrpvI+hsSB77Cwi334ee0eaJRBAHbUyDfcchOMymYj6X1PpN/iMOXl8MNg9gJHqOZlHOo+4pnrD/jR9Xy+HfgvI5ktJZpMwDLEwHsuojgLAbYDzlVKbVBSq9YoRD2n1f3izdRp3Om3AxiaWb1XJAvHZLxaoADB4zi9RTRpeiqx05jS4V2y1VVIbT2zGkL3mIEbm3HF3QXXCmTXLFi0jWe0FhbEEAgzqseeB/YnMoMwVY6VqUXplpMLqJ7R1ECARe+xw0rV4JgoRzmxvuAQDB7wDe8bYXNhxWxo/ZfNU1ro9SoiqkzJ5gjwHnjQ50oVqgVKZL0gqgOh1EMD2SxC3G0nGN6BrUxmk6zQqkMpMqNwSJYwACQBfeQMbNvaDKCI0QLdk5ci8fVbaL4zyrVY1LYwHSKNSzdIMrIWpzdWUEqL6QxOxm3zMktyLVRtNR7mw9dv9MMva3pGhVoqUajqQ6gQ9IkqbMi6XY+8Ubgp0TNhhD/aCS8rSMsG7TKPeVT9U9/K+AyzXIUI7HPtfAanVUqys1JdSsWUnq6asDpECCp3PAW7Vsh7XtFdVIMEU2NSLxpBaWReA5KSAy72x9TTpvKNlWpNVo0mdIaalKFeI1FTBsQCJg3W/LNPlqFSUqihUGmA/ZIEa6ZZGdCPdggwYEcsSWThspY7tGJ/t1UKhhqUWmnudIUajrC6uySv0diCIAIU5npaozlzcs2srYqTJYCDMwSNxeALzJ+o/ofRlfKOlR8pRr1Zgkqr0pM0wgBBRQjCwFzqJkk4+edIZVHy/XqtNKi1irIkhSuikAUEAbhmtc9YSbDDnNSQGhgNXpCbCdIPZDXgWAEEiLADc7cgMThj7RUKJOX6hg8ZSgKpWBFZQVeZUSYC3v449gKRWlhvs+JVzY9v/lH44aBROw9Bhd0VS001i2oAnvYgST+eWDFqnDnuylsWGks+6NuXeMBNRUg23wQaxvbu+/Ay1dhG/fgXEtM9mMusmFH5GCKNEQLDYfLAlXMSTbiRw8J3wUK35/PhitJdhNOis7DFv6DTP0V9MCU8xH+hxcuZ5/f+GI4ksvqUF5cOZ8MV0aQ1DxP3Y4fOAxAO2Jo1b+uAlAJSBfaNQESLHrF4nutbGZ6zsi5+h9Jv8Rr403S7KwRSSO1qsY2iL4S1aNJQJqNuo97kWYbd/HljVij5RE5bihGJRjrmKQnt1DvVUcV8v6YIoVP3pv8AWc/3o5jFw6gAgVX7QAPaYmJ1bgWOoDynhi9aNGY6xryffn6QbwFwPET34NRKbL+g/wBrHDQ3FuDNzw7emCD4feMLOjqaK4IYkmRGqdyzbeJwyep3cMZ80bY3HLY0HsxkKVXM00qorqweQdrIzD4jG5rezuQSdVCiNIkzOwkm0zYDGA9mekVp5qkzWALCbkAsjoCYG0sJPASeGG3tB0oTXp6gGuTADiTqjTpbsgSoUtu0EWsGQ4jLsr9vOiqNJqXU01ph0ckARJBUAnyJHrhNkaagmw+jy+qMGdPZvr0WBUD0UYujQQqHq76p31EAghSSRaAcKMtmt/BfvH3YzZI9x8HtRpqnSOUWgabUaRrtTeGFOkGUkQpLkBtRPbneL8icrQAiIHbASeOks5f/AO2H84wYWCKlc0nqhmrKV1lRpSZdWCkrBJMkEfSsCuEf9ojrv1UlVRzpPaZRp1MCRE6XDLMCRNhgp420n7AxlRpOm/aQJlHorRph21g1CFnRE2tMyQsngLcIy3s7RWllsyazIvWp1YZp+ktOsotYdooZi0NJiMF9Npro1GJEwqmeE1KQBABv7zAwOE3vGffpVWp9Uws5W6kFgoCgbiB2VUzGxOHwTcVQLq2e6Zz5rU8vTO9CmafEnTPZ9427IAgGLWAvPsRT6MLoDprLdoYKo1pMAkkgkghhyHC5OPY0rGIcwilWqKIDWiLjF6dIuNwp9R+OE0fvg+DgfMYk1D9Zh4FW+/7sM2A3HLdJt9X44o/Tmt2R6/nngBM6dpUnzB9MG0KNZx2KOs/usp+Ez8MV5SbldTNPOw3m8/hglelY3X0P445qdGZpbtk8zHNULD1VTin+1KdMxVy9axgg1erIPnQOK8pe4zpdIKVmQDyP3/ny52pnhfVA3IgzK8zyP544KyWRyzgMcpXAO2rMib7SOqEW5nxHDDil7N5Ljl6n+9qH5EYW2kEkzL5vpMbIw23k2PdgaiKh7SlzaJCue87Txxth7NdHm3V1F/8AUqx/7hxP/Uvo8/4n+8b7xitRelmNajUbfrTb/CfEjJEf4v8AuXH/AD41tf2EyjXVqg5zUHl/dnAFX/o9BPYrqB9on5Ji9RWkRjKDiav+6b/5MWnNIo2fzpVP/wBjDOr/ANHjD+9HgSf/AI8Bv7Dvz9EqsP5aeLTTJ+wInSdMEF0YxcQunzlqpPpGOM10uhBCoqkzBO/Ox12iIG92ngIhvZWq1RqdKGNOA5YmmEZohSroHJuJhYEiTict7PV6btSdkTUsk9ZKNo0uwV0U6XQFXYWOkG7CRg9K9wbYR0fmtFRdNUvDoQQBqJBBOiSQbiBIudwNi86TZXqE5P3qdNX1MwBJJhSOsIMEFB4GTxlK/su4C3pOAQo0szaR2mJLBQoAAa+qRcxvgvo7oLM1E1IoCiJ1VXVmbSrk6OAcOHUnSIqC43ISiubCix17R9JLTR6VE9Yaqs1Z0IgvvSRiZ1BIIgNuQTMtqyOXqsQSjBiOwQQ4YESdurYQJjeZiQAQSd0x0dWo5Y1yyuFbSVHWMUIPaFUNASIINyLiCQVLMaWVXqypqLUKkLVGhqRR6naQMjAHcgahzUbmWFY00E5tChM65CiuhZEWqPeFjUk6oYQIYyTuRaRhX0VW/wBpYyV1GuDFzDU6lvG+NHlchSqSD1CsRAR8yFJkb01fLuxXe8sQQbL7oM6Q9mKTj9a6Uy7vB101ZwS5UAsoEEEeMEaRwFrsMhJox3SVUMFQO5JdQdWgEC4BAW4uRefuIApFdOp6RIuQygC4kkdYVIaF02MwCTFsP29lFTSaeYYIH1r1lGugLjgrpTKM3YAsx90m0EY9UyqUqD6TVps+oQtVWSYmWVQrhNRESN1IGoCQxJ9kLb9zPZvpN6lRzTbRT1sURnghWOrdoJN7k49hhR6Gy+YAYZrK5bSoVqdYVWfXLamJVWUzaGWBFokEn2C3CUon0YBu8+f9MTpPFQfED8MR5/HEyPyMKKJLAiGWkQeDKjD0IwNV6Dyj+9lqHiqFL/8ApkYIDeP5/Ix1pHfiEFo9kssPcNekf/DqMD6sTjun0NWT9nnKjCbCtrMRydKgMd2mLC18MY5fnfHag/m35/1xV0XVi1Vzq/TRvs16y9+zrH83HHjn82N6NR/A0Knw1H7sMwe/4+GJ0j8z4YPxGDpFLdO1FE1KDjnqy1QR/kUDED2ooj30QedWn8Kmr5c/Jwp5fn83x2rvsHP+a2L1p8pE0/UUr0xlXsOPBalJvMDQO7niylm6U2NUgjb9W+20HUJETx+dj6mWBsyU2+1TRp9VOBK3QtJrmlRB5ijSjjfSaZE98Tiao+xVMJp1aJtrI+1TYf8Atl/ljxNMC9Wnt9St8+pHxwE/s/SIggCCPdSkJjgYp/dxxDezlD6jDwKjl+5B47jEej2ZNwfrqBSqrVVQ9bXdWCVJ01iXDqFpG3a0kGxNIgjbGV6b6Tqo6U0zDVQrK6SpDK0EElXQAyWc6vpGoZkljjWP7H5ViCaZJHHrKgO3NWHL4DbFdb2IoQerQqxk/tawDHlU7RJHC0Hv4goyiuxTTYnyntUamTzCZnME1WptTpqyOzFCARBVQiguO19JoWT2FwTW9s1LLWWs6GAHU0VKtaykU3ptKMWgzNzEgxjr/qbU+kcmB9Xq6zgDwduHAGcezHsJTqRrakCLfqqNNBB37K0xwvcnjcb4pyi3Zas4/wCsj11zCD9HdMwuie0txTWmToZzc9katdupnYDHfRxOYaqxpVlqlFV16t2VmAUOjdlQq61pmSHK2I0jSVnL+w9JSCalUxEAEJHK633jYjDrJ5JaUhAe0RILEiVEA6VhbLaQJMCTbAaq4Lq+QEdCVWPWdc9OrMgqKdQysQ5Uvp1szVW3IVSQZ1NHeZ9kqbyXWgpMCadPqpAJ91OsqBd2MKApJFuIbdYePDx8oGOVfxjnx487z3b3HfgNw9he3s8VpilQqmnRLFmpFNSM9oYEspDCI7JG1gt5VL7FUqjS1UtIgQN45a2qHvjv4Y0GbphrspLREauY5gQO8xFiMJc90PWbspUQUzupLyALG4EMLfStHwJSkU1Hucp0PkV7Ias0cabNovwBUgEjjyx7En2XqNBLosACRA1RuYMAXkWgniOJ9gbfuWlE/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005064"/>
            <a:ext cx="2743473"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descr="http://i1135.photobucket.com/albums/m637/thelocus/41455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011904"/>
            <a:ext cx="2872612" cy="2801472"/>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www.bnf.gov.py/img/noticias/cajer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6460" y="4005064"/>
            <a:ext cx="276470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1662511"/>
            <a:ext cx="8533184" cy="18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451863"/>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5656" y="1136933"/>
            <a:ext cx="6318448" cy="4524315"/>
          </a:xfrm>
          <a:prstGeom prst="rect">
            <a:avLst/>
          </a:prstGeom>
        </p:spPr>
        <p:txBody>
          <a:bodyPr wrap="square">
            <a:spAutoFit/>
          </a:bodyPr>
          <a:lstStyle/>
          <a:p>
            <a:pPr algn="ctr"/>
            <a:r>
              <a:rPr lang="es-ES" sz="4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Presupuesto de Ingresos y Gastos del Banco Nacional de Fomento para el ejercicio financiero del año 2017</a:t>
            </a:r>
            <a:endParaRPr lang="es-ES" sz="4800" dirty="0"/>
          </a:p>
        </p:txBody>
      </p:sp>
    </p:spTree>
    <p:extLst>
      <p:ext uri="{BB962C8B-B14F-4D97-AF65-F5344CB8AC3E}">
        <p14:creationId xmlns:p14="http://schemas.microsoft.com/office/powerpoint/2010/main" val="2035820062"/>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79850904"/>
              </p:ext>
            </p:extLst>
          </p:nvPr>
        </p:nvGraphicFramePr>
        <p:xfrm>
          <a:off x="611560" y="548680"/>
          <a:ext cx="7992889" cy="2232250"/>
        </p:xfrm>
        <a:graphic>
          <a:graphicData uri="http://schemas.openxmlformats.org/drawingml/2006/table">
            <a:tbl>
              <a:tblPr/>
              <a:tblGrid>
                <a:gridCol w="433426"/>
                <a:gridCol w="199716"/>
                <a:gridCol w="2804521"/>
                <a:gridCol w="900847"/>
                <a:gridCol w="900847"/>
                <a:gridCol w="900847"/>
                <a:gridCol w="900847"/>
                <a:gridCol w="855521"/>
                <a:gridCol w="96317"/>
              </a:tblGrid>
              <a:tr h="191811">
                <a:tc gridSpan="3">
                  <a:txBody>
                    <a:bodyPr/>
                    <a:lstStyle/>
                    <a:p>
                      <a:pPr algn="l" fontAlgn="ctr"/>
                      <a:r>
                        <a:rPr lang="es-ES" sz="900" b="1" i="0" u="none" strike="noStrike" dirty="0">
                          <a:effectLst/>
                          <a:latin typeface="Arial" panose="020B0604020202020204" pitchFamily="34" charset="0"/>
                        </a:rPr>
                        <a:t>INGRESOS</a:t>
                      </a:r>
                    </a:p>
                  </a:txBody>
                  <a:tcPr marL="4192" marR="4192" marT="4192"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a:noFill/>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a:noFill/>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a:noFill/>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a:noFill/>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a:noFill/>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a:noFill/>
                    </a:lnT>
                    <a:lnB>
                      <a:noFill/>
                    </a:lnB>
                    <a:solidFill>
                      <a:srgbClr val="FFFFFF"/>
                    </a:solidFill>
                  </a:tcPr>
                </a:tc>
              </a:tr>
              <a:tr h="144942">
                <a:tc>
                  <a:txBody>
                    <a:bodyPr/>
                    <a:lstStyle/>
                    <a:p>
                      <a:pPr algn="l" fontAlgn="ctr"/>
                      <a:r>
                        <a:rPr lang="es-ES" sz="700" b="0" i="0" u="none" strike="noStrike">
                          <a:effectLst/>
                          <a:latin typeface="Arial" panose="020B0604020202020204" pitchFamily="34" charset="0"/>
                        </a:rPr>
                        <a:t> </a:t>
                      </a:r>
                    </a:p>
                  </a:txBody>
                  <a:tcPr marL="4192" marR="4192" marT="41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700" b="0" i="0" u="none" strike="noStrike">
                          <a:effectLst/>
                          <a:latin typeface="Arial" panose="020B0604020202020204" pitchFamily="34" charset="0"/>
                        </a:rPr>
                        <a:t> </a:t>
                      </a:r>
                    </a:p>
                  </a:txBody>
                  <a:tcPr marL="4192" marR="4192" marT="41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700" b="0" i="0" u="none" strike="noStrike">
                          <a:effectLst/>
                          <a:latin typeface="Arial" panose="020B0604020202020204" pitchFamily="34" charset="0"/>
                        </a:rPr>
                        <a:t> </a:t>
                      </a:r>
                    </a:p>
                  </a:txBody>
                  <a:tcPr marL="4192" marR="4192" marT="41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a:effectLst/>
                          <a:latin typeface="Arial" panose="020B0604020202020204" pitchFamily="34" charset="0"/>
                        </a:rPr>
                        <a:t>(a)</a:t>
                      </a:r>
                    </a:p>
                  </a:txBody>
                  <a:tcPr marL="4192" marR="4192" marT="41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a:effectLst/>
                          <a:latin typeface="Arial" panose="020B0604020202020204" pitchFamily="34" charset="0"/>
                        </a:rPr>
                        <a:t>(b)</a:t>
                      </a:r>
                    </a:p>
                  </a:txBody>
                  <a:tcPr marL="4192" marR="4192" marT="41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a:effectLst/>
                          <a:latin typeface="Arial" panose="020B0604020202020204" pitchFamily="34" charset="0"/>
                        </a:rPr>
                        <a:t>c = (b-a)</a:t>
                      </a:r>
                    </a:p>
                  </a:txBody>
                  <a:tcPr marL="4192" marR="4192" marT="41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a:effectLst/>
                          <a:latin typeface="Arial" panose="020B0604020202020204" pitchFamily="34" charset="0"/>
                        </a:rPr>
                        <a:t>(d)</a:t>
                      </a:r>
                    </a:p>
                  </a:txBody>
                  <a:tcPr marL="4192" marR="4192" marT="41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a:effectLst/>
                          <a:latin typeface="Arial" panose="020B0604020202020204" pitchFamily="34" charset="0"/>
                        </a:rPr>
                        <a:t>e = (d-b) </a:t>
                      </a:r>
                    </a:p>
                  </a:txBody>
                  <a:tcPr marL="4192" marR="4192" marT="41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a:effectLst/>
                          <a:latin typeface="Arial" panose="020B0604020202020204" pitchFamily="34" charset="0"/>
                        </a:rPr>
                        <a:t> </a:t>
                      </a:r>
                    </a:p>
                  </a:txBody>
                  <a:tcPr marL="4192" marR="4192" marT="4192" marB="0" anchor="ctr">
                    <a:lnL>
                      <a:noFill/>
                    </a:lnL>
                    <a:lnR>
                      <a:noFill/>
                    </a:lnR>
                    <a:lnT>
                      <a:noFill/>
                    </a:lnT>
                    <a:lnB>
                      <a:noFill/>
                    </a:lnB>
                    <a:solidFill>
                      <a:srgbClr val="FFFFFF"/>
                    </a:solidFill>
                  </a:tcPr>
                </a:tc>
              </a:tr>
              <a:tr h="144942">
                <a:tc>
                  <a:txBody>
                    <a:bodyPr/>
                    <a:lstStyle/>
                    <a:p>
                      <a:pPr algn="ctr" fontAlgn="ctr"/>
                      <a:r>
                        <a:rPr lang="es-ES" sz="700" b="1"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700" b="1"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700" b="1"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PRESUPUESTO</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PROYECTO</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VARIACION</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Propuesta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VARIACION</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4942">
                <a:tc>
                  <a:txBody>
                    <a:bodyPr/>
                    <a:lstStyle/>
                    <a:p>
                      <a:pPr algn="ctr" fontAlgn="ctr"/>
                      <a:r>
                        <a:rPr lang="es-ES" sz="700" b="1" i="0" u="none" strike="noStrike">
                          <a:effectLst/>
                          <a:latin typeface="Arial" panose="020B0604020202020204" pitchFamily="34" charset="0"/>
                        </a:rPr>
                        <a:t>CODIGO</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a:effectLst/>
                          <a:latin typeface="Arial" panose="020B0604020202020204" pitchFamily="34" charset="0"/>
                        </a:rPr>
                        <a:t>F.F.</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a:effectLst/>
                          <a:latin typeface="Arial" panose="020B0604020202020204" pitchFamily="34" charset="0"/>
                        </a:rPr>
                        <a:t>DESCRIPCIÓN</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2016</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EJECUTIVO 2017</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BNF 2017</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84405">
                <a:tc>
                  <a:txBody>
                    <a:bodyPr/>
                    <a:lstStyle/>
                    <a:p>
                      <a:pPr algn="r" fontAlgn="ctr"/>
                      <a:r>
                        <a:rPr lang="es-ES" sz="700" b="0" i="0" u="none" strike="noStrike">
                          <a:effectLst/>
                          <a:latin typeface="Arial" panose="020B0604020202020204" pitchFamily="34" charset="0"/>
                        </a:rPr>
                        <a:t>172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30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700" b="0" i="0" u="none" strike="noStrike">
                          <a:effectLst/>
                          <a:latin typeface="Arial" panose="020B0604020202020204" pitchFamily="34" charset="0"/>
                        </a:rPr>
                        <a:t>INGRESOS DE OPERACIÓN (SECTOR EMPRESARIAL Y FINANCIERO)</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dirty="0">
                          <a:effectLst/>
                          <a:latin typeface="Arial" panose="020B0604020202020204" pitchFamily="34" charset="0"/>
                        </a:rPr>
                        <a:t>645.823.427.993</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701.761.217.747</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55.937.789.754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744.523.218.420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42.762.000.673</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4866">
                <a:tc>
                  <a:txBody>
                    <a:bodyPr/>
                    <a:lstStyle/>
                    <a:p>
                      <a:pPr algn="r" fontAlgn="ctr"/>
                      <a:r>
                        <a:rPr lang="es-ES" sz="700" b="0" i="0" u="none" strike="noStrike">
                          <a:effectLst/>
                          <a:latin typeface="Arial" panose="020B0604020202020204" pitchFamily="34" charset="0"/>
                        </a:rPr>
                        <a:t>211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30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700" b="0" i="0" u="none" strike="noStrike">
                          <a:effectLst/>
                          <a:latin typeface="Arial" panose="020B0604020202020204" pitchFamily="34" charset="0"/>
                        </a:rPr>
                        <a:t>VENTA DE ACTIVOS DE CAPITAL</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3.500.000.000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3.500.000.000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3.500.000.000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889">
                <a:tc>
                  <a:txBody>
                    <a:bodyPr/>
                    <a:lstStyle/>
                    <a:p>
                      <a:pPr algn="r" fontAlgn="ctr"/>
                      <a:r>
                        <a:rPr lang="es-ES" sz="700" b="0" i="0" u="none" strike="noStrike">
                          <a:effectLst/>
                          <a:latin typeface="Arial" panose="020B0604020202020204" pitchFamily="34" charset="0"/>
                        </a:rPr>
                        <a:t>311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20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700" b="0" i="0" u="none" strike="noStrike">
                          <a:effectLst/>
                          <a:latin typeface="Arial" panose="020B0604020202020204" pitchFamily="34" charset="0"/>
                        </a:rPr>
                        <a:t>CREDITO INTERNO (AFD)</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65.201.000.000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80.197.000.000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14.996.000.000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80.197.000.000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889">
                <a:tc>
                  <a:txBody>
                    <a:bodyPr/>
                    <a:lstStyle/>
                    <a:p>
                      <a:pPr algn="r" fontAlgn="ctr"/>
                      <a:r>
                        <a:rPr lang="es-ES" sz="700" b="0" i="0" u="none" strike="noStrike">
                          <a:effectLst/>
                          <a:latin typeface="Arial" panose="020B0604020202020204" pitchFamily="34" charset="0"/>
                        </a:rPr>
                        <a:t>315</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30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700" b="0" i="0" u="none" strike="noStrike">
                          <a:effectLst/>
                          <a:latin typeface="Arial" panose="020B0604020202020204" pitchFamily="34" charset="0"/>
                        </a:rPr>
                        <a:t>CAPTACION DE DEPOSITOS</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458.403.000.000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529.226.263.500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70.823.263.500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529.226.263.500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889">
                <a:tc>
                  <a:txBody>
                    <a:bodyPr/>
                    <a:lstStyle/>
                    <a:p>
                      <a:pPr algn="r" fontAlgn="ctr"/>
                      <a:r>
                        <a:rPr lang="es-ES" sz="700" b="0" i="0" u="none" strike="noStrike">
                          <a:effectLst/>
                          <a:latin typeface="Arial" panose="020B0604020202020204" pitchFamily="34" charset="0"/>
                        </a:rPr>
                        <a:t>322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20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700" b="0" i="0" u="none" strike="noStrike">
                          <a:effectLst/>
                          <a:latin typeface="Arial" panose="020B0604020202020204" pitchFamily="34" charset="0"/>
                        </a:rPr>
                        <a:t>DESEMBOLSO DE PRESTAMOS EXTERNOS (BID)</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16.718.777.776</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26.318.831.000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dirty="0">
                          <a:effectLst/>
                          <a:latin typeface="Arial" panose="020B0604020202020204" pitchFamily="34" charset="0"/>
                        </a:rPr>
                        <a:t>9.600.053.224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26.318.831.000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889">
                <a:tc>
                  <a:txBody>
                    <a:bodyPr/>
                    <a:lstStyle/>
                    <a:p>
                      <a:pPr algn="r" fontAlgn="ctr"/>
                      <a:r>
                        <a:rPr lang="es-ES" sz="700" b="0" i="0" u="none" strike="noStrike">
                          <a:effectLst/>
                          <a:latin typeface="Arial" panose="020B0604020202020204" pitchFamily="34" charset="0"/>
                        </a:rPr>
                        <a:t>332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30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700" b="0" i="0" u="none" strike="noStrike">
                          <a:effectLst/>
                          <a:latin typeface="Arial" panose="020B0604020202020204" pitchFamily="34" charset="0"/>
                        </a:rPr>
                        <a:t>RECUPERACION DE PRESTAMOS</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1.826.719.374.702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1.901.092.178.694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74.372.803.992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1.901.092.178.694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75370">
                <a:tc>
                  <a:txBody>
                    <a:bodyPr/>
                    <a:lstStyle/>
                    <a:p>
                      <a:pPr algn="r" fontAlgn="ctr"/>
                      <a:r>
                        <a:rPr lang="es-ES" sz="700" b="0" i="0" u="none" strike="noStrike">
                          <a:effectLst/>
                          <a:latin typeface="Arial" panose="020B0604020202020204" pitchFamily="34" charset="0"/>
                        </a:rPr>
                        <a:t>334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30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700" b="0" i="0" u="none" strike="noStrike">
                          <a:effectLst/>
                          <a:latin typeface="Arial" panose="020B0604020202020204" pitchFamily="34" charset="0"/>
                        </a:rPr>
                        <a:t>RECUPERACION DE TITULOS Y VALORES</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43.158.000.000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15.000.000.000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-28.158.000.000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15.000.000.000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889">
                <a:tc gridSpan="2">
                  <a:txBody>
                    <a:bodyPr/>
                    <a:lstStyle/>
                    <a:p>
                      <a:pPr algn="l" fontAlgn="ctr"/>
                      <a:r>
                        <a:rPr lang="es-ES" sz="800" b="1" i="0" u="none" strike="noStrike">
                          <a:effectLst/>
                          <a:latin typeface="Arial" panose="020B0604020202020204" pitchFamily="34" charset="0"/>
                        </a:rPr>
                        <a:t>TOTALES</a:t>
                      </a:r>
                    </a:p>
                  </a:txBody>
                  <a:tcPr marL="4192" marR="4192" marT="419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ctr"/>
                      <a:r>
                        <a:rPr lang="es-ES" sz="800" b="0" i="0" u="none" strike="noStrike">
                          <a:effectLst/>
                          <a:latin typeface="Arial" panose="020B0604020202020204" pitchFamily="34" charset="0"/>
                        </a:rPr>
                        <a:t> </a:t>
                      </a:r>
                    </a:p>
                  </a:txBody>
                  <a:tcPr marL="4192" marR="4192" marT="419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3.059.523.580.471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3.257.095.490.941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197.571.910.470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3.299.857.491.614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effectLst/>
                          <a:latin typeface="Arial" panose="020B0604020202020204" pitchFamily="34" charset="0"/>
                        </a:rPr>
                        <a:t>42.762.000.673</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effectLst/>
                          <a:latin typeface="Arial" panose="020B0604020202020204" pitchFamily="34" charset="0"/>
                        </a:rPr>
                        <a:t> </a:t>
                      </a:r>
                    </a:p>
                  </a:txBody>
                  <a:tcPr marL="4192" marR="4192" marT="41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31527">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dirty="0">
                          <a:effectLst/>
                          <a:latin typeface="Arial" panose="020B0604020202020204" pitchFamily="34" charset="0"/>
                        </a:rPr>
                        <a:t> </a:t>
                      </a:r>
                    </a:p>
                  </a:txBody>
                  <a:tcPr marL="4192" marR="4192" marT="41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4192" marR="4192" marT="41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dirty="0">
                          <a:effectLst/>
                          <a:latin typeface="Arial" panose="020B0604020202020204" pitchFamily="34" charset="0"/>
                        </a:rPr>
                        <a:t> </a:t>
                      </a:r>
                    </a:p>
                  </a:txBody>
                  <a:tcPr marL="4192" marR="4192" marT="4192" marB="0" anchor="ctr">
                    <a:lnL>
                      <a:noFill/>
                    </a:lnL>
                    <a:lnR>
                      <a:noFill/>
                    </a:lnR>
                    <a:lnT>
                      <a:noFill/>
                    </a:lnT>
                    <a:lnB>
                      <a:noFill/>
                    </a:lnB>
                    <a:solidFill>
                      <a:srgbClr val="FFFFFF"/>
                    </a:solidFill>
                  </a:tcPr>
                </a:tc>
              </a:tr>
            </a:tbl>
          </a:graphicData>
        </a:graphic>
      </p:graphicFrame>
      <p:sp>
        <p:nvSpPr>
          <p:cNvPr id="2" name="CuadroTexto 1"/>
          <p:cNvSpPr txBox="1"/>
          <p:nvPr/>
        </p:nvSpPr>
        <p:spPr>
          <a:xfrm>
            <a:off x="611559" y="2793700"/>
            <a:ext cx="7992889" cy="3046988"/>
          </a:xfrm>
          <a:prstGeom prst="rect">
            <a:avLst/>
          </a:prstGeom>
          <a:noFill/>
        </p:spPr>
        <p:txBody>
          <a:bodyPr wrap="square" rtlCol="0">
            <a:spAutoFit/>
          </a:bodyPr>
          <a:lstStyle/>
          <a:p>
            <a:pPr algn="just"/>
            <a:r>
              <a:rPr lang="es-PY" sz="1200" dirty="0" smtClean="0"/>
              <a:t>El importe de G. </a:t>
            </a:r>
            <a:r>
              <a:rPr lang="es-PY" sz="1200" b="1" dirty="0" smtClean="0"/>
              <a:t>42.762 </a:t>
            </a:r>
            <a:r>
              <a:rPr lang="es-PY" sz="1200" dirty="0" smtClean="0"/>
              <a:t>millones tiene como principal componente las Ganancias Financieras que representan el 90% de estos ingresos, constituidos por la generación de Intereses de la Cartera de Préstamos Vigente, Comisiones por Servicios Bancarios y Rentas de Inversiones de Títulos de Valores Públicos.</a:t>
            </a:r>
            <a:endParaRPr lang="es-ES" sz="1200" dirty="0" smtClean="0"/>
          </a:p>
          <a:p>
            <a:pPr algn="just"/>
            <a:r>
              <a:rPr lang="es-PY" sz="1200" dirty="0" smtClean="0"/>
              <a:t>Complementan estos ingresos las Ganancias Operativas y Extraordinarias, provenientes de los ingresos que guardan relación con las operaciones que mantiene el BNF con las demás entidades del Sistema Financiero Nacional.</a:t>
            </a:r>
            <a:endParaRPr lang="es-ES" sz="1200" dirty="0" smtClean="0"/>
          </a:p>
          <a:p>
            <a:pPr algn="just"/>
            <a:r>
              <a:rPr lang="es-PY" sz="1200" dirty="0" smtClean="0"/>
              <a:t>Es importante señalar, que los Ingresos de Operación se sustentan, por un lado, en la principal actividad del Banco, en función a los objetivos de su Carta Orgánica, es decir, en el financiamiento de programas y proyectos de fomento de los sectores productivos, a sectores excluidos del sistema financiero como la dirigida a los Microempresarios de los mercados municipales y producción para el sustento familiar, y por el otro, la asistencia al sector Consumo, que está constituida, en su mayor parte, por el financiamiento para el bienestar familiar dirigido a funcionarios públicos que perciben sus haberes a través de la Institución, así como para la implementación de importantes convenios con el objetivo del mejoramiento de sus condiciones de trabajo y calidad de vida, contribuyen a la bancarización de sectores que, tradicionalmente, no son sujetos del sistema bancario.</a:t>
            </a:r>
            <a:endParaRPr lang="es-ES" sz="1200" dirty="0" smtClean="0"/>
          </a:p>
          <a:p>
            <a:pPr algn="just"/>
            <a:r>
              <a:rPr lang="es-PY" sz="1200" dirty="0" smtClean="0"/>
              <a:t>En ese sentido, la proyección de ingresos (intereses y comisiones) se respaldan en la estimación del crecimiento tanto en la Cartera de Préstamos del BNF como en la prestación de servicios financieros.</a:t>
            </a:r>
            <a:endParaRPr lang="es-ES" sz="1200" dirty="0"/>
          </a:p>
        </p:txBody>
      </p:sp>
    </p:spTree>
    <p:extLst>
      <p:ext uri="{BB962C8B-B14F-4D97-AF65-F5344CB8AC3E}">
        <p14:creationId xmlns:p14="http://schemas.microsoft.com/office/powerpoint/2010/main" val="3156860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06504" y="1052736"/>
            <a:ext cx="6318448" cy="3046988"/>
          </a:xfrm>
          <a:prstGeom prst="rect">
            <a:avLst/>
          </a:prstGeom>
        </p:spPr>
        <p:txBody>
          <a:bodyPr wrap="square">
            <a:spAutoFit/>
          </a:bodyPr>
          <a:lstStyle/>
          <a:p>
            <a:pPr algn="ctr"/>
            <a:r>
              <a:rPr lang="es-ES" sz="4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Requerimientos no contemplados en el Proyecto del Ejecutivo</a:t>
            </a:r>
            <a:endParaRPr lang="es-ES" sz="4800" dirty="0"/>
          </a:p>
        </p:txBody>
      </p:sp>
    </p:spTree>
    <p:extLst>
      <p:ext uri="{BB962C8B-B14F-4D97-AF65-F5344CB8AC3E}">
        <p14:creationId xmlns:p14="http://schemas.microsoft.com/office/powerpoint/2010/main" val="616444210"/>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11560" y="764704"/>
            <a:ext cx="7776864" cy="4154984"/>
          </a:xfrm>
          <a:prstGeom prst="rect">
            <a:avLst/>
          </a:prstGeom>
          <a:noFill/>
        </p:spPr>
        <p:txBody>
          <a:bodyPr wrap="square" rtlCol="0">
            <a:spAutoFit/>
          </a:bodyPr>
          <a:lstStyle/>
          <a:p>
            <a:pPr algn="just"/>
            <a:r>
              <a:rPr lang="es-ES" sz="2400" dirty="0" smtClean="0"/>
              <a:t>Con respecto al Proyecto remitido por el Poder Ejecutivo, respetuosamente venimos a solicitar a la Comisión Bicameral de Presupuesto, las siguientes modificaciones al Proyecto de Presupuesto del BNF, para el año 2017.</a:t>
            </a:r>
          </a:p>
          <a:p>
            <a:pPr algn="just"/>
            <a:endParaRPr lang="es-ES" sz="2400" dirty="0"/>
          </a:p>
          <a:p>
            <a:pPr marL="457200" indent="-457200" algn="just">
              <a:buFont typeface="+mj-lt"/>
              <a:buAutoNum type="arabicPeriod"/>
            </a:pPr>
            <a:r>
              <a:rPr lang="es-ES" sz="2400" dirty="0" smtClean="0"/>
              <a:t>Ampliación de Créditos Presupuestarios por G. 42.762.000.673 (guaraníes cuarenta y dos mil setecientos sesenta y dos millones seiscientos setenta y tres), según el siguiente detalle:</a:t>
            </a:r>
          </a:p>
          <a:p>
            <a:pPr algn="just"/>
            <a:endParaRPr lang="es-ES" sz="2400" dirty="0" smtClean="0"/>
          </a:p>
        </p:txBody>
      </p:sp>
    </p:spTree>
    <p:extLst>
      <p:ext uri="{BB962C8B-B14F-4D97-AF65-F5344CB8AC3E}">
        <p14:creationId xmlns:p14="http://schemas.microsoft.com/office/powerpoint/2010/main" val="2417358015"/>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214406881"/>
              </p:ext>
            </p:extLst>
          </p:nvPr>
        </p:nvGraphicFramePr>
        <p:xfrm>
          <a:off x="467544" y="1700808"/>
          <a:ext cx="8352930" cy="2808313"/>
        </p:xfrm>
        <a:graphic>
          <a:graphicData uri="http://schemas.openxmlformats.org/drawingml/2006/table">
            <a:tbl>
              <a:tblPr/>
              <a:tblGrid>
                <a:gridCol w="352795"/>
                <a:gridCol w="295724"/>
                <a:gridCol w="2735454"/>
                <a:gridCol w="996126"/>
                <a:gridCol w="996126"/>
                <a:gridCol w="992235"/>
                <a:gridCol w="992235"/>
                <a:gridCol w="992235"/>
              </a:tblGrid>
              <a:tr h="378658">
                <a:tc gridSpan="2">
                  <a:txBody>
                    <a:bodyPr/>
                    <a:lstStyle/>
                    <a:p>
                      <a:pPr algn="l" fontAlgn="ctr"/>
                      <a:r>
                        <a:rPr lang="es-ES" sz="1000" b="1" i="0" u="none" strike="noStrike">
                          <a:effectLst/>
                          <a:latin typeface="Arial" panose="020B0604020202020204" pitchFamily="34" charset="0"/>
                        </a:rPr>
                        <a:t>EGRESOS</a:t>
                      </a:r>
                    </a:p>
                  </a:txBody>
                  <a:tcPr marL="3676" marR="3676" marT="3676" marB="0" anchor="ctr">
                    <a:lnL>
                      <a:noFill/>
                    </a:lnL>
                    <a:lnR>
                      <a:noFill/>
                    </a:lnR>
                    <a:lnT>
                      <a:noFill/>
                    </a:lnT>
                    <a:lnB>
                      <a:noFill/>
                    </a:lnB>
                    <a:solidFill>
                      <a:srgbClr val="FFFFFF"/>
                    </a:solidFill>
                  </a:tcPr>
                </a:tc>
                <a:tc hMerge="1">
                  <a:txBody>
                    <a:bodyPr/>
                    <a:lstStyle/>
                    <a:p>
                      <a:endParaRPr lang="es-ES"/>
                    </a:p>
                  </a:txBody>
                  <a:tcPr/>
                </a:tc>
                <a:tc>
                  <a:txBody>
                    <a:bodyPr/>
                    <a:lstStyle/>
                    <a:p>
                      <a:pPr algn="l" fontAlgn="ctr"/>
                      <a:endParaRPr lang="es-ES" sz="400" b="1" i="0" u="none" strike="noStrike">
                        <a:effectLst/>
                        <a:latin typeface="Arial" panose="020B0604020202020204" pitchFamily="34" charset="0"/>
                      </a:endParaRPr>
                    </a:p>
                  </a:txBody>
                  <a:tcPr marL="3676" marR="3676" marT="3676" marB="0" anchor="ctr">
                    <a:lnL>
                      <a:noFill/>
                    </a:lnL>
                    <a:lnR>
                      <a:noFill/>
                    </a:lnR>
                    <a:lnT>
                      <a:noFill/>
                    </a:lnT>
                    <a:lnB>
                      <a:noFill/>
                    </a:lnB>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r>
              <a:tr h="202371">
                <a:tc>
                  <a:txBody>
                    <a:bodyPr/>
                    <a:lstStyle/>
                    <a:p>
                      <a:pPr algn="l" fontAlgn="ctr"/>
                      <a:r>
                        <a:rPr lang="es-ES" sz="1000" b="1"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endParaRPr lang="es-ES" sz="400" b="1" i="0" u="none" strike="noStrike">
                        <a:effectLst/>
                        <a:latin typeface="Arial" panose="020B0604020202020204" pitchFamily="34" charset="0"/>
                      </a:endParaRPr>
                    </a:p>
                  </a:txBody>
                  <a:tcPr marL="3676" marR="3676" marT="3676" marB="0" anchor="ctr">
                    <a:lnL>
                      <a:noFill/>
                    </a:lnL>
                    <a:lnR>
                      <a:noFill/>
                    </a:lnR>
                    <a:lnT>
                      <a:noFill/>
                    </a:lnT>
                    <a:lnB>
                      <a:noFill/>
                    </a:lnB>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r>
              <a:tr h="166394">
                <a:tc gridSpan="8">
                  <a:txBody>
                    <a:bodyPr/>
                    <a:lstStyle/>
                    <a:p>
                      <a:pPr algn="ctr" fontAlgn="ctr"/>
                      <a:r>
                        <a:rPr lang="es-ES" sz="800" b="1" i="0" u="none" strike="noStrike">
                          <a:effectLst/>
                          <a:latin typeface="Arial" panose="020B0604020202020204" pitchFamily="34" charset="0"/>
                        </a:rPr>
                        <a:t>COMPARATIVO DEL PRESUPUESTO DE GASTOS CONSOLIDADOS DEL BNF, EJERCICIO FINANCIERO 2016 -  PROYECTO EJECUTIVO 2017 - PROPUESTA BNF 2017</a:t>
                      </a:r>
                    </a:p>
                  </a:txBody>
                  <a:tcPr marL="3676" marR="3676" marT="3676"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6394">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(a)</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(b)</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c= (b-a)</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(d)</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e= (d-b)</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211365">
                <a:tc>
                  <a:txBody>
                    <a:bodyPr/>
                    <a:lstStyle/>
                    <a:p>
                      <a:pPr algn="ctr" fontAlgn="ctr"/>
                      <a:r>
                        <a:rPr lang="es-ES" sz="600" b="1" i="0" u="none" strike="noStrike">
                          <a:effectLst/>
                          <a:latin typeface="Arial" panose="020B0604020202020204" pitchFamily="34" charset="0"/>
                        </a:rPr>
                        <a:t> </a:t>
                      </a:r>
                    </a:p>
                  </a:txBody>
                  <a:tcPr marL="3676" marR="3676" marT="3676"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PRESUPUESTO</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PROYECTO</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s-ES" sz="500" b="1" i="0" u="none" strike="noStrike">
                          <a:effectLst/>
                          <a:latin typeface="Arial" panose="020B0604020202020204" pitchFamily="34" charset="0"/>
                        </a:rPr>
                        <a:t>VARIACION</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PROPUESTA</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VARIACION </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r>
              <a:tr h="328290">
                <a:tc>
                  <a:txBody>
                    <a:bodyPr/>
                    <a:lstStyle/>
                    <a:p>
                      <a:pPr algn="ctr" fontAlgn="ctr"/>
                      <a:r>
                        <a:rPr lang="es-ES" sz="600" b="1" i="0" u="none" strike="noStrike">
                          <a:effectLst/>
                          <a:latin typeface="Arial" panose="020B0604020202020204" pitchFamily="34" charset="0"/>
                        </a:rPr>
                        <a:t>CODIGO</a:t>
                      </a:r>
                    </a:p>
                  </a:txBody>
                  <a:tcPr marL="3676" marR="3676" marT="3676" marB="0" anchor="ctr">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F.F.</a:t>
                      </a:r>
                    </a:p>
                  </a:txBody>
                  <a:tcPr marL="3676" marR="3676" marT="367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DESCRIPCIÓN</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VIGENTE 2016</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EJECUTIVO 2017</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a:txBody>
                    <a:bodyPr/>
                    <a:lstStyle/>
                    <a:p>
                      <a:pPr algn="ctr" fontAlgn="ctr"/>
                      <a:r>
                        <a:rPr lang="es-ES" sz="500" b="1" i="0" u="none" strike="noStrike">
                          <a:effectLst/>
                          <a:latin typeface="Arial" panose="020B0604020202020204" pitchFamily="34" charset="0"/>
                        </a:rPr>
                        <a:t>BNF 2017</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RESPECTO A PROPUESTA BNF</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49604">
                <a:tc>
                  <a:txBody>
                    <a:bodyPr/>
                    <a:lstStyle/>
                    <a:p>
                      <a:pPr algn="ctr" fontAlgn="ctr"/>
                      <a:r>
                        <a:rPr lang="es-ES" sz="600" b="1" i="0" u="none" strike="noStrike">
                          <a:effectLst/>
                          <a:latin typeface="Arial" panose="020B0604020202020204" pitchFamily="34" charset="0"/>
                        </a:rPr>
                        <a:t>100</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600" b="1" i="0" u="none" strike="noStrike">
                          <a:effectLst/>
                          <a:latin typeface="Arial" panose="020B0604020202020204" pitchFamily="34" charset="0"/>
                        </a:rPr>
                        <a:t>SERVICIOS PERSONALES</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700" b="1" i="0" u="none" strike="noStrike">
                          <a:effectLst/>
                          <a:latin typeface="Arial" panose="020B0604020202020204" pitchFamily="34" charset="0"/>
                        </a:rPr>
                        <a:t>202.244.906.968</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700" b="1" i="0" u="none" strike="noStrike">
                          <a:effectLst/>
                          <a:latin typeface="Arial" panose="020B0604020202020204" pitchFamily="34" charset="0"/>
                        </a:rPr>
                        <a:t>202.324.432.568</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700" b="1" i="0" u="none" strike="noStrike">
                          <a:effectLst/>
                          <a:latin typeface="Arial" panose="020B0604020202020204" pitchFamily="34" charset="0"/>
                        </a:rPr>
                        <a:t>79.525.600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700" b="1" i="0" u="none" strike="noStrike">
                          <a:effectLst/>
                          <a:latin typeface="Arial" panose="020B0604020202020204" pitchFamily="34" charset="0"/>
                        </a:rPr>
                        <a:t>202.324.432.568</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700" b="1" i="0" u="none" strike="noStrike">
                          <a:effectLst/>
                          <a:latin typeface="Arial" panose="020B0604020202020204" pitchFamily="34" charset="0"/>
                        </a:rPr>
                        <a:t>0</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9412">
                <a:tc>
                  <a:txBody>
                    <a:bodyPr/>
                    <a:lstStyle/>
                    <a:p>
                      <a:pPr algn="ctr" fontAlgn="ctr"/>
                      <a:r>
                        <a:rPr lang="es-ES" sz="600" b="1" i="0" u="none" strike="noStrike">
                          <a:effectLst/>
                          <a:latin typeface="Arial" panose="020B0604020202020204" pitchFamily="34" charset="0"/>
                        </a:rPr>
                        <a:t>200</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600" b="1" i="0" u="none" strike="noStrike">
                          <a:effectLst/>
                          <a:latin typeface="Arial" panose="020B0604020202020204" pitchFamily="34" charset="0"/>
                        </a:rPr>
                        <a:t>SERVICIOS NO PERSONALES</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159.647.204.256</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172.925.077.429</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13.277.873.173</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210.687.078.102</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37.762.000.673</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139412">
                <a:tc>
                  <a:txBody>
                    <a:bodyPr/>
                    <a:lstStyle/>
                    <a:p>
                      <a:pPr algn="ctr" fontAlgn="ctr"/>
                      <a:r>
                        <a:rPr lang="es-ES" sz="600" b="1" i="0" u="none" strike="noStrike">
                          <a:effectLst/>
                          <a:latin typeface="Arial" panose="020B0604020202020204" pitchFamily="34" charset="0"/>
                        </a:rPr>
                        <a:t>300</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600" b="1" i="0" u="none" strike="noStrike">
                          <a:effectLst/>
                          <a:latin typeface="Arial" panose="020B0604020202020204" pitchFamily="34" charset="0"/>
                        </a:rPr>
                        <a:t>BIENES DE CONSUMO</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18.901.819.624</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20.495.040.327</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1.593.220.703</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20.495.040.327</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0</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139412">
                <a:tc>
                  <a:txBody>
                    <a:bodyPr/>
                    <a:lstStyle/>
                    <a:p>
                      <a:pPr algn="ctr" fontAlgn="ctr"/>
                      <a:r>
                        <a:rPr lang="es-ES" sz="600" b="1" i="0" u="none" strike="noStrike">
                          <a:effectLst/>
                          <a:latin typeface="Arial" panose="020B0604020202020204" pitchFamily="34" charset="0"/>
                        </a:rPr>
                        <a:t>500</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600" b="1" i="0" u="none" strike="noStrike">
                          <a:effectLst/>
                          <a:latin typeface="Arial" panose="020B0604020202020204" pitchFamily="34" charset="0"/>
                        </a:rPr>
                        <a:t>INVERSIÓN FÍSICA</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58.776.660.188</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104.827.845.532</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46.051.185.344</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104.827.845.532</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0</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139412">
                <a:tc>
                  <a:txBody>
                    <a:bodyPr/>
                    <a:lstStyle/>
                    <a:p>
                      <a:pPr algn="ctr" fontAlgn="ctr"/>
                      <a:r>
                        <a:rPr lang="es-ES" sz="600" b="1" i="0" u="none" strike="noStrike">
                          <a:effectLst/>
                          <a:latin typeface="Arial" panose="020B0604020202020204" pitchFamily="34" charset="0"/>
                        </a:rPr>
                        <a:t>600</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600" b="1" i="0" u="none" strike="noStrike">
                          <a:effectLst/>
                          <a:latin typeface="Arial" panose="020B0604020202020204" pitchFamily="34" charset="0"/>
                        </a:rPr>
                        <a:t>INVERSIÓN FINANCIERA</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2.330.130.000.000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2.446.637.000.000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116.507.000.000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2.446.637.000.000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0</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139412">
                <a:tc>
                  <a:txBody>
                    <a:bodyPr/>
                    <a:lstStyle/>
                    <a:p>
                      <a:pPr algn="ctr" fontAlgn="ctr"/>
                      <a:r>
                        <a:rPr lang="es-ES" sz="600" b="1" i="0" u="none" strike="noStrike">
                          <a:effectLst/>
                          <a:latin typeface="Arial" panose="020B0604020202020204" pitchFamily="34" charset="0"/>
                        </a:rPr>
                        <a:t>700</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600" b="1" i="0" u="none" strike="noStrike">
                          <a:effectLst/>
                          <a:latin typeface="Arial" panose="020B0604020202020204" pitchFamily="34" charset="0"/>
                        </a:rPr>
                        <a:t>SERVICIO DE LA DEUDA PÚBLICA</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56.308.612.151</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45.748.253.383</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-10.560.358.768</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45.748.253.383</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0</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139412">
                <a:tc>
                  <a:txBody>
                    <a:bodyPr/>
                    <a:lstStyle/>
                    <a:p>
                      <a:pPr algn="ctr" fontAlgn="ctr"/>
                      <a:r>
                        <a:rPr lang="es-ES" sz="600" b="1" i="0" u="none" strike="noStrike">
                          <a:effectLst/>
                          <a:latin typeface="Arial" panose="020B0604020202020204" pitchFamily="34" charset="0"/>
                        </a:rPr>
                        <a:t>800</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600" b="1" i="0" u="none" strike="noStrike">
                          <a:effectLst/>
                          <a:latin typeface="Arial" panose="020B0604020202020204" pitchFamily="34" charset="0"/>
                        </a:rPr>
                        <a:t>TRANSFERENCIAS</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11.074.089.897</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11.939.896.913</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865.807.016</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16.939.896.913</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1" i="0" u="none" strike="noStrike">
                          <a:effectLst/>
                          <a:latin typeface="Arial" panose="020B0604020202020204" pitchFamily="34" charset="0"/>
                        </a:rPr>
                        <a:t>5.000.000.000</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143908">
                <a:tc>
                  <a:txBody>
                    <a:bodyPr/>
                    <a:lstStyle/>
                    <a:p>
                      <a:pPr algn="ctr" fontAlgn="ctr"/>
                      <a:r>
                        <a:rPr lang="es-ES" sz="600" b="1" i="0" u="none" strike="noStrike">
                          <a:effectLst/>
                          <a:latin typeface="Arial" panose="020B0604020202020204" pitchFamily="34" charset="0"/>
                        </a:rPr>
                        <a:t>900</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600" b="1" i="0" u="none" strike="noStrike">
                          <a:effectLst/>
                          <a:latin typeface="Arial" panose="020B0604020202020204" pitchFamily="34" charset="0"/>
                        </a:rPr>
                        <a:t>OTROS GASTOS</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222.440.287.387</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252.197.944.789</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29.757.657.402</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252.197.944.789</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0</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43908">
                <a:tc gridSpan="3">
                  <a:txBody>
                    <a:bodyPr/>
                    <a:lstStyle/>
                    <a:p>
                      <a:pPr algn="ctr" fontAlgn="ctr"/>
                      <a:r>
                        <a:rPr lang="es-ES" sz="600" b="1" i="0" u="none" strike="noStrike">
                          <a:effectLst/>
                          <a:latin typeface="Arial" panose="020B0604020202020204" pitchFamily="34" charset="0"/>
                        </a:rPr>
                        <a:t>TOTALES</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ctr"/>
                      <a:r>
                        <a:rPr lang="es-ES" sz="700" b="1" i="0" u="none" strike="noStrike">
                          <a:effectLst/>
                          <a:latin typeface="Arial" panose="020B0604020202020204" pitchFamily="34" charset="0"/>
                        </a:rPr>
                        <a:t>3.059.523.580.471</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3.257.095.490.941</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197.571.910.470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3.299.857.491.614</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42.762.000.673</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80949">
                <a:tc>
                  <a:txBody>
                    <a:bodyPr/>
                    <a:lstStyle/>
                    <a:p>
                      <a:pPr algn="l" fontAlgn="ctr"/>
                      <a:r>
                        <a:rPr lang="es-ES" sz="400" b="0" i="0" u="none" strike="noStrike">
                          <a:effectLst/>
                          <a:latin typeface="Arial" panose="020B0604020202020204" pitchFamily="34" charset="0"/>
                        </a:rPr>
                        <a:t> </a:t>
                      </a:r>
                    </a:p>
                  </a:txBody>
                  <a:tcPr marL="3676" marR="3676" marT="36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3676" marR="3676" marT="36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3676" marR="3676" marT="36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3676" marR="3676" marT="36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3676" marR="3676" marT="36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3676" marR="3676" marT="36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a:effectLst/>
                          <a:latin typeface="Arial" panose="020B0604020202020204" pitchFamily="34" charset="0"/>
                        </a:rPr>
                        <a:t> </a:t>
                      </a:r>
                    </a:p>
                  </a:txBody>
                  <a:tcPr marL="3676" marR="3676" marT="36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400" b="0" i="0" u="none" strike="noStrike" dirty="0">
                          <a:effectLst/>
                          <a:latin typeface="Arial" panose="020B0604020202020204" pitchFamily="34" charset="0"/>
                        </a:rPr>
                        <a:t> </a:t>
                      </a:r>
                    </a:p>
                  </a:txBody>
                  <a:tcPr marL="3676" marR="3676" marT="36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2008338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0688"/>
            <a:ext cx="8229600" cy="706090"/>
          </a:xfrm>
        </p:spPr>
        <p:txBody>
          <a:bodyPr/>
          <a:lstStyle/>
          <a:p>
            <a:r>
              <a:rPr lang="es-ES" dirty="0" smtClean="0"/>
              <a:t>Resumen por Objeto del Gasto </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703461769"/>
              </p:ext>
            </p:extLst>
          </p:nvPr>
        </p:nvGraphicFramePr>
        <p:xfrm>
          <a:off x="390365" y="2348880"/>
          <a:ext cx="8363270" cy="2232246"/>
        </p:xfrm>
        <a:graphic>
          <a:graphicData uri="http://schemas.openxmlformats.org/drawingml/2006/table">
            <a:tbl>
              <a:tblPr/>
              <a:tblGrid>
                <a:gridCol w="353231"/>
                <a:gridCol w="296090"/>
                <a:gridCol w="2738842"/>
                <a:gridCol w="997359"/>
                <a:gridCol w="997359"/>
                <a:gridCol w="993463"/>
                <a:gridCol w="993463"/>
                <a:gridCol w="993463"/>
              </a:tblGrid>
              <a:tr h="391410">
                <a:tc gridSpan="2">
                  <a:txBody>
                    <a:bodyPr/>
                    <a:lstStyle/>
                    <a:p>
                      <a:pPr algn="l" fontAlgn="ctr"/>
                      <a:r>
                        <a:rPr lang="es-ES" sz="1000" b="1" i="0" u="none" strike="noStrike">
                          <a:effectLst/>
                          <a:latin typeface="Arial" panose="020B0604020202020204" pitchFamily="34" charset="0"/>
                        </a:rPr>
                        <a:t>EGRESOS</a:t>
                      </a:r>
                    </a:p>
                  </a:txBody>
                  <a:tcPr marL="3676" marR="3676" marT="3676" marB="0" anchor="ctr">
                    <a:lnL>
                      <a:noFill/>
                    </a:lnL>
                    <a:lnR>
                      <a:noFill/>
                    </a:lnR>
                    <a:lnT>
                      <a:noFill/>
                    </a:lnT>
                    <a:lnB>
                      <a:noFill/>
                    </a:lnB>
                    <a:solidFill>
                      <a:srgbClr val="FFFFFF"/>
                    </a:solidFill>
                  </a:tcPr>
                </a:tc>
                <a:tc hMerge="1">
                  <a:txBody>
                    <a:bodyPr/>
                    <a:lstStyle/>
                    <a:p>
                      <a:endParaRPr lang="es-ES"/>
                    </a:p>
                  </a:txBody>
                  <a:tcPr/>
                </a:tc>
                <a:tc>
                  <a:txBody>
                    <a:bodyPr/>
                    <a:lstStyle/>
                    <a:p>
                      <a:pPr algn="l" fontAlgn="ctr"/>
                      <a:endParaRPr lang="es-ES" sz="400" b="1" i="0" u="none" strike="noStrike">
                        <a:effectLst/>
                        <a:latin typeface="Arial" panose="020B0604020202020204" pitchFamily="34" charset="0"/>
                      </a:endParaRPr>
                    </a:p>
                  </a:txBody>
                  <a:tcPr marL="3676" marR="3676" marT="3676" marB="0" anchor="ctr">
                    <a:lnL>
                      <a:noFill/>
                    </a:lnL>
                    <a:lnR>
                      <a:noFill/>
                    </a:lnR>
                    <a:lnT>
                      <a:noFill/>
                    </a:lnT>
                    <a:lnB>
                      <a:noFill/>
                    </a:lnB>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r>
              <a:tr h="209186">
                <a:tc>
                  <a:txBody>
                    <a:bodyPr/>
                    <a:lstStyle/>
                    <a:p>
                      <a:pPr algn="l" fontAlgn="ctr"/>
                      <a:r>
                        <a:rPr lang="es-ES" sz="1000" b="1"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endParaRPr lang="es-ES" sz="400" b="1" i="0" u="none" strike="noStrike">
                        <a:effectLst/>
                        <a:latin typeface="Arial" panose="020B0604020202020204" pitchFamily="34" charset="0"/>
                      </a:endParaRPr>
                    </a:p>
                  </a:txBody>
                  <a:tcPr marL="3676" marR="3676" marT="3676" marB="0" anchor="ctr">
                    <a:lnL>
                      <a:noFill/>
                    </a:lnL>
                    <a:lnR>
                      <a:noFill/>
                    </a:lnR>
                    <a:lnT>
                      <a:noFill/>
                    </a:lnT>
                    <a:lnB>
                      <a:noFill/>
                    </a:lnB>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a:noFill/>
                    </a:lnB>
                    <a:solidFill>
                      <a:srgbClr val="FFFFFF"/>
                    </a:solidFill>
                  </a:tcPr>
                </a:tc>
              </a:tr>
              <a:tr h="171997">
                <a:tc gridSpan="8">
                  <a:txBody>
                    <a:bodyPr/>
                    <a:lstStyle/>
                    <a:p>
                      <a:pPr algn="ctr" fontAlgn="ctr"/>
                      <a:r>
                        <a:rPr lang="es-ES" sz="800" b="1" i="0" u="none" strike="noStrike">
                          <a:effectLst/>
                          <a:latin typeface="Arial" panose="020B0604020202020204" pitchFamily="34" charset="0"/>
                        </a:rPr>
                        <a:t>COMPARATIVO DEL PRESUPUESTO DE GASTOS CONSOLIDADOS DEL BNF, EJERCICIO FINANCIERO 2016 -  PROYECTO EJECUTIVO 2017 - PROPUESTA BNF 2017</a:t>
                      </a:r>
                    </a:p>
                  </a:txBody>
                  <a:tcPr marL="3676" marR="3676" marT="3676"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71997">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a:effectLst/>
                          <a:latin typeface="Arial" panose="020B0604020202020204" pitchFamily="34" charset="0"/>
                        </a:rPr>
                        <a:t> </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(a)</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(b)</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c= (b-a)</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(d)</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e= (d-b)</a:t>
                      </a:r>
                    </a:p>
                  </a:txBody>
                  <a:tcPr marL="3676" marR="3676" marT="3676"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218483">
                <a:tc>
                  <a:txBody>
                    <a:bodyPr/>
                    <a:lstStyle/>
                    <a:p>
                      <a:pPr algn="ctr" fontAlgn="ctr"/>
                      <a:r>
                        <a:rPr lang="es-ES" sz="600" b="1" i="0" u="none" strike="noStrike">
                          <a:effectLst/>
                          <a:latin typeface="Arial" panose="020B0604020202020204" pitchFamily="34" charset="0"/>
                        </a:rPr>
                        <a:t> </a:t>
                      </a:r>
                    </a:p>
                  </a:txBody>
                  <a:tcPr marL="3676" marR="3676" marT="3676"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600" b="1" i="0" u="none" strike="noStrike">
                          <a:effectLst/>
                          <a:latin typeface="Arial" panose="020B0604020202020204" pitchFamily="34" charset="0"/>
                        </a:rPr>
                        <a:t> </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PRESUPUESTO</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PROYECTO</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s-ES" sz="500" b="1" i="0" u="none" strike="noStrike">
                          <a:effectLst/>
                          <a:latin typeface="Arial" panose="020B0604020202020204" pitchFamily="34" charset="0"/>
                        </a:rPr>
                        <a:t>VARIACION</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PROPUESTA</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1" i="0" u="none" strike="noStrike">
                          <a:effectLst/>
                          <a:latin typeface="Arial" panose="020B0604020202020204" pitchFamily="34" charset="0"/>
                        </a:rPr>
                        <a:t>VARIACION </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r>
              <a:tr h="339345">
                <a:tc>
                  <a:txBody>
                    <a:bodyPr/>
                    <a:lstStyle/>
                    <a:p>
                      <a:pPr algn="ctr" fontAlgn="ctr"/>
                      <a:r>
                        <a:rPr lang="es-ES" sz="600" b="1" i="0" u="none" strike="noStrike">
                          <a:effectLst/>
                          <a:latin typeface="Arial" panose="020B0604020202020204" pitchFamily="34" charset="0"/>
                        </a:rPr>
                        <a:t>CODIGO</a:t>
                      </a:r>
                    </a:p>
                  </a:txBody>
                  <a:tcPr marL="3676" marR="3676" marT="3676" marB="0" anchor="ctr">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F.F.</a:t>
                      </a:r>
                    </a:p>
                  </a:txBody>
                  <a:tcPr marL="3676" marR="3676" marT="367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effectLst/>
                          <a:latin typeface="Arial" panose="020B0604020202020204" pitchFamily="34" charset="0"/>
                        </a:rPr>
                        <a:t>DESCRIPCIÓN</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VIGENTE 2016</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EJECUTIVO 2017</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a:txBody>
                    <a:bodyPr/>
                    <a:lstStyle/>
                    <a:p>
                      <a:pPr algn="ctr" fontAlgn="ctr"/>
                      <a:r>
                        <a:rPr lang="es-ES" sz="500" b="1" i="0" u="none" strike="noStrike">
                          <a:effectLst/>
                          <a:latin typeface="Arial" panose="020B0604020202020204" pitchFamily="34" charset="0"/>
                        </a:rPr>
                        <a:t>BNF 2017</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500" b="1" i="0" u="none" strike="noStrike">
                          <a:effectLst/>
                          <a:latin typeface="Arial" panose="020B0604020202020204" pitchFamily="34" charset="0"/>
                        </a:rPr>
                        <a:t>RESPECTO A PROPUESTA BNF</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44106">
                <a:tc>
                  <a:txBody>
                    <a:bodyPr/>
                    <a:lstStyle/>
                    <a:p>
                      <a:pPr algn="ctr" fontAlgn="ctr"/>
                      <a:r>
                        <a:rPr lang="es-ES" sz="600" b="0" i="0" u="none" strike="noStrike">
                          <a:effectLst/>
                          <a:latin typeface="Arial" panose="020B0604020202020204" pitchFamily="34" charset="0"/>
                        </a:rPr>
                        <a:t>260</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600" b="0" i="0" u="none" strike="noStrike">
                          <a:effectLst/>
                          <a:latin typeface="Arial" panose="020B0604020202020204" pitchFamily="34" charset="0"/>
                        </a:rPr>
                        <a:t>30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600" b="0" i="0" u="none" strike="noStrike">
                          <a:effectLst/>
                          <a:latin typeface="Arial" panose="020B0604020202020204" pitchFamily="34" charset="0"/>
                        </a:rPr>
                        <a:t>SERVICIOS TECNICOS Y PROFESIONALES (INCLUYE CONTRAPARTIDA)</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700" b="0" i="0" u="none" strike="noStrike">
                          <a:effectLst/>
                          <a:latin typeface="Arial" panose="020B0604020202020204" pitchFamily="34" charset="0"/>
                        </a:rPr>
                        <a:t>86.851.678.391</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700" b="0" i="0" u="none" strike="noStrike">
                          <a:effectLst/>
                          <a:latin typeface="Arial" panose="020B0604020202020204" pitchFamily="34" charset="0"/>
                        </a:rPr>
                        <a:t>56.940.210.299</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700" b="0" i="0" u="none" strike="noStrike">
                          <a:effectLst/>
                          <a:latin typeface="Arial" panose="020B0604020202020204" pitchFamily="34" charset="0"/>
                        </a:rPr>
                        <a:t>-29.911.468.092</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700" b="0" i="0" u="none" strike="noStrike">
                          <a:effectLst/>
                          <a:latin typeface="Arial" panose="020B0604020202020204" pitchFamily="34" charset="0"/>
                        </a:rPr>
                        <a:t>76.597.410.700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700" b="0" i="0" u="none" strike="noStrike">
                          <a:effectLst/>
                          <a:latin typeface="Arial" panose="020B0604020202020204" pitchFamily="34" charset="0"/>
                        </a:rPr>
                        <a:t>19.657.200.401</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4106">
                <a:tc>
                  <a:txBody>
                    <a:bodyPr/>
                    <a:lstStyle/>
                    <a:p>
                      <a:pPr algn="ctr" fontAlgn="ctr"/>
                      <a:r>
                        <a:rPr lang="es-ES" sz="600" b="0" i="0" u="none" strike="noStrike">
                          <a:effectLst/>
                          <a:latin typeface="Arial" panose="020B0604020202020204" pitchFamily="34" charset="0"/>
                        </a:rPr>
                        <a:t>270</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600" b="0" i="0" u="none" strike="noStrike">
                          <a:effectLst/>
                          <a:latin typeface="Arial" panose="020B0604020202020204" pitchFamily="34" charset="0"/>
                        </a:rPr>
                        <a:t>30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SERVICIO SOCIAL</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0" i="0" u="none" strike="noStrike">
                          <a:effectLst/>
                          <a:latin typeface="Arial" panose="020B0604020202020204" pitchFamily="34" charset="0"/>
                        </a:rPr>
                        <a:t>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0" i="0" u="none" strike="noStrike">
                          <a:effectLst/>
                          <a:latin typeface="Arial" panose="020B0604020202020204" pitchFamily="34" charset="0"/>
                        </a:rPr>
                        <a:t>39.099.999.996</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0" i="0" u="none" strike="noStrike">
                          <a:effectLst/>
                          <a:latin typeface="Arial" panose="020B0604020202020204" pitchFamily="34" charset="0"/>
                        </a:rPr>
                        <a:t>39.099.999.996</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0" i="0" u="none" strike="noStrike">
                          <a:effectLst/>
                          <a:latin typeface="Arial" panose="020B0604020202020204" pitchFamily="34" charset="0"/>
                        </a:rPr>
                        <a:t>44.100.000.000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0" i="0" u="none" strike="noStrike">
                          <a:effectLst/>
                          <a:latin typeface="Arial" panose="020B0604020202020204" pitchFamily="34" charset="0"/>
                        </a:rPr>
                        <a:t>5.000.000.004</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144106">
                <a:tc>
                  <a:txBody>
                    <a:bodyPr/>
                    <a:lstStyle/>
                    <a:p>
                      <a:pPr algn="ctr" fontAlgn="ctr"/>
                      <a:r>
                        <a:rPr lang="es-ES" sz="600" b="0" i="0" u="none" strike="noStrike">
                          <a:effectLst/>
                          <a:latin typeface="Arial" panose="020B0604020202020204" pitchFamily="34" charset="0"/>
                        </a:rPr>
                        <a:t>280</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600" b="0" i="0" u="none" strike="noStrike">
                          <a:effectLst/>
                          <a:latin typeface="Arial" panose="020B0604020202020204" pitchFamily="34" charset="0"/>
                        </a:rPr>
                        <a:t>30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600" b="0" i="0" u="none" strike="noStrike">
                          <a:effectLst/>
                          <a:latin typeface="Arial" panose="020B0604020202020204" pitchFamily="34" charset="0"/>
                        </a:rPr>
                        <a:t>OTROS SERVICIOS (INCLUYE CONTRAPARTIDA)</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0" i="0" u="none" strike="noStrike">
                          <a:effectLst/>
                          <a:latin typeface="Arial" panose="020B0604020202020204" pitchFamily="34" charset="0"/>
                        </a:rPr>
                        <a:t>14.835.318.607</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0" i="0" u="none" strike="noStrike">
                          <a:effectLst/>
                          <a:latin typeface="Arial" panose="020B0604020202020204" pitchFamily="34" charset="0"/>
                        </a:rPr>
                        <a:t>16.117.714.620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0" i="0" u="none" strike="noStrike">
                          <a:effectLst/>
                          <a:latin typeface="Arial" panose="020B0604020202020204" pitchFamily="34" charset="0"/>
                        </a:rPr>
                        <a:t>1.282.396.013</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0" i="0" u="none" strike="noStrike">
                          <a:effectLst/>
                          <a:latin typeface="Arial" panose="020B0604020202020204" pitchFamily="34" charset="0"/>
                        </a:rPr>
                        <a:t>29.222.514.888</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s-ES" sz="700" b="0" i="0" u="none" strike="noStrike">
                          <a:effectLst/>
                          <a:latin typeface="Arial" panose="020B0604020202020204" pitchFamily="34" charset="0"/>
                        </a:rPr>
                        <a:t>13.104.800.268</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148755">
                <a:tc>
                  <a:txBody>
                    <a:bodyPr/>
                    <a:lstStyle/>
                    <a:p>
                      <a:pPr algn="ctr" fontAlgn="ctr"/>
                      <a:r>
                        <a:rPr lang="es-ES" sz="600" b="0" i="0" u="none" strike="noStrike">
                          <a:effectLst/>
                          <a:latin typeface="Arial" panose="020B0604020202020204" pitchFamily="34" charset="0"/>
                        </a:rPr>
                        <a:t>845</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00" b="0" i="0" u="none" strike="noStrike">
                          <a:effectLst/>
                          <a:latin typeface="Arial" panose="020B0604020202020204" pitchFamily="34" charset="0"/>
                        </a:rPr>
                        <a:t>30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a:effectLst/>
                          <a:latin typeface="Arial" panose="020B0604020202020204" pitchFamily="34" charset="0"/>
                        </a:rPr>
                        <a:t>INDEMNIZACIONES</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9.272.689.897</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10.060.868.538</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788.178.641</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15.060.868.538</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700" b="0" i="0" u="none" strike="noStrike">
                          <a:effectLst/>
                          <a:latin typeface="Arial" panose="020B0604020202020204" pitchFamily="34" charset="0"/>
                        </a:rPr>
                        <a:t>5.000.000.000</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48755">
                <a:tc gridSpan="3">
                  <a:txBody>
                    <a:bodyPr/>
                    <a:lstStyle/>
                    <a:p>
                      <a:pPr algn="ctr" fontAlgn="ctr"/>
                      <a:r>
                        <a:rPr lang="es-ES" sz="600" b="1" i="0" u="none" strike="noStrike">
                          <a:effectLst/>
                          <a:latin typeface="Arial" panose="020B0604020202020204" pitchFamily="34" charset="0"/>
                        </a:rPr>
                        <a:t>TOTALES</a:t>
                      </a:r>
                    </a:p>
                  </a:txBody>
                  <a:tcPr marL="3676" marR="3676" marT="367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ctr"/>
                      <a:r>
                        <a:rPr lang="es-ES" sz="700" b="1" i="0" u="none" strike="noStrike">
                          <a:effectLst/>
                          <a:latin typeface="Arial" panose="020B0604020202020204" pitchFamily="34" charset="0"/>
                        </a:rPr>
                        <a:t>3.059.523.580.471</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3.257.095.490.941</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197.571.910.470</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a:effectLst/>
                          <a:latin typeface="Arial" panose="020B0604020202020204" pitchFamily="34" charset="0"/>
                        </a:rPr>
                        <a:t>3.299.857.491.614</a:t>
                      </a:r>
                    </a:p>
                  </a:txBody>
                  <a:tcPr marL="3676" marR="3676" marT="3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s-ES" sz="700" b="1" i="0" u="none" strike="noStrike" dirty="0">
                          <a:effectLst/>
                          <a:latin typeface="Arial" panose="020B0604020202020204" pitchFamily="34" charset="0"/>
                        </a:rPr>
                        <a:t>42.762.000.673</a:t>
                      </a:r>
                    </a:p>
                  </a:txBody>
                  <a:tcPr marL="3676" marR="3676" marT="367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784865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3256" y="332656"/>
            <a:ext cx="8229600" cy="787400"/>
          </a:xfrm>
          <a:prstGeom prst="rect">
            <a:avLst/>
          </a:prstGeom>
          <a:gradFill>
            <a:gsLst>
              <a:gs pos="62000">
                <a:srgbClr val="008080"/>
              </a:gs>
              <a:gs pos="100000">
                <a:srgbClr val="C4EDF2"/>
              </a:gs>
            </a:gsLst>
            <a:path path="circle">
              <a:fillToRect l="50000" t="50000" r="50000" b="50000"/>
            </a:path>
          </a:gradFill>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b="1" kern="0" dirty="0" smtClean="0">
                <a:solidFill>
                  <a:schemeClr val="bg1"/>
                </a:solidFill>
                <a:effectLst>
                  <a:outerShdw blurRad="38100" dist="38100" dir="2700000" algn="tl">
                    <a:srgbClr val="000000">
                      <a:alpha val="43137"/>
                    </a:srgbClr>
                  </a:outerShdw>
                </a:effectLst>
                <a:latin typeface="Arial" charset="0"/>
              </a:rPr>
              <a:t>Marco Estratégico</a:t>
            </a:r>
            <a:endParaRPr lang="es-ES" b="1" kern="0" dirty="0">
              <a:solidFill>
                <a:schemeClr val="bg1"/>
              </a:solidFill>
              <a:effectLst>
                <a:outerShdw blurRad="38100" dist="38100" dir="2700000" algn="tl">
                  <a:srgbClr val="000000">
                    <a:alpha val="43137"/>
                  </a:srgbClr>
                </a:outerShdw>
              </a:effectLst>
              <a:latin typeface="Arial" charset="0"/>
            </a:endParaRPr>
          </a:p>
        </p:txBody>
      </p:sp>
      <p:sp>
        <p:nvSpPr>
          <p:cNvPr id="9" name="1 Marcador de contenido"/>
          <p:cNvSpPr txBox="1">
            <a:spLocks/>
          </p:cNvSpPr>
          <p:nvPr/>
        </p:nvSpPr>
        <p:spPr bwMode="auto">
          <a:xfrm>
            <a:off x="554839" y="3717032"/>
            <a:ext cx="8112302" cy="1008112"/>
          </a:xfrm>
          <a:prstGeom prst="rect">
            <a:avLst/>
          </a:prstGeom>
          <a:noFill/>
          <a:ln>
            <a:noFill/>
          </a:ln>
          <a:effectLst/>
          <a:extLst/>
        </p:spPr>
        <p:txBody>
          <a:bodyPr anchor="ctr" anchorCtr="1">
            <a:normAutofit fontScale="25000" lnSpcReduction="20000"/>
          </a:bodyPr>
          <a:lstStyle/>
          <a:p>
            <a:pPr eaLnBrk="0" hangingPunct="0">
              <a:defRPr/>
            </a:pPr>
            <a:endParaRPr lang="es-PY" sz="2500" kern="0" dirty="0">
              <a:solidFill>
                <a:schemeClr val="accent5">
                  <a:lumMod val="10000"/>
                </a:schemeClr>
              </a:solidFill>
              <a:latin typeface="Arial" pitchFamily="34" charset="0"/>
              <a:ea typeface="+mj-ea"/>
              <a:cs typeface="Arial" pitchFamily="34" charset="0"/>
            </a:endParaRPr>
          </a:p>
          <a:p>
            <a:pPr algn="just" eaLnBrk="0" hangingPunct="0">
              <a:defRPr/>
            </a:pPr>
            <a:r>
              <a:rPr lang="es-PY" sz="9600" kern="0" dirty="0" smtClean="0">
                <a:solidFill>
                  <a:srgbClr val="000000"/>
                </a:solidFill>
                <a:latin typeface="Arial" pitchFamily="34" charset="0"/>
                <a:ea typeface="+mj-ea"/>
                <a:cs typeface="Arial" pitchFamily="34" charset="0"/>
              </a:rPr>
              <a:t>Este Plan Operativo está orientado básicamente al financiamiento del sector productivo del país, con énfasis en las mi pymes;</a:t>
            </a:r>
          </a:p>
          <a:p>
            <a:pPr eaLnBrk="0" hangingPunct="0">
              <a:defRPr/>
            </a:pPr>
            <a:endParaRPr lang="es-PY" sz="9600" kern="0" dirty="0" smtClean="0">
              <a:solidFill>
                <a:srgbClr val="000000"/>
              </a:solidFill>
              <a:latin typeface="Arial" pitchFamily="34" charset="0"/>
              <a:cs typeface="Arial" pitchFamily="34" charset="0"/>
            </a:endParaRPr>
          </a:p>
          <a:p>
            <a:pPr algn="just" eaLnBrk="0" hangingPunct="0">
              <a:defRPr/>
            </a:pPr>
            <a:r>
              <a:rPr lang="es-PY" sz="9600" kern="0" dirty="0" smtClean="0">
                <a:solidFill>
                  <a:srgbClr val="000000"/>
                </a:solidFill>
                <a:latin typeface="Arial" pitchFamily="34" charset="0"/>
                <a:cs typeface="Arial" pitchFamily="34" charset="0"/>
              </a:rPr>
              <a:t>Las políticas </a:t>
            </a:r>
            <a:r>
              <a:rPr lang="es-PY" sz="9600" kern="0" dirty="0">
                <a:solidFill>
                  <a:srgbClr val="000000"/>
                </a:solidFill>
                <a:latin typeface="Arial" pitchFamily="34" charset="0"/>
                <a:cs typeface="Arial" pitchFamily="34" charset="0"/>
              </a:rPr>
              <a:t>y prioridades del Gobierno </a:t>
            </a:r>
            <a:r>
              <a:rPr lang="es-PY" sz="9600" kern="0" dirty="0" smtClean="0">
                <a:solidFill>
                  <a:srgbClr val="000000"/>
                </a:solidFill>
                <a:latin typeface="Arial" pitchFamily="34" charset="0"/>
                <a:cs typeface="Arial" pitchFamily="34" charset="0"/>
              </a:rPr>
              <a:t>Nacional</a:t>
            </a:r>
            <a:r>
              <a:rPr lang="es-PY" sz="9600" kern="0" dirty="0">
                <a:solidFill>
                  <a:schemeClr val="accent5">
                    <a:lumMod val="10000"/>
                  </a:schemeClr>
                </a:solidFill>
                <a:latin typeface="Arial" pitchFamily="34" charset="0"/>
                <a:cs typeface="Arial" pitchFamily="34" charset="0"/>
              </a:rPr>
              <a:t> </a:t>
            </a:r>
            <a:r>
              <a:rPr lang="es-PY" sz="9600" kern="0" dirty="0" smtClean="0">
                <a:solidFill>
                  <a:schemeClr val="accent5">
                    <a:lumMod val="10000"/>
                  </a:schemeClr>
                </a:solidFill>
                <a:latin typeface="Arial" pitchFamily="34" charset="0"/>
                <a:cs typeface="Arial" pitchFamily="34" charset="0"/>
              </a:rPr>
              <a:t>con los cuales se relaciona, se hallan comprendidas en los siguientes ejes:</a:t>
            </a:r>
          </a:p>
          <a:p>
            <a:pPr eaLnBrk="0" hangingPunct="0">
              <a:defRPr/>
            </a:pPr>
            <a:endParaRPr lang="es-PY" sz="9600" kern="0" dirty="0">
              <a:solidFill>
                <a:schemeClr val="accent5">
                  <a:lumMod val="10000"/>
                </a:schemeClr>
              </a:solidFill>
              <a:latin typeface="Arial" pitchFamily="34" charset="0"/>
              <a:ea typeface="+mj-ea"/>
              <a:cs typeface="Arial" pitchFamily="34" charset="0"/>
            </a:endParaRPr>
          </a:p>
          <a:p>
            <a:pPr eaLnBrk="0" hangingPunct="0">
              <a:defRPr/>
            </a:pPr>
            <a:r>
              <a:rPr lang="es-PY" sz="9600" kern="0" dirty="0" smtClean="0">
                <a:solidFill>
                  <a:schemeClr val="accent4">
                    <a:lumMod val="25000"/>
                  </a:schemeClr>
                </a:solidFill>
                <a:latin typeface="Arial" pitchFamily="34" charset="0"/>
                <a:cs typeface="Arial" pitchFamily="34" charset="0"/>
              </a:rPr>
              <a:t>	Eje </a:t>
            </a:r>
            <a:r>
              <a:rPr lang="es-PY" sz="9600" kern="0" dirty="0">
                <a:solidFill>
                  <a:schemeClr val="accent4">
                    <a:lumMod val="25000"/>
                  </a:schemeClr>
                </a:solidFill>
                <a:latin typeface="Arial" pitchFamily="34" charset="0"/>
                <a:cs typeface="Arial" pitchFamily="34" charset="0"/>
              </a:rPr>
              <a:t>1. Reducción de la Pobreza y Desarrollo </a:t>
            </a:r>
            <a:r>
              <a:rPr lang="es-PY" sz="9600" kern="0" dirty="0" smtClean="0">
                <a:solidFill>
                  <a:schemeClr val="accent4">
                    <a:lumMod val="25000"/>
                  </a:schemeClr>
                </a:solidFill>
                <a:latin typeface="Arial" pitchFamily="34" charset="0"/>
                <a:cs typeface="Arial" pitchFamily="34" charset="0"/>
              </a:rPr>
              <a:t>Social</a:t>
            </a:r>
          </a:p>
          <a:p>
            <a:pPr eaLnBrk="0" hangingPunct="0">
              <a:defRPr/>
            </a:pPr>
            <a:r>
              <a:rPr lang="es-PY" sz="9600" kern="0" dirty="0" smtClean="0">
                <a:solidFill>
                  <a:srgbClr val="000000"/>
                </a:solidFill>
                <a:latin typeface="Arial" pitchFamily="34" charset="0"/>
                <a:cs typeface="Arial" pitchFamily="34" charset="0"/>
              </a:rPr>
              <a:t>	</a:t>
            </a:r>
          </a:p>
          <a:p>
            <a:pPr eaLnBrk="0" hangingPunct="0">
              <a:defRPr/>
            </a:pPr>
            <a:r>
              <a:rPr lang="es-PY" sz="9600" kern="0" dirty="0">
                <a:solidFill>
                  <a:srgbClr val="000000"/>
                </a:solidFill>
                <a:latin typeface="Arial" pitchFamily="34" charset="0"/>
                <a:cs typeface="Arial" pitchFamily="34" charset="0"/>
              </a:rPr>
              <a:t>	</a:t>
            </a:r>
            <a:r>
              <a:rPr lang="es-PY" sz="9600" kern="0" dirty="0" smtClean="0">
                <a:solidFill>
                  <a:srgbClr val="000000"/>
                </a:solidFill>
                <a:latin typeface="Arial" pitchFamily="34" charset="0"/>
                <a:cs typeface="Arial" pitchFamily="34" charset="0"/>
              </a:rPr>
              <a:t>Eje </a:t>
            </a:r>
            <a:r>
              <a:rPr lang="es-PY" sz="9600" kern="0" dirty="0">
                <a:solidFill>
                  <a:srgbClr val="000000"/>
                </a:solidFill>
                <a:latin typeface="Arial" pitchFamily="34" charset="0"/>
                <a:cs typeface="Arial" pitchFamily="34" charset="0"/>
              </a:rPr>
              <a:t>2. Crecimiento Económico Inclusivo  </a:t>
            </a:r>
            <a:endParaRPr lang="es-PY" sz="9600" kern="0" dirty="0" smtClean="0">
              <a:solidFill>
                <a:srgbClr val="000000"/>
              </a:solidFill>
              <a:latin typeface="Arial" pitchFamily="34" charset="0"/>
              <a:cs typeface="Arial" pitchFamily="34" charset="0"/>
            </a:endParaRPr>
          </a:p>
          <a:p>
            <a:pPr algn="just" eaLnBrk="0" hangingPunct="0">
              <a:defRPr/>
            </a:pPr>
            <a:r>
              <a:rPr lang="es-PY" sz="9600" kern="0" dirty="0" smtClean="0">
                <a:solidFill>
                  <a:srgbClr val="000000"/>
                </a:solidFill>
                <a:latin typeface="Arial" pitchFamily="34" charset="0"/>
                <a:cs typeface="Arial" pitchFamily="34" charset="0"/>
              </a:rPr>
              <a:t>		</a:t>
            </a:r>
          </a:p>
          <a:p>
            <a:pPr algn="just" eaLnBrk="0" hangingPunct="0">
              <a:defRPr/>
            </a:pPr>
            <a:r>
              <a:rPr lang="es-PY" sz="9600" kern="0" dirty="0">
                <a:solidFill>
                  <a:srgbClr val="000000"/>
                </a:solidFill>
                <a:latin typeface="Arial" pitchFamily="34" charset="0"/>
                <a:cs typeface="Arial" pitchFamily="34" charset="0"/>
              </a:rPr>
              <a:t> </a:t>
            </a:r>
            <a:r>
              <a:rPr lang="es-PY" sz="9600" kern="0" dirty="0" smtClean="0">
                <a:solidFill>
                  <a:srgbClr val="000000"/>
                </a:solidFill>
                <a:latin typeface="Arial" pitchFamily="34" charset="0"/>
                <a:cs typeface="Arial" pitchFamily="34" charset="0"/>
              </a:rPr>
              <a:t>                    Objetivos </a:t>
            </a:r>
            <a:r>
              <a:rPr lang="es-PY" sz="9600" kern="0" dirty="0">
                <a:solidFill>
                  <a:srgbClr val="000000"/>
                </a:solidFill>
                <a:latin typeface="Arial" pitchFamily="34" charset="0"/>
                <a:cs typeface="Arial" pitchFamily="34" charset="0"/>
              </a:rPr>
              <a:t>Estratégicos</a:t>
            </a:r>
            <a:r>
              <a:rPr lang="es-PY" sz="8800" kern="0" dirty="0">
                <a:solidFill>
                  <a:srgbClr val="000000"/>
                </a:solidFill>
                <a:latin typeface="Arial" pitchFamily="34" charset="0"/>
                <a:cs typeface="Arial" pitchFamily="34" charset="0"/>
              </a:rPr>
              <a:t>:</a:t>
            </a:r>
          </a:p>
          <a:p>
            <a:pPr algn="just" eaLnBrk="0" hangingPunct="0">
              <a:defRPr/>
            </a:pPr>
            <a:endParaRPr lang="es-PY" sz="5400" kern="0" dirty="0">
              <a:solidFill>
                <a:srgbClr val="000000"/>
              </a:solidFill>
              <a:latin typeface="Arial" pitchFamily="34" charset="0"/>
              <a:cs typeface="Arial" pitchFamily="34" charset="0"/>
            </a:endParaRPr>
          </a:p>
          <a:p>
            <a:pPr marL="2238375" indent="-447675" algn="just" eaLnBrk="0" hangingPunct="0">
              <a:buFont typeface="Wingdings" panose="05000000000000000000" pitchFamily="2" charset="2"/>
              <a:buChar char="ü"/>
              <a:defRPr/>
            </a:pPr>
            <a:r>
              <a:rPr lang="es-PY" sz="7200" kern="0" dirty="0" smtClean="0">
                <a:solidFill>
                  <a:srgbClr val="000000"/>
                </a:solidFill>
                <a:latin typeface="Arial" pitchFamily="34" charset="0"/>
                <a:cs typeface="Arial" pitchFamily="34" charset="0"/>
              </a:rPr>
              <a:t>Fomento </a:t>
            </a:r>
            <a:r>
              <a:rPr lang="es-PY" sz="7200" kern="0" dirty="0">
                <a:solidFill>
                  <a:srgbClr val="000000"/>
                </a:solidFill>
                <a:latin typeface="Arial" pitchFamily="34" charset="0"/>
                <a:cs typeface="Arial" pitchFamily="34" charset="0"/>
              </a:rPr>
              <a:t>de la producción; </a:t>
            </a:r>
          </a:p>
          <a:p>
            <a:pPr marL="2238375" indent="-447675" algn="just" eaLnBrk="0" hangingPunct="0">
              <a:buFont typeface="Wingdings" panose="05000000000000000000" pitchFamily="2" charset="2"/>
              <a:buChar char="ü"/>
              <a:defRPr/>
            </a:pPr>
            <a:r>
              <a:rPr lang="es-PY" sz="7200" kern="0" dirty="0" smtClean="0">
                <a:solidFill>
                  <a:srgbClr val="000000"/>
                </a:solidFill>
                <a:latin typeface="Arial" pitchFamily="34" charset="0"/>
                <a:cs typeface="Arial" pitchFamily="34" charset="0"/>
              </a:rPr>
              <a:t>Activación de la cadena </a:t>
            </a:r>
            <a:r>
              <a:rPr lang="es-PY" sz="7200" kern="0" dirty="0">
                <a:solidFill>
                  <a:srgbClr val="000000"/>
                </a:solidFill>
                <a:latin typeface="Arial" pitchFamily="34" charset="0"/>
                <a:cs typeface="Arial" pitchFamily="34" charset="0"/>
              </a:rPr>
              <a:t>de valor incorporando a las micro y </a:t>
            </a:r>
            <a:r>
              <a:rPr lang="es-PY" sz="7200" kern="0" dirty="0" smtClean="0">
                <a:solidFill>
                  <a:srgbClr val="000000"/>
                </a:solidFill>
                <a:latin typeface="Arial" pitchFamily="34" charset="0"/>
                <a:cs typeface="Arial" pitchFamily="34" charset="0"/>
              </a:rPr>
              <a:t>pequeñas </a:t>
            </a:r>
            <a:r>
              <a:rPr lang="es-PY" sz="7200" kern="0" dirty="0">
                <a:solidFill>
                  <a:srgbClr val="000000"/>
                </a:solidFill>
                <a:latin typeface="Arial" pitchFamily="34" charset="0"/>
                <a:cs typeface="Arial" pitchFamily="34" charset="0"/>
              </a:rPr>
              <a:t>empresas                 </a:t>
            </a:r>
            <a:r>
              <a:rPr lang="es-PY" sz="800" kern="0" dirty="0">
                <a:solidFill>
                  <a:srgbClr val="000000"/>
                </a:solidFill>
                <a:latin typeface="Arial" pitchFamily="34" charset="0"/>
                <a:cs typeface="Arial" pitchFamily="34" charset="0"/>
              </a:rPr>
              <a:t>.</a:t>
            </a:r>
          </a:p>
          <a:p>
            <a:pPr eaLnBrk="0" hangingPunct="0">
              <a:defRPr/>
            </a:pPr>
            <a:r>
              <a:rPr lang="es-PY" sz="9600" kern="0" dirty="0" smtClean="0">
                <a:solidFill>
                  <a:srgbClr val="000000"/>
                </a:solidFill>
                <a:latin typeface="Arial" pitchFamily="34" charset="0"/>
                <a:cs typeface="Arial" pitchFamily="34" charset="0"/>
              </a:rPr>
              <a:t>           </a:t>
            </a:r>
          </a:p>
          <a:p>
            <a:pPr eaLnBrk="0" hangingPunct="0">
              <a:defRPr/>
            </a:pPr>
            <a:r>
              <a:rPr lang="es-PY" sz="9600" kern="0" dirty="0">
                <a:solidFill>
                  <a:srgbClr val="000000"/>
                </a:solidFill>
                <a:latin typeface="Arial" pitchFamily="34" charset="0"/>
                <a:cs typeface="Arial" pitchFamily="34" charset="0"/>
              </a:rPr>
              <a:t>	</a:t>
            </a:r>
            <a:r>
              <a:rPr lang="es-PY" sz="9600" kern="0" dirty="0" smtClean="0">
                <a:solidFill>
                  <a:schemeClr val="accent4">
                    <a:lumMod val="25000"/>
                  </a:schemeClr>
                </a:solidFill>
                <a:latin typeface="Arial" pitchFamily="34" charset="0"/>
                <a:cs typeface="Arial" pitchFamily="34" charset="0"/>
              </a:rPr>
              <a:t>Eje </a:t>
            </a:r>
            <a:r>
              <a:rPr lang="es-PY" sz="9600" kern="0" dirty="0">
                <a:solidFill>
                  <a:schemeClr val="accent4">
                    <a:lumMod val="25000"/>
                  </a:schemeClr>
                </a:solidFill>
                <a:latin typeface="Arial" pitchFamily="34" charset="0"/>
                <a:cs typeface="Arial" pitchFamily="34" charset="0"/>
              </a:rPr>
              <a:t>3. Inserción del Paraguay en el Mundo </a:t>
            </a:r>
            <a:endParaRPr lang="es-PY" sz="9600" kern="0" dirty="0">
              <a:solidFill>
                <a:schemeClr val="accent5">
                  <a:lumMod val="10000"/>
                </a:schemeClr>
              </a:solidFill>
              <a:latin typeface="Arial" pitchFamily="34" charset="0"/>
              <a:cs typeface="Arial" pitchFamily="34" charset="0"/>
            </a:endParaRPr>
          </a:p>
          <a:p>
            <a:pPr eaLnBrk="0" hangingPunct="0">
              <a:defRPr/>
            </a:pPr>
            <a:endParaRPr lang="es-PY" sz="9600" kern="0" dirty="0">
              <a:solidFill>
                <a:schemeClr val="accent4">
                  <a:lumMod val="25000"/>
                </a:schemeClr>
              </a:solidFill>
              <a:latin typeface="Arial" pitchFamily="34" charset="0"/>
              <a:cs typeface="Arial" pitchFamily="34" charset="0"/>
            </a:endParaRPr>
          </a:p>
          <a:p>
            <a:pPr eaLnBrk="0" hangingPunct="0">
              <a:defRPr/>
            </a:pPr>
            <a:endParaRPr lang="es-PY" sz="9600" kern="0" dirty="0">
              <a:solidFill>
                <a:srgbClr val="000000"/>
              </a:solidFill>
              <a:latin typeface="Arial" pitchFamily="34" charset="0"/>
              <a:ea typeface="+mj-ea"/>
              <a:cs typeface="Arial" pitchFamily="34" charset="0"/>
            </a:endParaRPr>
          </a:p>
          <a:p>
            <a:pPr algn="just" eaLnBrk="0" hangingPunct="0">
              <a:defRPr/>
            </a:pPr>
            <a:endParaRPr lang="es-PY" sz="12000" kern="0" dirty="0">
              <a:solidFill>
                <a:schemeClr val="accent5">
                  <a:lumMod val="10000"/>
                </a:schemeClr>
              </a:solidFill>
              <a:latin typeface="Arial" pitchFamily="34" charset="0"/>
              <a:ea typeface="+mj-ea"/>
              <a:cs typeface="Arial" pitchFamily="34" charset="0"/>
            </a:endParaRPr>
          </a:p>
        </p:txBody>
      </p:sp>
    </p:spTree>
    <p:extLst>
      <p:ext uri="{BB962C8B-B14F-4D97-AF65-F5344CB8AC3E}">
        <p14:creationId xmlns:p14="http://schemas.microsoft.com/office/powerpoint/2010/main" val="3271956303"/>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endParaRPr lang="es-ES" b="1" dirty="0" smtClean="0"/>
          </a:p>
          <a:p>
            <a:pPr marL="0" indent="0" algn="ctr">
              <a:buNone/>
            </a:pPr>
            <a:r>
              <a:rPr lang="es-ES" b="1" dirty="0" smtClean="0"/>
              <a:t>JUSTIFICACIÓN DE LAS </a:t>
            </a:r>
          </a:p>
          <a:p>
            <a:pPr marL="0" indent="0" algn="ctr">
              <a:buNone/>
            </a:pPr>
            <a:r>
              <a:rPr lang="es-ES" b="1" dirty="0" smtClean="0"/>
              <a:t>AMPLIACIONES SOLICITADAS</a:t>
            </a:r>
            <a:endParaRPr lang="es-ES" b="1" dirty="0"/>
          </a:p>
        </p:txBody>
      </p:sp>
    </p:spTree>
    <p:extLst>
      <p:ext uri="{BB962C8B-B14F-4D97-AF65-F5344CB8AC3E}">
        <p14:creationId xmlns:p14="http://schemas.microsoft.com/office/powerpoint/2010/main" val="2521842959"/>
      </p:ext>
    </p:extLst>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5472608"/>
          </a:xfrm>
        </p:spPr>
        <p:txBody>
          <a:bodyPr/>
          <a:lstStyle/>
          <a:p>
            <a:pPr marL="0" indent="0" algn="just">
              <a:buNone/>
            </a:pPr>
            <a:r>
              <a:rPr lang="es-ES" sz="2400" b="1" dirty="0" smtClean="0">
                <a:effectLst>
                  <a:outerShdw blurRad="38100" dist="38100" dir="2700000" algn="tl">
                    <a:srgbClr val="000000">
                      <a:alpha val="43137"/>
                    </a:srgbClr>
                  </a:outerShdw>
                </a:effectLst>
              </a:rPr>
              <a:t>260 SERVICIOS TECNICOS Y PROFESIONALES</a:t>
            </a:r>
          </a:p>
          <a:p>
            <a:pPr marL="0" indent="0" algn="just">
              <a:buNone/>
            </a:pPr>
            <a:endParaRPr lang="es-ES" sz="2000" dirty="0" smtClean="0"/>
          </a:p>
          <a:p>
            <a:pPr marL="0" indent="0" algn="just">
              <a:buNone/>
            </a:pPr>
            <a:endParaRPr lang="es-ES" sz="2200" dirty="0" smtClean="0"/>
          </a:p>
          <a:p>
            <a:pPr marL="0" indent="0" algn="just">
              <a:buNone/>
            </a:pPr>
            <a:endParaRPr lang="es-ES" sz="2200" dirty="0" smtClean="0"/>
          </a:p>
          <a:p>
            <a:pPr algn="just"/>
            <a:r>
              <a:rPr lang="es-ES" sz="1300" b="1" dirty="0" smtClean="0"/>
              <a:t>El aumento de los créditos presupuestarios del presente rubro por el importe de Gs. 19.657.200.401 (guaraníes diecinueve mil seiscientos cincuenta y siete millones doscientos mil cuatrocientos uno), posibilitará al Banco Nacional de Fomento la contratación </a:t>
            </a:r>
            <a:r>
              <a:rPr lang="es-ES" sz="1300" b="1" dirty="0"/>
              <a:t>de </a:t>
            </a:r>
            <a:r>
              <a:rPr lang="es-ES" sz="1300" b="1" dirty="0" smtClean="0"/>
              <a:t>servicios indispensables como ser:</a:t>
            </a:r>
            <a:r>
              <a:rPr lang="es-ES" sz="1400" dirty="0"/>
              <a:t> </a:t>
            </a:r>
            <a:endParaRPr lang="es-ES" sz="1400" dirty="0" smtClean="0"/>
          </a:p>
          <a:p>
            <a:pPr algn="just"/>
            <a:endParaRPr lang="es-ES" sz="1400" dirty="0"/>
          </a:p>
          <a:p>
            <a:pPr lvl="0" algn="just"/>
            <a:r>
              <a:rPr lang="es-ES" sz="1400" dirty="0"/>
              <a:t>Servicio de enlace satelital entre la Casa Matriz y las Sucursales, Agencias y Cajas Operativas;</a:t>
            </a:r>
          </a:p>
          <a:p>
            <a:pPr lvl="0" algn="just"/>
            <a:r>
              <a:rPr lang="es-ES" sz="1400" dirty="0"/>
              <a:t> Seguro integral bancario;</a:t>
            </a:r>
          </a:p>
          <a:p>
            <a:pPr lvl="0" algn="just"/>
            <a:r>
              <a:rPr lang="es-ES" sz="1400" dirty="0"/>
              <a:t>Centro alterno de alta disponibilidad de la Dirección de Tecnología, Informática y Comunicaciones;</a:t>
            </a:r>
          </a:p>
          <a:p>
            <a:pPr algn="just"/>
            <a:r>
              <a:rPr lang="es-ES" sz="1400" dirty="0"/>
              <a:t> </a:t>
            </a:r>
            <a:r>
              <a:rPr lang="es-ES" sz="1400" dirty="0" smtClean="0"/>
              <a:t>Servicios Bancarios</a:t>
            </a:r>
            <a:endParaRPr lang="es-ES" sz="1400" dirty="0"/>
          </a:p>
          <a:p>
            <a:pPr lvl="0" algn="just"/>
            <a:r>
              <a:rPr lang="es-ES" sz="1400" dirty="0"/>
              <a:t>Servicio de </a:t>
            </a:r>
            <a:r>
              <a:rPr lang="es-ES" sz="1400" dirty="0" err="1"/>
              <a:t>Call</a:t>
            </a:r>
            <a:r>
              <a:rPr lang="es-ES" sz="1400" dirty="0"/>
              <a:t> Center;</a:t>
            </a:r>
          </a:p>
          <a:p>
            <a:pPr lvl="0" algn="just"/>
            <a:r>
              <a:rPr lang="es-ES" sz="1400" dirty="0" smtClean="0"/>
              <a:t>Acceso </a:t>
            </a:r>
            <a:r>
              <a:rPr lang="es-ES" sz="1400" dirty="0"/>
              <a:t>al sistema de mercado financiero;</a:t>
            </a:r>
          </a:p>
          <a:p>
            <a:pPr lvl="0" algn="just"/>
            <a:r>
              <a:rPr lang="es-ES" sz="1400" dirty="0"/>
              <a:t>Conexión </a:t>
            </a:r>
            <a:r>
              <a:rPr lang="es-ES" sz="1400" dirty="0" err="1"/>
              <a:t>wireless</a:t>
            </a:r>
            <a:r>
              <a:rPr lang="es-ES" sz="1400" dirty="0"/>
              <a:t> para Cajeros Automáticos.</a:t>
            </a:r>
          </a:p>
        </p:txBody>
      </p:sp>
      <p:sp>
        <p:nvSpPr>
          <p:cNvPr id="4" name="Rectangle 2"/>
          <p:cNvSpPr txBox="1">
            <a:spLocks noChangeArrowheads="1"/>
          </p:cNvSpPr>
          <p:nvPr/>
        </p:nvSpPr>
        <p:spPr bwMode="auto">
          <a:xfrm>
            <a:off x="467544" y="296652"/>
            <a:ext cx="8229600" cy="900100"/>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ES" sz="2400" dirty="0" smtClean="0">
                <a:effectLst/>
              </a:rPr>
              <a:t>AMPLIACION </a:t>
            </a:r>
            <a:r>
              <a:rPr lang="es-ES" sz="2400" dirty="0">
                <a:effectLst/>
              </a:rPr>
              <a:t>DE CRÉDITOS PRESUPUESTARIOS DEL PROYECTO EJECUTIVO BNF </a:t>
            </a:r>
            <a:r>
              <a:rPr lang="es-ES" sz="2400" dirty="0" smtClean="0">
                <a:effectLst/>
              </a:rPr>
              <a:t>2017</a:t>
            </a:r>
            <a:endParaRPr lang="es-ES" sz="2400" dirty="0"/>
          </a:p>
        </p:txBody>
      </p:sp>
      <p:pic>
        <p:nvPicPr>
          <p:cNvPr id="6" name="Imagen 5"/>
          <p:cNvPicPr>
            <a:picLocks noChangeAspect="1"/>
          </p:cNvPicPr>
          <p:nvPr/>
        </p:nvPicPr>
        <p:blipFill>
          <a:blip r:embed="rId2"/>
          <a:stretch>
            <a:fillRect/>
          </a:stretch>
        </p:blipFill>
        <p:spPr>
          <a:xfrm>
            <a:off x="467544" y="1700808"/>
            <a:ext cx="7920880" cy="1106640"/>
          </a:xfrm>
          <a:prstGeom prst="rect">
            <a:avLst/>
          </a:prstGeom>
        </p:spPr>
      </p:pic>
    </p:spTree>
    <p:extLst>
      <p:ext uri="{BB962C8B-B14F-4D97-AF65-F5344CB8AC3E}">
        <p14:creationId xmlns:p14="http://schemas.microsoft.com/office/powerpoint/2010/main" val="3611863584"/>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5472608"/>
          </a:xfrm>
        </p:spPr>
        <p:txBody>
          <a:bodyPr/>
          <a:lstStyle/>
          <a:p>
            <a:pPr marL="0" indent="0" algn="just">
              <a:buNone/>
            </a:pPr>
            <a:r>
              <a:rPr lang="es-ES" sz="2400" b="1" dirty="0" smtClean="0">
                <a:effectLst>
                  <a:outerShdw blurRad="38100" dist="38100" dir="2700000" algn="tl">
                    <a:srgbClr val="000000">
                      <a:alpha val="43137"/>
                    </a:srgbClr>
                  </a:outerShdw>
                </a:effectLst>
              </a:rPr>
              <a:t>270 SERVICIO SOCIAL</a:t>
            </a:r>
          </a:p>
          <a:p>
            <a:pPr marL="0" indent="0" algn="just">
              <a:buNone/>
            </a:pPr>
            <a:endParaRPr lang="es-ES" sz="2000" dirty="0" smtClean="0"/>
          </a:p>
          <a:p>
            <a:pPr marL="0" indent="0" algn="just">
              <a:buNone/>
            </a:pPr>
            <a:endParaRPr lang="es-ES" sz="2200" dirty="0" smtClean="0"/>
          </a:p>
          <a:p>
            <a:pPr marL="0" indent="0" algn="just">
              <a:buNone/>
            </a:pPr>
            <a:endParaRPr lang="es-ES" sz="2200" dirty="0" smtClean="0"/>
          </a:p>
          <a:p>
            <a:r>
              <a:rPr lang="es-ES" sz="1300" b="1" dirty="0" smtClean="0"/>
              <a:t>El aumento de los créditos presupuestarios del presente rubro por el importe de Gs. 5.000.000.004 (guaraníes cinco mil millones cuatro), posibilitará al Banco Nacional de Fomento la contratación </a:t>
            </a:r>
            <a:r>
              <a:rPr lang="es-ES" sz="1300" b="1" dirty="0"/>
              <a:t>de servicios </a:t>
            </a:r>
            <a:r>
              <a:rPr lang="es-ES" sz="1300" b="1" dirty="0" smtClean="0"/>
              <a:t>como ser:</a:t>
            </a:r>
          </a:p>
          <a:p>
            <a:pPr marL="0" indent="0">
              <a:buNone/>
            </a:pPr>
            <a:endParaRPr lang="es-ES" sz="1300" b="1" dirty="0"/>
          </a:p>
          <a:p>
            <a:pPr lvl="0"/>
            <a:r>
              <a:rPr lang="es-ES" sz="1300" b="1" dirty="0" smtClean="0"/>
              <a:t>Seguro Médico Sanatorial para funcionarios;</a:t>
            </a:r>
          </a:p>
          <a:p>
            <a:pPr lvl="0"/>
            <a:endParaRPr lang="es-ES" sz="1300" b="1" dirty="0"/>
          </a:p>
          <a:p>
            <a:pPr lvl="0"/>
            <a:r>
              <a:rPr lang="es-ES" sz="1300" b="1" dirty="0" smtClean="0"/>
              <a:t>Seguro Médico Odontológico para funcionarios.</a:t>
            </a:r>
            <a:endParaRPr lang="es-ES" sz="1300" b="1" dirty="0"/>
          </a:p>
          <a:p>
            <a:pPr marL="0" indent="0" algn="just">
              <a:buNone/>
            </a:pPr>
            <a:endParaRPr lang="es-ES" sz="2200" b="1" dirty="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467544" y="296652"/>
            <a:ext cx="8229600" cy="900100"/>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ES" sz="2400" dirty="0" smtClean="0">
                <a:effectLst/>
              </a:rPr>
              <a:t>AMPLIACION </a:t>
            </a:r>
            <a:r>
              <a:rPr lang="es-ES" sz="2400" dirty="0">
                <a:effectLst/>
              </a:rPr>
              <a:t>DE CRÉDITOS PRESUPUESTARIOS DEL PROYECTO EJECUTIVO BNF </a:t>
            </a:r>
            <a:r>
              <a:rPr lang="es-ES" sz="2400" dirty="0" smtClean="0">
                <a:effectLst/>
              </a:rPr>
              <a:t>2017</a:t>
            </a:r>
            <a:endParaRPr lang="es-ES" sz="2400" dirty="0"/>
          </a:p>
        </p:txBody>
      </p:sp>
      <p:pic>
        <p:nvPicPr>
          <p:cNvPr id="2" name="Imagen 1"/>
          <p:cNvPicPr>
            <a:picLocks noChangeAspect="1"/>
          </p:cNvPicPr>
          <p:nvPr/>
        </p:nvPicPr>
        <p:blipFill>
          <a:blip r:embed="rId2"/>
          <a:stretch>
            <a:fillRect/>
          </a:stretch>
        </p:blipFill>
        <p:spPr>
          <a:xfrm>
            <a:off x="549896" y="1844824"/>
            <a:ext cx="8064896" cy="1106640"/>
          </a:xfrm>
          <a:prstGeom prst="rect">
            <a:avLst/>
          </a:prstGeom>
        </p:spPr>
      </p:pic>
    </p:spTree>
    <p:extLst>
      <p:ext uri="{BB962C8B-B14F-4D97-AF65-F5344CB8AC3E}">
        <p14:creationId xmlns:p14="http://schemas.microsoft.com/office/powerpoint/2010/main" val="2189850122"/>
      </p:ext>
    </p:extLst>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5472608"/>
          </a:xfrm>
        </p:spPr>
        <p:txBody>
          <a:bodyPr/>
          <a:lstStyle/>
          <a:p>
            <a:pPr marL="0" indent="0" algn="just">
              <a:buNone/>
            </a:pPr>
            <a:r>
              <a:rPr lang="es-ES" sz="2400" b="1" dirty="0" smtClean="0">
                <a:effectLst>
                  <a:outerShdw blurRad="38100" dist="38100" dir="2700000" algn="tl">
                    <a:srgbClr val="000000">
                      <a:alpha val="43137"/>
                    </a:srgbClr>
                  </a:outerShdw>
                </a:effectLst>
              </a:rPr>
              <a:t>280 OTROS SERVICIOS EN GENERAL</a:t>
            </a:r>
          </a:p>
          <a:p>
            <a:pPr marL="0" indent="0" algn="just">
              <a:buNone/>
            </a:pPr>
            <a:endParaRPr lang="es-ES" sz="2000" dirty="0" smtClean="0"/>
          </a:p>
          <a:p>
            <a:pPr marL="0" indent="0" algn="just">
              <a:buNone/>
            </a:pPr>
            <a:endParaRPr lang="es-ES" sz="2200" dirty="0" smtClean="0"/>
          </a:p>
          <a:p>
            <a:pPr marL="0" indent="0" algn="just">
              <a:buNone/>
            </a:pPr>
            <a:endParaRPr lang="es-ES" sz="2200" dirty="0" smtClean="0"/>
          </a:p>
          <a:p>
            <a:pPr algn="just"/>
            <a:r>
              <a:rPr lang="es-ES" sz="1800" b="1" dirty="0" smtClean="0"/>
              <a:t>El aumento de los créditos presupuestarios del presente rubro por el importe de Gs. 13.104.800.268 (guaraníes trece mil ciento cuatro millones ochocientos mil doscientos sesenta y ocho). El </a:t>
            </a:r>
            <a:r>
              <a:rPr lang="es-ES" sz="1800" b="1" dirty="0"/>
              <a:t>incremento de presente rubro obedece principalmente al sostenido incremento del volumen de operaciones de la Institución, lo cual conlleva a un nivel de mayor requerimiento presupuestario para el servicio de transporte de valores, como así también la contratación de servicios de seguridad privados.</a:t>
            </a:r>
          </a:p>
          <a:p>
            <a:pPr algn="just"/>
            <a:endParaRPr lang="es-ES" sz="1300" b="1" dirty="0" smtClean="0"/>
          </a:p>
        </p:txBody>
      </p:sp>
      <p:sp>
        <p:nvSpPr>
          <p:cNvPr id="4" name="Rectangle 2"/>
          <p:cNvSpPr txBox="1">
            <a:spLocks noChangeArrowheads="1"/>
          </p:cNvSpPr>
          <p:nvPr/>
        </p:nvSpPr>
        <p:spPr bwMode="auto">
          <a:xfrm>
            <a:off x="467544" y="296652"/>
            <a:ext cx="8229600" cy="900100"/>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ES" sz="2400" dirty="0" smtClean="0">
                <a:effectLst/>
              </a:rPr>
              <a:t>AMPLIACION </a:t>
            </a:r>
            <a:r>
              <a:rPr lang="es-ES" sz="2400" dirty="0">
                <a:effectLst/>
              </a:rPr>
              <a:t>DE CRÉDITOS PRESUPUESTARIOS DEL PROYECTO EJECUTIVO BNF </a:t>
            </a:r>
            <a:r>
              <a:rPr lang="es-ES" sz="2400" dirty="0" smtClean="0">
                <a:effectLst/>
              </a:rPr>
              <a:t>2017</a:t>
            </a:r>
            <a:endParaRPr lang="es-ES" sz="2400" dirty="0"/>
          </a:p>
        </p:txBody>
      </p:sp>
      <p:pic>
        <p:nvPicPr>
          <p:cNvPr id="6" name="Imagen 5"/>
          <p:cNvPicPr>
            <a:picLocks noChangeAspect="1"/>
          </p:cNvPicPr>
          <p:nvPr/>
        </p:nvPicPr>
        <p:blipFill>
          <a:blip r:embed="rId2"/>
          <a:stretch>
            <a:fillRect/>
          </a:stretch>
        </p:blipFill>
        <p:spPr>
          <a:xfrm>
            <a:off x="582138" y="1772816"/>
            <a:ext cx="7950302" cy="1106640"/>
          </a:xfrm>
          <a:prstGeom prst="rect">
            <a:avLst/>
          </a:prstGeom>
        </p:spPr>
      </p:pic>
    </p:spTree>
    <p:extLst>
      <p:ext uri="{BB962C8B-B14F-4D97-AF65-F5344CB8AC3E}">
        <p14:creationId xmlns:p14="http://schemas.microsoft.com/office/powerpoint/2010/main" val="253569522"/>
      </p:ext>
    </p:extLst>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5472608"/>
          </a:xfrm>
        </p:spPr>
        <p:txBody>
          <a:bodyPr/>
          <a:lstStyle/>
          <a:p>
            <a:pPr marL="0" indent="0" algn="just">
              <a:buNone/>
            </a:pPr>
            <a:r>
              <a:rPr lang="es-ES" sz="2400" b="1" dirty="0">
                <a:effectLst>
                  <a:outerShdw blurRad="38100" dist="38100" dir="2700000" algn="tl">
                    <a:srgbClr val="000000">
                      <a:alpha val="43137"/>
                    </a:srgbClr>
                  </a:outerShdw>
                </a:effectLst>
              </a:rPr>
              <a:t>845 INDEMNIZACIONES</a:t>
            </a:r>
          </a:p>
          <a:p>
            <a:pPr marL="0" indent="0" algn="just">
              <a:buNone/>
            </a:pPr>
            <a:endParaRPr lang="es-ES" sz="2000" dirty="0" smtClean="0"/>
          </a:p>
          <a:p>
            <a:pPr marL="0" indent="0" algn="just">
              <a:buNone/>
            </a:pPr>
            <a:endParaRPr lang="es-ES" sz="2200" dirty="0" smtClean="0"/>
          </a:p>
          <a:p>
            <a:pPr marL="0" indent="0" algn="just">
              <a:buNone/>
            </a:pPr>
            <a:endParaRPr lang="es-ES" sz="2200" dirty="0" smtClean="0"/>
          </a:p>
          <a:p>
            <a:pPr marL="0" indent="0" algn="just">
              <a:buNone/>
            </a:pPr>
            <a:r>
              <a:rPr lang="es-ES" sz="2200" dirty="0" smtClean="0"/>
              <a:t>El aumento de </a:t>
            </a:r>
            <a:r>
              <a:rPr lang="es-ES" sz="2200" dirty="0"/>
              <a:t>los créditos presupuestarios del presente rubro por el importe de Gs. </a:t>
            </a:r>
            <a:r>
              <a:rPr lang="es-ES" sz="2200" dirty="0" smtClean="0"/>
              <a:t>5.000.000.000 </a:t>
            </a:r>
            <a:r>
              <a:rPr lang="es-ES" sz="2200" dirty="0"/>
              <a:t>(guaraníes </a:t>
            </a:r>
            <a:r>
              <a:rPr lang="es-ES" sz="2200" dirty="0" smtClean="0"/>
              <a:t>cinco mil </a:t>
            </a:r>
            <a:r>
              <a:rPr lang="es-ES" sz="2200" dirty="0"/>
              <a:t>millones), posibilitará al Banco Nacional de Fomento, la </a:t>
            </a:r>
            <a:r>
              <a:rPr lang="es-ES" sz="2200" dirty="0" smtClean="0"/>
              <a:t>aplicación del </a:t>
            </a:r>
            <a:r>
              <a:rPr lang="es-ES" sz="2200" dirty="0"/>
              <a:t>pago del capital de retiro destinado por la Institución para los funcionarios que se retiren de la misma, para acogerse a los beneficios de la jubilación ordinaria y/o al Programa de Retiro Voluntario, conforme a lo establecido en el Estatuto del Personal y a la Reglamentación Interna Institucional.</a:t>
            </a:r>
            <a:endParaRPr lang="es-ES" sz="2200" b="1" dirty="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467544" y="296652"/>
            <a:ext cx="8229600" cy="900100"/>
          </a:xfrm>
          <a:prstGeom prst="rect">
            <a:avLst/>
          </a:prstGeom>
          <a:gradFill>
            <a:gsLst>
              <a:gs pos="62000">
                <a:srgbClr val="008080"/>
              </a:gs>
              <a:gs pos="100000">
                <a:srgbClr val="C4EDF2"/>
              </a:gs>
            </a:gsLst>
            <a:path path="circle">
              <a:fillToRect l="50000" t="50000" r="50000" b="50000"/>
            </a:path>
          </a:gradFill>
          <a:extLst/>
        </p:spPr>
        <p:txBody>
          <a:bodyPr/>
          <a:lstStyle>
            <a:defPPr>
              <a:defRPr lang="fr-FR"/>
            </a:defPPr>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ES" sz="2400" dirty="0" smtClean="0">
                <a:effectLst/>
              </a:rPr>
              <a:t>AMPLIACION </a:t>
            </a:r>
            <a:r>
              <a:rPr lang="es-ES" sz="2400" dirty="0">
                <a:effectLst/>
              </a:rPr>
              <a:t>DE CRÉDITOS PRESUPUESTARIOS DEL PROYECTO EJECUTIVO BNF </a:t>
            </a:r>
            <a:r>
              <a:rPr lang="es-ES" sz="2400" dirty="0" smtClean="0">
                <a:effectLst/>
              </a:rPr>
              <a:t>2017</a:t>
            </a:r>
            <a:endParaRPr lang="es-ES" sz="2400" dirty="0"/>
          </a:p>
        </p:txBody>
      </p:sp>
      <p:pic>
        <p:nvPicPr>
          <p:cNvPr id="2" name="Imagen 1"/>
          <p:cNvPicPr>
            <a:picLocks noChangeAspect="1"/>
          </p:cNvPicPr>
          <p:nvPr/>
        </p:nvPicPr>
        <p:blipFill>
          <a:blip r:embed="rId2"/>
          <a:stretch>
            <a:fillRect/>
          </a:stretch>
        </p:blipFill>
        <p:spPr>
          <a:xfrm>
            <a:off x="473712" y="1772816"/>
            <a:ext cx="8058728" cy="1106640"/>
          </a:xfrm>
          <a:prstGeom prst="rect">
            <a:avLst/>
          </a:prstGeom>
        </p:spPr>
      </p:pic>
    </p:spTree>
    <p:extLst>
      <p:ext uri="{BB962C8B-B14F-4D97-AF65-F5344CB8AC3E}">
        <p14:creationId xmlns:p14="http://schemas.microsoft.com/office/powerpoint/2010/main" val="349654551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9552" y="332656"/>
            <a:ext cx="8229600" cy="1440160"/>
          </a:xfrm>
          <a:prstGeom prst="rect">
            <a:avLst/>
          </a:prstGeom>
          <a:gradFill>
            <a:gsLst>
              <a:gs pos="62000">
                <a:srgbClr val="008080"/>
              </a:gs>
              <a:gs pos="100000">
                <a:srgbClr val="C4EDF2"/>
              </a:gs>
            </a:gsLst>
            <a:path path="circle">
              <a:fillToRect l="50000" t="50000" r="50000" b="50000"/>
            </a:path>
          </a:gradFill>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sz="3200" b="1" kern="0" dirty="0" smtClean="0">
                <a:solidFill>
                  <a:schemeClr val="bg1"/>
                </a:solidFill>
                <a:effectLst>
                  <a:outerShdw blurRad="38100" dist="38100" dir="2700000" algn="tl">
                    <a:srgbClr val="000000">
                      <a:alpha val="43137"/>
                    </a:srgbClr>
                  </a:outerShdw>
                </a:effectLst>
                <a:latin typeface="Arial" charset="0"/>
              </a:rPr>
              <a:t>Plan Estratégico Institucional del BNF</a:t>
            </a:r>
          </a:p>
          <a:p>
            <a:r>
              <a:rPr lang="es-MX" sz="3200" b="1" kern="0" dirty="0" smtClean="0">
                <a:solidFill>
                  <a:schemeClr val="bg1"/>
                </a:solidFill>
                <a:effectLst>
                  <a:outerShdw blurRad="38100" dist="38100" dir="2700000" algn="tl">
                    <a:srgbClr val="000000">
                      <a:alpha val="43137"/>
                    </a:srgbClr>
                  </a:outerShdw>
                </a:effectLst>
                <a:latin typeface="Arial" charset="0"/>
              </a:rPr>
              <a:t>(PEI 2014 – 2018)</a:t>
            </a:r>
            <a:endParaRPr lang="es-ES" sz="3200" b="1" kern="0" dirty="0">
              <a:solidFill>
                <a:schemeClr val="bg1"/>
              </a:solidFill>
              <a:effectLst>
                <a:outerShdw blurRad="38100" dist="38100" dir="2700000" algn="tl">
                  <a:srgbClr val="000000">
                    <a:alpha val="43137"/>
                  </a:srgbClr>
                </a:outerShdw>
              </a:effectLst>
              <a:latin typeface="Arial" charset="0"/>
            </a:endParaRPr>
          </a:p>
        </p:txBody>
      </p:sp>
      <p:sp>
        <p:nvSpPr>
          <p:cNvPr id="5" name="Rectangle 3"/>
          <p:cNvSpPr txBox="1">
            <a:spLocks noChangeArrowheads="1"/>
          </p:cNvSpPr>
          <p:nvPr/>
        </p:nvSpPr>
        <p:spPr>
          <a:xfrm>
            <a:off x="539552" y="1844824"/>
            <a:ext cx="8064896" cy="465313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s-ES" sz="1400" b="1" kern="0" dirty="0" smtClean="0"/>
              <a:t>LINEAMIENTOS ESTRATÉGICOS PARA EL QUINQUENIO 2014-2018</a:t>
            </a:r>
          </a:p>
          <a:p>
            <a:pPr marL="0" indent="0" algn="ctr">
              <a:buFontTx/>
              <a:buNone/>
            </a:pPr>
            <a:endParaRPr lang="es-ES" sz="1400" b="1" kern="0" dirty="0" smtClean="0"/>
          </a:p>
          <a:p>
            <a:pPr algn="just">
              <a:buFont typeface="Wingdings" panose="05000000000000000000" pitchFamily="2" charset="2"/>
              <a:buChar char="q"/>
            </a:pPr>
            <a:r>
              <a:rPr lang="es-ES" sz="1400" b="1" kern="0" dirty="0" smtClean="0"/>
              <a:t>Promover el rol de Banco Público de Desarrollo  con capacidad de generar estructuras de financiamiento para proyectos prioritarios, dentro de una política de estado de inversión. </a:t>
            </a:r>
          </a:p>
          <a:p>
            <a:pPr algn="just">
              <a:buFont typeface="Wingdings" panose="05000000000000000000" pitchFamily="2" charset="2"/>
              <a:buChar char="q"/>
            </a:pPr>
            <a:endParaRPr lang="es-ES" sz="1400" b="1" kern="0" dirty="0" smtClean="0"/>
          </a:p>
          <a:p>
            <a:pPr algn="just">
              <a:buFont typeface="Wingdings" panose="05000000000000000000" pitchFamily="2" charset="2"/>
              <a:buChar char="q"/>
            </a:pPr>
            <a:r>
              <a:rPr lang="es-ES" sz="1400" b="1" kern="0" dirty="0" smtClean="0"/>
              <a:t>Asistir con financiamiento a sectores de actividad productiva agroindustrial, comercial y de servicios, poniendo atención al sistema de crédito a </a:t>
            </a:r>
            <a:r>
              <a:rPr lang="es-ES" sz="1400" b="1" kern="0" dirty="0" err="1" smtClean="0"/>
              <a:t>mipymes</a:t>
            </a:r>
            <a:r>
              <a:rPr lang="es-ES" sz="1400" b="1" kern="0" dirty="0" smtClean="0"/>
              <a:t>.</a:t>
            </a:r>
          </a:p>
          <a:p>
            <a:pPr algn="just">
              <a:buFont typeface="Wingdings" panose="05000000000000000000" pitchFamily="2" charset="2"/>
              <a:buChar char="q"/>
            </a:pPr>
            <a:endParaRPr lang="es-ES" sz="1400" b="1" kern="0" dirty="0" smtClean="0"/>
          </a:p>
          <a:p>
            <a:pPr algn="just">
              <a:buFont typeface="Wingdings" panose="05000000000000000000" pitchFamily="2" charset="2"/>
              <a:buChar char="q"/>
            </a:pPr>
            <a:r>
              <a:rPr lang="es-ES" sz="1400" b="1" kern="0" dirty="0" smtClean="0"/>
              <a:t>Apoyar con servicios de pago a los funcionarios públicos y a los beneficiarios de los programas sociales del Estado; y promover la bancarización de segmentos no atendidos.</a:t>
            </a:r>
          </a:p>
          <a:p>
            <a:pPr algn="just">
              <a:buFont typeface="Wingdings" panose="05000000000000000000" pitchFamily="2" charset="2"/>
              <a:buChar char="q"/>
            </a:pPr>
            <a:endParaRPr lang="es-ES" sz="1400" b="1" kern="0" dirty="0" smtClean="0"/>
          </a:p>
          <a:p>
            <a:pPr algn="just">
              <a:buFont typeface="Wingdings" panose="05000000000000000000" pitchFamily="2" charset="2"/>
              <a:buChar char="q"/>
            </a:pPr>
            <a:r>
              <a:rPr lang="es-ES" sz="1400" b="1" kern="0" dirty="0" smtClean="0"/>
              <a:t>Mejorar la conducta organizacional y gestión corporativa, para lograr eficiencia y satisfacción de los clientes por la calidad del servicio con procesos controlables, modernización tecnológica y valoración del talento de sus funcionarios. </a:t>
            </a:r>
          </a:p>
          <a:p>
            <a:pPr algn="just">
              <a:buFont typeface="Wingdings" panose="05000000000000000000" pitchFamily="2" charset="2"/>
              <a:buChar char="q"/>
            </a:pPr>
            <a:endParaRPr lang="es-ES" sz="1400" b="1" kern="0" dirty="0" smtClean="0"/>
          </a:p>
          <a:p>
            <a:pPr algn="just">
              <a:buFont typeface="Wingdings" panose="05000000000000000000" pitchFamily="2" charset="2"/>
              <a:buChar char="q"/>
            </a:pPr>
            <a:r>
              <a:rPr lang="es-ES" sz="1400" b="1" kern="0" dirty="0" smtClean="0"/>
              <a:t>Mejorar los índices de gestión y de resultados económicos. </a:t>
            </a:r>
          </a:p>
          <a:p>
            <a:pPr marL="0" indent="0" algn="just">
              <a:buFontTx/>
              <a:buNone/>
            </a:pPr>
            <a:endParaRPr lang="es-ES" sz="1800" b="1" kern="0" dirty="0"/>
          </a:p>
        </p:txBody>
      </p:sp>
    </p:spTree>
    <p:extLst>
      <p:ext uri="{BB962C8B-B14F-4D97-AF65-F5344CB8AC3E}">
        <p14:creationId xmlns:p14="http://schemas.microsoft.com/office/powerpoint/2010/main" val="413696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8313" y="260648"/>
            <a:ext cx="8229600" cy="943372"/>
          </a:xfrm>
          <a:prstGeom prst="rect">
            <a:avLst/>
          </a:prstGeom>
          <a:gradFill>
            <a:gsLst>
              <a:gs pos="62000">
                <a:srgbClr val="008080"/>
              </a:gs>
              <a:gs pos="100000">
                <a:srgbClr val="C4EDF2"/>
              </a:gs>
            </a:gsLst>
            <a:path path="circle">
              <a:fillToRect l="50000" t="50000" r="50000" b="50000"/>
            </a:path>
          </a:gradFill>
          <a:extLst/>
        </p:spPr>
        <p:txBody>
          <a:bodyPr/>
          <a:lstStyle>
            <a:lvl1pPr algn="ctr">
              <a:defRPr sz="4400" b="1">
                <a:solidFill>
                  <a:schemeClr val="bg1"/>
                </a:solidFill>
                <a:effectLst>
                  <a:outerShdw blurRad="38100" dist="38100" dir="2700000" algn="tl">
                    <a:srgbClr val="000000">
                      <a:alpha val="43137"/>
                    </a:srgbClr>
                  </a:outerShdw>
                </a:effectLs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MX" sz="3600" dirty="0"/>
              <a:t>Principales Objetivos Estratégicos</a:t>
            </a:r>
            <a:endParaRPr lang="es-ES" sz="3600" dirty="0"/>
          </a:p>
        </p:txBody>
      </p:sp>
      <p:sp>
        <p:nvSpPr>
          <p:cNvPr id="5" name="Rectangle 3"/>
          <p:cNvSpPr txBox="1">
            <a:spLocks noChangeArrowheads="1"/>
          </p:cNvSpPr>
          <p:nvPr/>
        </p:nvSpPr>
        <p:spPr>
          <a:xfrm>
            <a:off x="468313" y="1556792"/>
            <a:ext cx="8229600" cy="432048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buFont typeface="Wingdings" panose="05000000000000000000" pitchFamily="2" charset="2"/>
              <a:buChar char="ü"/>
            </a:pPr>
            <a:r>
              <a:rPr lang="es-ES" sz="2400" b="1" kern="0" smtClean="0">
                <a:solidFill>
                  <a:srgbClr val="000000"/>
                </a:solidFill>
                <a:latin typeface="Arial" pitchFamily="34" charset="0"/>
                <a:cs typeface="Arial" pitchFamily="34" charset="0"/>
              </a:rPr>
              <a:t>Lograr la Bancarización de sectores no atendidos.</a:t>
            </a:r>
          </a:p>
          <a:p>
            <a:pPr algn="just">
              <a:buFont typeface="Wingdings" panose="05000000000000000000" pitchFamily="2" charset="2"/>
              <a:buChar char="ü"/>
            </a:pPr>
            <a:endParaRPr lang="es-ES" sz="1000" b="1" kern="0" smtClean="0">
              <a:solidFill>
                <a:srgbClr val="000000"/>
              </a:solidFill>
              <a:latin typeface="Arial" pitchFamily="34" charset="0"/>
              <a:cs typeface="Arial" pitchFamily="34" charset="0"/>
            </a:endParaRPr>
          </a:p>
          <a:p>
            <a:pPr algn="just">
              <a:buFont typeface="Wingdings" panose="05000000000000000000" pitchFamily="2" charset="2"/>
              <a:buChar char="ü"/>
            </a:pPr>
            <a:endParaRPr lang="es-ES" sz="100" b="1" kern="0" smtClean="0">
              <a:solidFill>
                <a:srgbClr val="000000"/>
              </a:solidFill>
              <a:latin typeface="Arial" pitchFamily="34" charset="0"/>
              <a:cs typeface="Arial" pitchFamily="34" charset="0"/>
            </a:endParaRPr>
          </a:p>
          <a:p>
            <a:pPr algn="just">
              <a:buFont typeface="Wingdings" panose="05000000000000000000" pitchFamily="2" charset="2"/>
              <a:buChar char="ü"/>
            </a:pPr>
            <a:r>
              <a:rPr lang="es-ES" sz="2400" b="1" kern="0" smtClean="0">
                <a:solidFill>
                  <a:srgbClr val="000000"/>
                </a:solidFill>
                <a:latin typeface="Arial" pitchFamily="34" charset="0"/>
                <a:cs typeface="Arial" pitchFamily="34" charset="0"/>
              </a:rPr>
              <a:t>Mejorar los indicadores económicos y financieros.</a:t>
            </a:r>
          </a:p>
          <a:p>
            <a:pPr algn="just">
              <a:buFont typeface="Wingdings" panose="05000000000000000000" pitchFamily="2" charset="2"/>
              <a:buChar char="ü"/>
            </a:pPr>
            <a:endParaRPr lang="es-ES" sz="1000" b="1" kern="0" smtClean="0">
              <a:solidFill>
                <a:srgbClr val="000000"/>
              </a:solidFill>
              <a:latin typeface="Arial" pitchFamily="34" charset="0"/>
              <a:cs typeface="Arial" pitchFamily="34" charset="0"/>
            </a:endParaRPr>
          </a:p>
          <a:p>
            <a:pPr algn="just">
              <a:buFont typeface="Wingdings" panose="05000000000000000000" pitchFamily="2" charset="2"/>
              <a:buChar char="ü"/>
            </a:pPr>
            <a:r>
              <a:rPr lang="es-ES" sz="2400" b="1" kern="0" smtClean="0">
                <a:solidFill>
                  <a:srgbClr val="000000"/>
                </a:solidFill>
                <a:latin typeface="Arial" pitchFamily="34" charset="0"/>
                <a:cs typeface="Arial" pitchFamily="34" charset="0"/>
              </a:rPr>
              <a:t>Mejorar el nivel de satisfacción del cliente.</a:t>
            </a:r>
          </a:p>
          <a:p>
            <a:pPr algn="just">
              <a:buFont typeface="Wingdings" panose="05000000000000000000" pitchFamily="2" charset="2"/>
              <a:buChar char="ü"/>
            </a:pPr>
            <a:endParaRPr lang="es-ES" sz="1000" b="1" kern="0" smtClean="0">
              <a:solidFill>
                <a:srgbClr val="000000"/>
              </a:solidFill>
              <a:latin typeface="Arial" pitchFamily="34" charset="0"/>
              <a:cs typeface="Arial" pitchFamily="34" charset="0"/>
            </a:endParaRPr>
          </a:p>
          <a:p>
            <a:pPr algn="just">
              <a:buFont typeface="Wingdings" panose="05000000000000000000" pitchFamily="2" charset="2"/>
              <a:buChar char="ü"/>
            </a:pPr>
            <a:r>
              <a:rPr lang="es-ES" sz="2400" b="1" kern="0" smtClean="0">
                <a:solidFill>
                  <a:srgbClr val="000000"/>
                </a:solidFill>
                <a:latin typeface="Arial" pitchFamily="34" charset="0"/>
                <a:cs typeface="Arial" pitchFamily="34" charset="0"/>
              </a:rPr>
              <a:t>Optimizar procesos críticos.</a:t>
            </a:r>
          </a:p>
          <a:p>
            <a:pPr algn="just">
              <a:buFont typeface="Wingdings" panose="05000000000000000000" pitchFamily="2" charset="2"/>
              <a:buChar char="ü"/>
            </a:pPr>
            <a:endParaRPr lang="es-ES" sz="1000" b="1" kern="0" smtClean="0">
              <a:solidFill>
                <a:srgbClr val="000000"/>
              </a:solidFill>
              <a:latin typeface="Arial" pitchFamily="34" charset="0"/>
              <a:cs typeface="Arial" pitchFamily="34" charset="0"/>
            </a:endParaRPr>
          </a:p>
          <a:p>
            <a:pPr algn="just">
              <a:buFont typeface="Wingdings" panose="05000000000000000000" pitchFamily="2" charset="2"/>
              <a:buChar char="ü"/>
            </a:pPr>
            <a:r>
              <a:rPr lang="es-ES" sz="2400" b="1" kern="0" smtClean="0">
                <a:solidFill>
                  <a:srgbClr val="000000"/>
                </a:solidFill>
                <a:latin typeface="Arial" pitchFamily="34" charset="0"/>
                <a:cs typeface="Arial" pitchFamily="34" charset="0"/>
              </a:rPr>
              <a:t>Mejorar el nivel de competencia del personal y su bienestar</a:t>
            </a:r>
            <a:r>
              <a:rPr lang="es-ES" sz="2400" kern="0" smtClean="0">
                <a:solidFill>
                  <a:srgbClr val="000000"/>
                </a:solidFill>
                <a:latin typeface="Arial" pitchFamily="34" charset="0"/>
                <a:cs typeface="Arial" pitchFamily="34" charset="0"/>
              </a:rPr>
              <a:t>.</a:t>
            </a:r>
          </a:p>
          <a:p>
            <a:pPr algn="just">
              <a:buFont typeface="Wingdings" panose="05000000000000000000" pitchFamily="2" charset="2"/>
              <a:buChar char="ü"/>
            </a:pPr>
            <a:endParaRPr lang="es-ES" sz="1000" b="1" kern="0" smtClean="0">
              <a:solidFill>
                <a:srgbClr val="000000"/>
              </a:solidFill>
              <a:latin typeface="Arial" pitchFamily="34" charset="0"/>
              <a:cs typeface="Arial" pitchFamily="34" charset="0"/>
            </a:endParaRPr>
          </a:p>
          <a:p>
            <a:pPr algn="just">
              <a:buFont typeface="Wingdings" panose="05000000000000000000" pitchFamily="2" charset="2"/>
              <a:buChar char="ü"/>
            </a:pPr>
            <a:r>
              <a:rPr lang="es-ES" sz="2400" b="1" kern="0" smtClean="0">
                <a:solidFill>
                  <a:srgbClr val="000000"/>
                </a:solidFill>
                <a:latin typeface="Arial" pitchFamily="34" charset="0"/>
                <a:cs typeface="Arial" pitchFamily="34" charset="0"/>
              </a:rPr>
              <a:t>Lograr la modernización tecnológica de la institución.</a:t>
            </a:r>
          </a:p>
          <a:p>
            <a:pPr algn="just">
              <a:buFont typeface="Wingdings" panose="05000000000000000000" pitchFamily="2" charset="2"/>
              <a:buChar char="ü"/>
            </a:pPr>
            <a:endParaRPr lang="es-ES" sz="1000" b="1" kern="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309839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1443548" y="1916832"/>
            <a:ext cx="6318448" cy="2308324"/>
          </a:xfrm>
          <a:prstGeom prst="rect">
            <a:avLst/>
          </a:prstGeom>
        </p:spPr>
        <p:txBody>
          <a:bodyPr wrap="square">
            <a:spAutoFit/>
          </a:bodyPr>
          <a:lstStyle/>
          <a:p>
            <a:pPr algn="ctr"/>
            <a:r>
              <a:rPr lang="es-MX" sz="4800" b="1" dirty="0" smtClean="0">
                <a:solidFill>
                  <a:schemeClr val="accent4">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Principales Acciones </a:t>
            </a:r>
            <a:r>
              <a:rPr lang="es-MX" sz="4800" b="1" dirty="0">
                <a:solidFill>
                  <a:schemeClr val="accent4">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 Metas previstas </a:t>
            </a:r>
          </a:p>
          <a:p>
            <a:pPr algn="ctr"/>
            <a:r>
              <a:rPr lang="es-MX" sz="4800" b="1" dirty="0">
                <a:solidFill>
                  <a:schemeClr val="accent4">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el año </a:t>
            </a:r>
            <a:r>
              <a:rPr lang="es-MX" sz="4800" b="1" dirty="0" smtClean="0">
                <a:solidFill>
                  <a:schemeClr val="accent4">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2017</a:t>
            </a:r>
            <a:endParaRPr lang="es-ES" sz="4800" b="1" dirty="0">
              <a:solidFill>
                <a:schemeClr val="accent4">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876882"/>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764704"/>
            <a:ext cx="7632848" cy="4154984"/>
          </a:xfrm>
          <a:prstGeom prst="rect">
            <a:avLst/>
          </a:prstGeom>
        </p:spPr>
        <p:txBody>
          <a:bodyPr wrap="square">
            <a:spAutoFit/>
          </a:bodyPr>
          <a:lstStyle/>
          <a:p>
            <a:pPr algn="just"/>
            <a:r>
              <a:rPr lang="es-MX" sz="2400" dirty="0" smtClean="0">
                <a:solidFill>
                  <a:schemeClr val="accent4">
                    <a:lumMod val="95000"/>
                    <a:lumOff val="5000"/>
                  </a:schemeClr>
                </a:solidFill>
                <a:latin typeface="Arial" panose="020B0604020202020204" pitchFamily="34" charset="0"/>
                <a:cs typeface="Arial" panose="020B0604020202020204" pitchFamily="34" charset="0"/>
              </a:rPr>
              <a:t>Los principales pilares de acción para el año 2017 estarán dados por:</a:t>
            </a:r>
          </a:p>
          <a:p>
            <a:pPr algn="just"/>
            <a:endParaRPr lang="es-MX" sz="2400" dirty="0">
              <a:solidFill>
                <a:schemeClr val="accent4">
                  <a:lumMod val="95000"/>
                  <a:lumOff val="5000"/>
                </a:schemeClr>
              </a:solidFill>
              <a:latin typeface="Arial" panose="020B0604020202020204" pitchFamily="34" charset="0"/>
              <a:cs typeface="Arial" panose="020B0604020202020204" pitchFamily="34" charset="0"/>
            </a:endParaRPr>
          </a:p>
          <a:p>
            <a:pPr marL="457200" indent="-457200" algn="just">
              <a:buFont typeface="+mj-lt"/>
              <a:buAutoNum type="arabicPeriod"/>
            </a:pPr>
            <a:r>
              <a:rPr lang="es-MX" sz="2400" dirty="0" smtClean="0">
                <a:solidFill>
                  <a:schemeClr val="accent4">
                    <a:lumMod val="95000"/>
                    <a:lumOff val="5000"/>
                  </a:schemeClr>
                </a:solidFill>
                <a:latin typeface="Arial" panose="020B0604020202020204" pitchFamily="34" charset="0"/>
                <a:cs typeface="Arial" panose="020B0604020202020204" pitchFamily="34" charset="0"/>
              </a:rPr>
              <a:t>Profundización de la asistencia financiera al sector productivo.</a:t>
            </a:r>
          </a:p>
          <a:p>
            <a:pPr marL="457200" indent="-457200" algn="just">
              <a:buFont typeface="+mj-lt"/>
              <a:buAutoNum type="arabicPeriod"/>
            </a:pPr>
            <a:r>
              <a:rPr lang="es-MX" sz="2400" dirty="0" smtClean="0">
                <a:solidFill>
                  <a:schemeClr val="accent4">
                    <a:lumMod val="95000"/>
                    <a:lumOff val="5000"/>
                  </a:schemeClr>
                </a:solidFill>
                <a:latin typeface="Arial" panose="020B0604020202020204" pitchFamily="34" charset="0"/>
                <a:cs typeface="Arial" panose="020B0604020202020204" pitchFamily="34" charset="0"/>
              </a:rPr>
              <a:t>Continuidad de apoyo a la ejecución de los Programas de Asistencia Social a los segmentos de población vulnerables.</a:t>
            </a:r>
          </a:p>
          <a:p>
            <a:pPr marL="457200" indent="-457200" algn="just">
              <a:buFont typeface="+mj-lt"/>
              <a:buAutoNum type="arabicPeriod"/>
            </a:pPr>
            <a:r>
              <a:rPr lang="es-MX" sz="2400" dirty="0" smtClean="0">
                <a:solidFill>
                  <a:schemeClr val="accent4">
                    <a:lumMod val="95000"/>
                    <a:lumOff val="5000"/>
                  </a:schemeClr>
                </a:solidFill>
                <a:latin typeface="Arial" panose="020B0604020202020204" pitchFamily="34" charset="0"/>
                <a:cs typeface="Arial" panose="020B0604020202020204" pitchFamily="34" charset="0"/>
              </a:rPr>
              <a:t>Inclusión Financiera</a:t>
            </a:r>
          </a:p>
          <a:p>
            <a:pPr marL="457200" indent="-457200" algn="just">
              <a:buFont typeface="+mj-lt"/>
              <a:buAutoNum type="arabicPeriod"/>
            </a:pPr>
            <a:r>
              <a:rPr lang="es-MX" sz="2400" dirty="0" smtClean="0">
                <a:solidFill>
                  <a:schemeClr val="accent4">
                    <a:lumMod val="95000"/>
                    <a:lumOff val="5000"/>
                  </a:schemeClr>
                </a:solidFill>
                <a:latin typeface="Arial" panose="020B0604020202020204" pitchFamily="34" charset="0"/>
                <a:cs typeface="Arial" panose="020B0604020202020204" pitchFamily="34" charset="0"/>
              </a:rPr>
              <a:t>Expansión de Red de Oficinas y de Pagos</a:t>
            </a:r>
          </a:p>
          <a:p>
            <a:pPr algn="just"/>
            <a:endParaRPr lang="es-ES" sz="2400" dirty="0">
              <a:solidFill>
                <a:schemeClr val="accent4">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266833"/>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2720</TotalTime>
  <Words>3815</Words>
  <Application>Microsoft Office PowerPoint</Application>
  <PresentationFormat>Presentación en pantalla (4:3)</PresentationFormat>
  <Paragraphs>1114</Paragraphs>
  <Slides>54</Slides>
  <Notes>36</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54</vt:i4>
      </vt:variant>
    </vt:vector>
  </HeadingPairs>
  <TitlesOfParts>
    <vt:vector size="62" baseType="lpstr">
      <vt:lpstr>Arial</vt:lpstr>
      <vt:lpstr>Calibri</vt:lpstr>
      <vt:lpstr>Garamond</vt:lpstr>
      <vt:lpstr>Symbol</vt:lpstr>
      <vt:lpstr>Times New Roman</vt:lpstr>
      <vt:lpstr>Wingdings</vt:lpstr>
      <vt:lpstr>Modèle par défaut</vt:lpstr>
      <vt:lpstr>Diseño personalizado</vt:lpstr>
      <vt:lpstr>Presentación de PowerPoint</vt:lpstr>
      <vt:lpstr>MISIÓN</vt:lpstr>
      <vt:lpstr>VISIÓN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por Objeto del Gasto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Rodeo Lines</dc:title>
  <dc:creator>www.powerpointstyles.com</dc:creator>
  <cp:lastModifiedBy>Teresa Analia Rojas Pineda</cp:lastModifiedBy>
  <cp:revision>275</cp:revision>
  <cp:lastPrinted>2016-10-10T17:58:09Z</cp:lastPrinted>
  <dcterms:created xsi:type="dcterms:W3CDTF">2009-03-23T15:23:24Z</dcterms:created>
  <dcterms:modified xsi:type="dcterms:W3CDTF">2016-10-11T11:04:55Z</dcterms:modified>
</cp:coreProperties>
</file>