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9" r:id="rId2"/>
    <p:sldId id="258" r:id="rId3"/>
    <p:sldId id="257" r:id="rId4"/>
    <p:sldId id="260" r:id="rId5"/>
    <p:sldId id="261" r:id="rId6"/>
    <p:sldId id="265" r:id="rId7"/>
    <p:sldId id="314" r:id="rId8"/>
    <p:sldId id="316" r:id="rId9"/>
    <p:sldId id="299" r:id="rId10"/>
    <p:sldId id="310" r:id="rId11"/>
    <p:sldId id="300" r:id="rId12"/>
    <p:sldId id="301" r:id="rId13"/>
    <p:sldId id="315" r:id="rId14"/>
    <p:sldId id="313" r:id="rId15"/>
    <p:sldId id="304" r:id="rId16"/>
    <p:sldId id="305" r:id="rId17"/>
    <p:sldId id="306" r:id="rId18"/>
    <p:sldId id="307" r:id="rId19"/>
    <p:sldId id="308" r:id="rId20"/>
    <p:sldId id="309" r:id="rId21"/>
    <p:sldId id="278" r:id="rId22"/>
    <p:sldId id="279" r:id="rId23"/>
    <p:sldId id="280" r:id="rId24"/>
    <p:sldId id="281" r:id="rId25"/>
    <p:sldId id="285" r:id="rId26"/>
  </p:sldIdLst>
  <p:sldSz cx="9144000" cy="6858000" type="screen4x3"/>
  <p:notesSz cx="6858000"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2971800" cy="496332"/>
          </a:xfrm>
          <a:prstGeom prst="rect">
            <a:avLst/>
          </a:prstGeom>
        </p:spPr>
        <p:txBody>
          <a:bodyPr vert="horz" lIns="91761" tIns="45881" rIns="91761" bIns="45881" rtlCol="0"/>
          <a:lstStyle>
            <a:lvl1pPr algn="l">
              <a:defRPr sz="1200"/>
            </a:lvl1pPr>
          </a:lstStyle>
          <a:p>
            <a:endParaRPr lang="es-ES"/>
          </a:p>
        </p:txBody>
      </p:sp>
      <p:sp>
        <p:nvSpPr>
          <p:cNvPr id="3" name="2 Marcador de fecha"/>
          <p:cNvSpPr>
            <a:spLocks noGrp="1"/>
          </p:cNvSpPr>
          <p:nvPr>
            <p:ph type="dt" sz="quarter" idx="1"/>
          </p:nvPr>
        </p:nvSpPr>
        <p:spPr>
          <a:xfrm>
            <a:off x="3884614" y="0"/>
            <a:ext cx="2971800" cy="496332"/>
          </a:xfrm>
          <a:prstGeom prst="rect">
            <a:avLst/>
          </a:prstGeom>
        </p:spPr>
        <p:txBody>
          <a:bodyPr vert="horz" lIns="91761" tIns="45881" rIns="91761" bIns="45881" rtlCol="0"/>
          <a:lstStyle>
            <a:lvl1pPr algn="r">
              <a:defRPr sz="1200"/>
            </a:lvl1pPr>
          </a:lstStyle>
          <a:p>
            <a:fld id="{83E5E30C-631E-414C-A431-94777C7D5F5C}" type="datetimeFigureOut">
              <a:rPr lang="es-ES" smtClean="0"/>
              <a:t>12/10/2016</a:t>
            </a:fld>
            <a:endParaRPr lang="es-ES"/>
          </a:p>
        </p:txBody>
      </p:sp>
      <p:sp>
        <p:nvSpPr>
          <p:cNvPr id="4" name="3 Marcador de pie de página"/>
          <p:cNvSpPr>
            <a:spLocks noGrp="1"/>
          </p:cNvSpPr>
          <p:nvPr>
            <p:ph type="ftr" sz="quarter" idx="2"/>
          </p:nvPr>
        </p:nvSpPr>
        <p:spPr>
          <a:xfrm>
            <a:off x="1" y="9428583"/>
            <a:ext cx="2971800" cy="496332"/>
          </a:xfrm>
          <a:prstGeom prst="rect">
            <a:avLst/>
          </a:prstGeom>
        </p:spPr>
        <p:txBody>
          <a:bodyPr vert="horz" lIns="91761" tIns="45881" rIns="91761" bIns="45881"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4" y="9428583"/>
            <a:ext cx="2971800" cy="496332"/>
          </a:xfrm>
          <a:prstGeom prst="rect">
            <a:avLst/>
          </a:prstGeom>
        </p:spPr>
        <p:txBody>
          <a:bodyPr vert="horz" lIns="91761" tIns="45881" rIns="91761" bIns="45881" rtlCol="0" anchor="b"/>
          <a:lstStyle>
            <a:lvl1pPr algn="r">
              <a:defRPr sz="1200"/>
            </a:lvl1pPr>
          </a:lstStyle>
          <a:p>
            <a:fld id="{D6E0163C-716A-44D6-825A-C69A0F10528F}" type="slidenum">
              <a:rPr lang="es-ES" smtClean="0"/>
              <a:t>‹Nº›</a:t>
            </a:fld>
            <a:endParaRPr lang="es-ES"/>
          </a:p>
        </p:txBody>
      </p:sp>
    </p:spTree>
    <p:extLst>
      <p:ext uri="{BB962C8B-B14F-4D97-AF65-F5344CB8AC3E}">
        <p14:creationId xmlns:p14="http://schemas.microsoft.com/office/powerpoint/2010/main" val="261415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2971800" cy="496332"/>
          </a:xfrm>
          <a:prstGeom prst="rect">
            <a:avLst/>
          </a:prstGeom>
        </p:spPr>
        <p:txBody>
          <a:bodyPr vert="horz" lIns="91761" tIns="45881" rIns="91761" bIns="45881" rtlCol="0"/>
          <a:lstStyle>
            <a:lvl1pPr algn="l">
              <a:defRPr sz="1200"/>
            </a:lvl1pPr>
          </a:lstStyle>
          <a:p>
            <a:endParaRPr lang="es-ES"/>
          </a:p>
        </p:txBody>
      </p:sp>
      <p:sp>
        <p:nvSpPr>
          <p:cNvPr id="3" name="2 Marcador de fecha"/>
          <p:cNvSpPr>
            <a:spLocks noGrp="1"/>
          </p:cNvSpPr>
          <p:nvPr>
            <p:ph type="dt" idx="1"/>
          </p:nvPr>
        </p:nvSpPr>
        <p:spPr>
          <a:xfrm>
            <a:off x="3884614" y="0"/>
            <a:ext cx="2971800" cy="496332"/>
          </a:xfrm>
          <a:prstGeom prst="rect">
            <a:avLst/>
          </a:prstGeom>
        </p:spPr>
        <p:txBody>
          <a:bodyPr vert="horz" lIns="91761" tIns="45881" rIns="91761" bIns="45881" rtlCol="0"/>
          <a:lstStyle>
            <a:lvl1pPr algn="r">
              <a:defRPr sz="1200"/>
            </a:lvl1pPr>
          </a:lstStyle>
          <a:p>
            <a:fld id="{6A768BF8-F111-4B4D-937C-44E4F3F6F95A}" type="datetimeFigureOut">
              <a:rPr lang="es-ES" smtClean="0"/>
              <a:t>12/10/2016</a:t>
            </a:fld>
            <a:endParaRPr lang="es-ES"/>
          </a:p>
        </p:txBody>
      </p:sp>
      <p:sp>
        <p:nvSpPr>
          <p:cNvPr id="4" name="3 Marcador de imagen de diapositiva"/>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761" tIns="45881" rIns="91761" bIns="45881" rtlCol="0" anchor="ctr"/>
          <a:lstStyle/>
          <a:p>
            <a:endParaRPr lang="es-ES"/>
          </a:p>
        </p:txBody>
      </p:sp>
      <p:sp>
        <p:nvSpPr>
          <p:cNvPr id="5" name="4 Marcador de notas"/>
          <p:cNvSpPr>
            <a:spLocks noGrp="1"/>
          </p:cNvSpPr>
          <p:nvPr>
            <p:ph type="body" sz="quarter" idx="3"/>
          </p:nvPr>
        </p:nvSpPr>
        <p:spPr>
          <a:xfrm>
            <a:off x="685801" y="4715155"/>
            <a:ext cx="5486400" cy="4466987"/>
          </a:xfrm>
          <a:prstGeom prst="rect">
            <a:avLst/>
          </a:prstGeom>
        </p:spPr>
        <p:txBody>
          <a:bodyPr vert="horz" lIns="91761" tIns="45881" rIns="91761" bIns="4588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1" y="9428583"/>
            <a:ext cx="2971800" cy="496332"/>
          </a:xfrm>
          <a:prstGeom prst="rect">
            <a:avLst/>
          </a:prstGeom>
        </p:spPr>
        <p:txBody>
          <a:bodyPr vert="horz" lIns="91761" tIns="45881" rIns="91761" bIns="45881"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4" y="9428583"/>
            <a:ext cx="2971800" cy="496332"/>
          </a:xfrm>
          <a:prstGeom prst="rect">
            <a:avLst/>
          </a:prstGeom>
        </p:spPr>
        <p:txBody>
          <a:bodyPr vert="horz" lIns="91761" tIns="45881" rIns="91761" bIns="45881" rtlCol="0" anchor="b"/>
          <a:lstStyle>
            <a:lvl1pPr algn="r">
              <a:defRPr sz="1200"/>
            </a:lvl1pPr>
          </a:lstStyle>
          <a:p>
            <a:fld id="{DAFE1D36-F599-4112-B4A8-94EEBD8E2606}" type="slidenum">
              <a:rPr lang="es-ES" smtClean="0"/>
              <a:t>‹Nº›</a:t>
            </a:fld>
            <a:endParaRPr lang="es-ES"/>
          </a:p>
        </p:txBody>
      </p:sp>
    </p:spTree>
    <p:extLst>
      <p:ext uri="{BB962C8B-B14F-4D97-AF65-F5344CB8AC3E}">
        <p14:creationId xmlns:p14="http://schemas.microsoft.com/office/powerpoint/2010/main" val="4208073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AFE1D36-F599-4112-B4A8-94EEBD8E2606}" type="slidenum">
              <a:rPr lang="es-ES" smtClean="0"/>
              <a:t>6</a:t>
            </a:fld>
            <a:endParaRPr lang="es-ES"/>
          </a:p>
        </p:txBody>
      </p:sp>
    </p:spTree>
    <p:extLst>
      <p:ext uri="{BB962C8B-B14F-4D97-AF65-F5344CB8AC3E}">
        <p14:creationId xmlns:p14="http://schemas.microsoft.com/office/powerpoint/2010/main" val="2344749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AFE1D36-F599-4112-B4A8-94EEBD8E2606}" type="slidenum">
              <a:rPr lang="es-ES" smtClean="0"/>
              <a:t>7</a:t>
            </a:fld>
            <a:endParaRPr lang="es-ES"/>
          </a:p>
        </p:txBody>
      </p:sp>
    </p:spTree>
    <p:extLst>
      <p:ext uri="{BB962C8B-B14F-4D97-AF65-F5344CB8AC3E}">
        <p14:creationId xmlns:p14="http://schemas.microsoft.com/office/powerpoint/2010/main" val="1732003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AFE1D36-F599-4112-B4A8-94EEBD8E2606}" type="slidenum">
              <a:rPr lang="es-ES" smtClean="0"/>
              <a:t>8</a:t>
            </a:fld>
            <a:endParaRPr lang="es-ES"/>
          </a:p>
        </p:txBody>
      </p:sp>
    </p:spTree>
    <p:extLst>
      <p:ext uri="{BB962C8B-B14F-4D97-AF65-F5344CB8AC3E}">
        <p14:creationId xmlns:p14="http://schemas.microsoft.com/office/powerpoint/2010/main" val="1330087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DAFE1D36-F599-4112-B4A8-94EEBD8E2606}" type="slidenum">
              <a:rPr lang="es-ES" smtClean="0"/>
              <a:t>9</a:t>
            </a:fld>
            <a:endParaRPr lang="es-ES"/>
          </a:p>
        </p:txBody>
      </p:sp>
    </p:spTree>
    <p:extLst>
      <p:ext uri="{BB962C8B-B14F-4D97-AF65-F5344CB8AC3E}">
        <p14:creationId xmlns:p14="http://schemas.microsoft.com/office/powerpoint/2010/main" val="2737435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DAFE1D36-F599-4112-B4A8-94EEBD8E2606}" type="slidenum">
              <a:rPr lang="es-ES" smtClean="0"/>
              <a:t>10</a:t>
            </a:fld>
            <a:endParaRPr lang="es-ES"/>
          </a:p>
        </p:txBody>
      </p:sp>
    </p:spTree>
    <p:extLst>
      <p:ext uri="{BB962C8B-B14F-4D97-AF65-F5344CB8AC3E}">
        <p14:creationId xmlns:p14="http://schemas.microsoft.com/office/powerpoint/2010/main" val="1434759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DAFE1D36-F599-4112-B4A8-94EEBD8E2606}" type="slidenum">
              <a:rPr lang="es-ES" smtClean="0"/>
              <a:t>12</a:t>
            </a:fld>
            <a:endParaRPr lang="es-ES"/>
          </a:p>
        </p:txBody>
      </p:sp>
    </p:spTree>
    <p:extLst>
      <p:ext uri="{BB962C8B-B14F-4D97-AF65-F5344CB8AC3E}">
        <p14:creationId xmlns:p14="http://schemas.microsoft.com/office/powerpoint/2010/main" val="2734464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DAFE1D36-F599-4112-B4A8-94EEBD8E2606}" type="slidenum">
              <a:rPr lang="es-ES" smtClean="0"/>
              <a:t>13</a:t>
            </a:fld>
            <a:endParaRPr lang="es-ES"/>
          </a:p>
        </p:txBody>
      </p:sp>
    </p:spTree>
    <p:extLst>
      <p:ext uri="{BB962C8B-B14F-4D97-AF65-F5344CB8AC3E}">
        <p14:creationId xmlns:p14="http://schemas.microsoft.com/office/powerpoint/2010/main" val="522158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AFE1D36-F599-4112-B4A8-94EEBD8E2606}" type="slidenum">
              <a:rPr lang="es-ES" smtClean="0"/>
              <a:t>21</a:t>
            </a:fld>
            <a:endParaRPr lang="es-ES"/>
          </a:p>
        </p:txBody>
      </p:sp>
    </p:spTree>
    <p:extLst>
      <p:ext uri="{BB962C8B-B14F-4D97-AF65-F5344CB8AC3E}">
        <p14:creationId xmlns:p14="http://schemas.microsoft.com/office/powerpoint/2010/main" val="2344749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12/10/2016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12/10/2016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image" Target="../media/image2.emf"/><Relationship Id="rId4" Type="http://schemas.openxmlformats.org/officeDocument/2006/relationships/package" Target="../embeddings/Hoja_de_c_lculo_de_Microsoft_Excel1.xlsx"/></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package" Target="../embeddings/Hoja_de_c_lculo_de_Microsoft_Excel7.xlsx"/><Relationship Id="rId3" Type="http://schemas.openxmlformats.org/officeDocument/2006/relationships/image" Target="../media/image1.png"/><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7.emf"/><Relationship Id="rId5" Type="http://schemas.openxmlformats.org/officeDocument/2006/relationships/package" Target="../embeddings/Hoja_de_c_lculo_de_Microsoft_Excel6.xlsx"/><Relationship Id="rId4" Type="http://schemas.openxmlformats.org/officeDocument/2006/relationships/oleObject" Target="../embeddings/oleObject6.bin"/><Relationship Id="rId9" Type="http://schemas.openxmlformats.org/officeDocument/2006/relationships/image" Target="../media/image8.emf"/></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package" Target="../embeddings/Hoja_de_c_lculo_de_Microsoft_Excel2.xlsx"/></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emf"/><Relationship Id="rId5" Type="http://schemas.openxmlformats.org/officeDocument/2006/relationships/package" Target="../embeddings/Hoja_de_c_lculo_de_Microsoft_Excel3.xlsx"/><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5.emf"/><Relationship Id="rId5" Type="http://schemas.openxmlformats.org/officeDocument/2006/relationships/package" Target="../embeddings/Hoja_de_c_lculo_de_Microsoft_Excel4.xlsx"/><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6.emf"/><Relationship Id="rId5" Type="http://schemas.openxmlformats.org/officeDocument/2006/relationships/package" Target="../embeddings/Hoja_de_c_lculo_de_Microsoft_Excel5.xlsx"/><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srcRect b="23219"/>
          <a:stretch/>
        </p:blipFill>
        <p:spPr bwMode="auto">
          <a:xfrm>
            <a:off x="3635895" y="1383395"/>
            <a:ext cx="1872208" cy="1584176"/>
          </a:xfrm>
          <a:prstGeom prst="rect">
            <a:avLst/>
          </a:prstGeom>
          <a:noFill/>
        </p:spPr>
      </p:pic>
      <p:sp>
        <p:nvSpPr>
          <p:cNvPr id="5" name="4 CuadroTexto"/>
          <p:cNvSpPr txBox="1"/>
          <p:nvPr/>
        </p:nvSpPr>
        <p:spPr>
          <a:xfrm>
            <a:off x="467544" y="4013808"/>
            <a:ext cx="8507394" cy="523220"/>
          </a:xfrm>
          <a:prstGeom prst="rect">
            <a:avLst/>
          </a:prstGeom>
          <a:noFill/>
        </p:spPr>
        <p:txBody>
          <a:bodyPr wrap="none" rtlCol="0">
            <a:spAutoFit/>
          </a:bodyPr>
          <a:lstStyle/>
          <a:p>
            <a:r>
              <a:rPr lang="es-ES" sz="2800" b="1" dirty="0" smtClean="0"/>
              <a:t>23- 10 COMISION NACIONAL DE TELECOMUNICACIONES</a:t>
            </a:r>
            <a:endParaRPr lang="es-ES" sz="2800" b="1" dirty="0"/>
          </a:p>
        </p:txBody>
      </p:sp>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52268" y="33144"/>
            <a:ext cx="9124497"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058063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81718"/>
            <a:ext cx="5544616"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100 – </a:t>
            </a:r>
            <a:r>
              <a:rPr lang="es-ES" sz="2000" b="1" dirty="0" smtClean="0">
                <a:solidFill>
                  <a:schemeClr val="bg1"/>
                </a:solidFill>
                <a:latin typeface="Times New Roman" panose="02020603050405020304" pitchFamily="18" charset="0"/>
                <a:ea typeface="Times New Roman" panose="02020603050405020304" pitchFamily="18" charset="0"/>
              </a:rPr>
              <a:t>SERVICIOS</a:t>
            </a:r>
            <a:r>
              <a:rPr lang="es-ES" sz="2400" b="1" dirty="0" smtClean="0">
                <a:solidFill>
                  <a:schemeClr val="bg1"/>
                </a:solidFill>
                <a:latin typeface="Times New Roman" panose="02020603050405020304" pitchFamily="18" charset="0"/>
                <a:ea typeface="Times New Roman" panose="02020603050405020304" pitchFamily="18" charset="0"/>
              </a:rPr>
              <a:t> </a:t>
            </a:r>
            <a:r>
              <a:rPr lang="es-ES" sz="2000" b="1" dirty="0" smtClean="0">
                <a:solidFill>
                  <a:schemeClr val="bg1"/>
                </a:solidFill>
                <a:latin typeface="Times New Roman" panose="02020603050405020304" pitchFamily="18" charset="0"/>
                <a:ea typeface="Times New Roman" panose="02020603050405020304" pitchFamily="18" charset="0"/>
              </a:rPr>
              <a:t>PERSONALES</a:t>
            </a:r>
            <a:endParaRPr lang="es-ES" sz="2400" b="1" dirty="0" smtClean="0">
              <a:solidFill>
                <a:schemeClr val="bg1"/>
              </a:solidFill>
              <a:latin typeface="Times New Roman" panose="02020603050405020304" pitchFamily="18" charset="0"/>
              <a:ea typeface="Times New Roman" panose="02020603050405020304" pitchFamily="18" charset="0"/>
            </a:endParaRPr>
          </a:p>
        </p:txBody>
      </p:sp>
      <p:sp>
        <p:nvSpPr>
          <p:cNvPr id="9" name="Rectángulo 13"/>
          <p:cNvSpPr/>
          <p:nvPr/>
        </p:nvSpPr>
        <p:spPr>
          <a:xfrm>
            <a:off x="5796136" y="181718"/>
            <a:ext cx="31008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51.663.149.414</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Tabla 6"/>
          <p:cNvGraphicFramePr>
            <a:graphicFrameLocks noGrp="1"/>
          </p:cNvGraphicFramePr>
          <p:nvPr>
            <p:extLst>
              <p:ext uri="{D42A27DB-BD31-4B8C-83A1-F6EECF244321}">
                <p14:modId xmlns:p14="http://schemas.microsoft.com/office/powerpoint/2010/main" val="1658411403"/>
              </p:ext>
            </p:extLst>
          </p:nvPr>
        </p:nvGraphicFramePr>
        <p:xfrm>
          <a:off x="108648" y="2636912"/>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191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Subsidio</a:t>
                      </a:r>
                      <a:r>
                        <a:rPr lang="es-PY" sz="2000" baseline="0" dirty="0" smtClean="0">
                          <a:effectLst/>
                          <a:latin typeface="Arial" panose="020B0604020202020204" pitchFamily="34" charset="0"/>
                          <a:ea typeface="+mn-ea"/>
                          <a:cs typeface="Arial" panose="020B0604020202020204" pitchFamily="34" charset="0"/>
                        </a:rPr>
                        <a:t> para la salud</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 12.000.000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8" name="Tabla 7"/>
          <p:cNvGraphicFramePr>
            <a:graphicFrameLocks noGrp="1"/>
          </p:cNvGraphicFramePr>
          <p:nvPr>
            <p:extLst>
              <p:ext uri="{D42A27DB-BD31-4B8C-83A1-F6EECF244321}">
                <p14:modId xmlns:p14="http://schemas.microsoft.com/office/powerpoint/2010/main" val="2385495306"/>
              </p:ext>
            </p:extLst>
          </p:nvPr>
        </p:nvGraphicFramePr>
        <p:xfrm>
          <a:off x="107504" y="3212976"/>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199</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Otros Gastos del Personal</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787.826.572.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2" name="Tabla 11"/>
          <p:cNvGraphicFramePr>
            <a:graphicFrameLocks noGrp="1"/>
          </p:cNvGraphicFramePr>
          <p:nvPr>
            <p:extLst>
              <p:ext uri="{D42A27DB-BD31-4B8C-83A1-F6EECF244321}">
                <p14:modId xmlns:p14="http://schemas.microsoft.com/office/powerpoint/2010/main" val="177398522"/>
              </p:ext>
            </p:extLst>
          </p:nvPr>
        </p:nvGraphicFramePr>
        <p:xfrm>
          <a:off x="107504" y="98072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141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Personal</a:t>
                      </a:r>
                      <a:r>
                        <a:rPr lang="es-PY" sz="2000" baseline="0" dirty="0" smtClean="0">
                          <a:effectLst/>
                          <a:latin typeface="Arial" panose="020B0604020202020204" pitchFamily="34" charset="0"/>
                          <a:ea typeface="+mn-ea"/>
                          <a:cs typeface="Arial" panose="020B0604020202020204" pitchFamily="34" charset="0"/>
                        </a:rPr>
                        <a:t> Técnico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645.139.078</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4153184591"/>
              </p:ext>
            </p:extLst>
          </p:nvPr>
        </p:nvGraphicFramePr>
        <p:xfrm>
          <a:off x="88789" y="151749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144</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Jornaleros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1.565.868.950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4" name="Tabla 13"/>
          <p:cNvGraphicFramePr>
            <a:graphicFrameLocks noGrp="1"/>
          </p:cNvGraphicFramePr>
          <p:nvPr>
            <p:extLst>
              <p:ext uri="{D42A27DB-BD31-4B8C-83A1-F6EECF244321}">
                <p14:modId xmlns:p14="http://schemas.microsoft.com/office/powerpoint/2010/main" val="4253586976"/>
              </p:ext>
            </p:extLst>
          </p:nvPr>
        </p:nvGraphicFramePr>
        <p:xfrm>
          <a:off x="129992" y="206084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145</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Honorarios Profesionales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836.144.406</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val="1234065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760640"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200 – </a:t>
            </a:r>
            <a:r>
              <a:rPr lang="es-ES" sz="2000" b="1" dirty="0" smtClean="0">
                <a:solidFill>
                  <a:schemeClr val="bg1"/>
                </a:solidFill>
                <a:latin typeface="Times New Roman" panose="02020603050405020304" pitchFamily="18" charset="0"/>
                <a:ea typeface="Times New Roman" panose="02020603050405020304" pitchFamily="18" charset="0"/>
              </a:rPr>
              <a:t>SERVICIOS NO PERSONALES</a:t>
            </a:r>
          </a:p>
        </p:txBody>
      </p:sp>
      <p:sp>
        <p:nvSpPr>
          <p:cNvPr id="9" name="Rectángulo 13"/>
          <p:cNvSpPr/>
          <p:nvPr/>
        </p:nvSpPr>
        <p:spPr>
          <a:xfrm>
            <a:off x="6031040" y="140245"/>
            <a:ext cx="31008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44.267.937.328</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799341573"/>
              </p:ext>
            </p:extLst>
          </p:nvPr>
        </p:nvGraphicFramePr>
        <p:xfrm>
          <a:off x="179512" y="991663"/>
          <a:ext cx="8784976" cy="350520"/>
        </p:xfrm>
        <a:graphic>
          <a:graphicData uri="http://schemas.openxmlformats.org/drawingml/2006/table">
            <a:tbl>
              <a:tblPr>
                <a:tableStyleId>{5C22544A-7EE6-4342-B048-85BDC9FD1C3A}</a:tableStyleId>
              </a:tblPr>
              <a:tblGrid>
                <a:gridCol w="1080006"/>
                <a:gridCol w="5132924"/>
                <a:gridCol w="2572046"/>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210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Servicios</a:t>
                      </a:r>
                      <a:r>
                        <a:rPr lang="es-PY" sz="2000" baseline="0" dirty="0" smtClean="0">
                          <a:effectLst/>
                          <a:latin typeface="Arial" panose="020B0604020202020204" pitchFamily="34" charset="0"/>
                          <a:ea typeface="+mn-ea"/>
                          <a:cs typeface="Arial" panose="020B0604020202020204" pitchFamily="34" charset="0"/>
                        </a:rPr>
                        <a:t> Básicos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1.803.092.544</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 name="Rectángulo 2"/>
          <p:cNvSpPr/>
          <p:nvPr/>
        </p:nvSpPr>
        <p:spPr>
          <a:xfrm>
            <a:off x="123366" y="2009557"/>
            <a:ext cx="8913130" cy="646331"/>
          </a:xfrm>
          <a:prstGeom prst="rect">
            <a:avLst/>
          </a:prstGeom>
        </p:spPr>
        <p:txBody>
          <a:bodyPr wrap="square">
            <a:spAutoFit/>
          </a:bodyPr>
          <a:lstStyle/>
          <a:p>
            <a:r>
              <a:rPr lang="es-PE" dirty="0" smtClean="0"/>
              <a:t>En este rubro se prevé el pago por Servicio de Courier y Transporte aéreo de personas. También el </a:t>
            </a:r>
            <a:r>
              <a:rPr lang="es-PE" dirty="0"/>
              <a:t>t</a:t>
            </a:r>
            <a:r>
              <a:rPr lang="es-PE" dirty="0" smtClean="0"/>
              <a:t>raslado de 4 Estaciones Transportables a distintos puntos del país. </a:t>
            </a:r>
            <a:endParaRPr lang="es-PE" dirty="0"/>
          </a:p>
        </p:txBody>
      </p:sp>
      <p:graphicFrame>
        <p:nvGraphicFramePr>
          <p:cNvPr id="8" name="Tabla 7"/>
          <p:cNvGraphicFramePr>
            <a:graphicFrameLocks noGrp="1"/>
          </p:cNvGraphicFramePr>
          <p:nvPr>
            <p:extLst>
              <p:ext uri="{D42A27DB-BD31-4B8C-83A1-F6EECF244321}">
                <p14:modId xmlns:p14="http://schemas.microsoft.com/office/powerpoint/2010/main" val="985143887"/>
              </p:ext>
            </p:extLst>
          </p:nvPr>
        </p:nvGraphicFramePr>
        <p:xfrm>
          <a:off x="123366" y="279857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230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Pasajes</a:t>
                      </a:r>
                      <a:r>
                        <a:rPr lang="es-PY" sz="2000" baseline="0" dirty="0" smtClean="0">
                          <a:effectLst/>
                          <a:latin typeface="Arial" panose="020B0604020202020204" pitchFamily="34" charset="0"/>
                          <a:ea typeface="+mn-ea"/>
                          <a:cs typeface="Arial" panose="020B0604020202020204" pitchFamily="34" charset="0"/>
                        </a:rPr>
                        <a:t> y Viáticos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5.760.031.652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4" name="Rectángulo 3"/>
          <p:cNvSpPr/>
          <p:nvPr/>
        </p:nvSpPr>
        <p:spPr>
          <a:xfrm>
            <a:off x="243614" y="3169937"/>
            <a:ext cx="8713477" cy="923330"/>
          </a:xfrm>
          <a:prstGeom prst="rect">
            <a:avLst/>
          </a:prstGeom>
        </p:spPr>
        <p:txBody>
          <a:bodyPr wrap="square">
            <a:spAutoFit/>
          </a:bodyPr>
          <a:lstStyle/>
          <a:p>
            <a:r>
              <a:rPr lang="es-PE" dirty="0"/>
              <a:t>- </a:t>
            </a:r>
            <a:r>
              <a:rPr lang="es-PE" dirty="0" smtClean="0"/>
              <a:t>Pasaje Aéreo</a:t>
            </a:r>
            <a:r>
              <a:rPr lang="es-PE" dirty="0"/>
              <a:t>			</a:t>
            </a:r>
            <a:r>
              <a:rPr lang="es-PE" dirty="0" smtClean="0"/>
              <a:t>			Gs</a:t>
            </a:r>
            <a:r>
              <a:rPr lang="es-PE" dirty="0"/>
              <a:t>. </a:t>
            </a:r>
            <a:r>
              <a:rPr lang="es-PE" dirty="0" smtClean="0"/>
              <a:t>     1.661.055.000</a:t>
            </a:r>
            <a:r>
              <a:rPr lang="es-PE" dirty="0"/>
              <a:t>.-</a:t>
            </a:r>
          </a:p>
          <a:p>
            <a:r>
              <a:rPr lang="es-PE" dirty="0"/>
              <a:t>- </a:t>
            </a:r>
            <a:r>
              <a:rPr lang="es-PE" dirty="0" smtClean="0"/>
              <a:t>Pago de Viáticos Internacionales 	</a:t>
            </a:r>
            <a:r>
              <a:rPr lang="es-PE" dirty="0"/>
              <a:t>	</a:t>
            </a:r>
            <a:r>
              <a:rPr lang="es-PE" dirty="0" smtClean="0"/>
              <a:t>		Gs</a:t>
            </a:r>
            <a:r>
              <a:rPr lang="es-PE" dirty="0"/>
              <a:t>. </a:t>
            </a:r>
            <a:r>
              <a:rPr lang="es-PE" dirty="0" smtClean="0"/>
              <a:t>     1.197.886.660.-</a:t>
            </a:r>
            <a:endParaRPr lang="es-PE" dirty="0"/>
          </a:p>
          <a:p>
            <a:r>
              <a:rPr lang="es-PE" dirty="0"/>
              <a:t>- </a:t>
            </a:r>
            <a:r>
              <a:rPr lang="es-PE" dirty="0" smtClean="0"/>
              <a:t>Pago de Viáticos Nacionales</a:t>
            </a:r>
            <a:r>
              <a:rPr lang="es-PE" dirty="0"/>
              <a:t>			</a:t>
            </a:r>
            <a:r>
              <a:rPr lang="es-PE" dirty="0" smtClean="0"/>
              <a:t>		Gs</a:t>
            </a:r>
            <a:r>
              <a:rPr lang="es-PE" dirty="0"/>
              <a:t>. </a:t>
            </a:r>
            <a:r>
              <a:rPr lang="es-PE" dirty="0" smtClean="0"/>
              <a:t>     2.901.089.992</a:t>
            </a:r>
            <a:r>
              <a:rPr lang="es-PE" dirty="0"/>
              <a:t>.-</a:t>
            </a:r>
          </a:p>
        </p:txBody>
      </p:sp>
      <p:graphicFrame>
        <p:nvGraphicFramePr>
          <p:cNvPr id="12" name="Tabla 11"/>
          <p:cNvGraphicFramePr>
            <a:graphicFrameLocks noGrp="1"/>
          </p:cNvGraphicFramePr>
          <p:nvPr>
            <p:extLst>
              <p:ext uri="{D42A27DB-BD31-4B8C-83A1-F6EECF244321}">
                <p14:modId xmlns:p14="http://schemas.microsoft.com/office/powerpoint/2010/main" val="1271454038"/>
              </p:ext>
            </p:extLst>
          </p:nvPr>
        </p:nvGraphicFramePr>
        <p:xfrm>
          <a:off x="140217" y="417620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240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Gastos</a:t>
                      </a:r>
                      <a:r>
                        <a:rPr lang="es-PY" sz="2000" baseline="0" dirty="0" smtClean="0">
                          <a:effectLst/>
                          <a:latin typeface="Arial" panose="020B0604020202020204" pitchFamily="34" charset="0"/>
                          <a:ea typeface="+mn-ea"/>
                          <a:cs typeface="Arial" panose="020B0604020202020204" pitchFamily="34" charset="0"/>
                        </a:rPr>
                        <a:t> de Reparación y Mantenimiento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8.300.300.000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5" name="Rectángulo 4"/>
          <p:cNvSpPr/>
          <p:nvPr/>
        </p:nvSpPr>
        <p:spPr>
          <a:xfrm>
            <a:off x="123366" y="4496940"/>
            <a:ext cx="8856984" cy="1754326"/>
          </a:xfrm>
          <a:prstGeom prst="rect">
            <a:avLst/>
          </a:prstGeom>
        </p:spPr>
        <p:txBody>
          <a:bodyPr wrap="square">
            <a:spAutoFit/>
          </a:bodyPr>
          <a:lstStyle/>
          <a:p>
            <a:pPr algn="just"/>
            <a:r>
              <a:rPr lang="es-PE" dirty="0"/>
              <a:t>En este rubro se prevé los montos </a:t>
            </a:r>
            <a:r>
              <a:rPr lang="es-PE" dirty="0" smtClean="0"/>
              <a:t>para </a:t>
            </a:r>
            <a:r>
              <a:rPr lang="es-PE" dirty="0"/>
              <a:t>el mantenimiento y reparación de las oficinas de la institución, de los vehículos, de los muebles y equipos de oficina, equipos de </a:t>
            </a:r>
            <a:r>
              <a:rPr lang="es-PE" dirty="0" smtClean="0"/>
              <a:t>radiocomunicaciones</a:t>
            </a:r>
            <a:r>
              <a:rPr lang="es-PE" dirty="0"/>
              <a:t>, equipos de m</a:t>
            </a:r>
            <a:r>
              <a:rPr lang="es-PE" dirty="0" smtClean="0"/>
              <a:t>onitoreo</a:t>
            </a:r>
            <a:r>
              <a:rPr lang="es-PE" dirty="0"/>
              <a:t>, e</a:t>
            </a:r>
            <a:r>
              <a:rPr lang="es-PE" dirty="0" smtClean="0"/>
              <a:t>xpensas comunes </a:t>
            </a:r>
            <a:r>
              <a:rPr lang="es-PE" dirty="0"/>
              <a:t>del Edificio </a:t>
            </a:r>
            <a:r>
              <a:rPr lang="es-PE" dirty="0" err="1"/>
              <a:t>Ayfra</a:t>
            </a:r>
            <a:r>
              <a:rPr lang="es-PE" dirty="0"/>
              <a:t>, </a:t>
            </a:r>
            <a:r>
              <a:rPr lang="es-PE" dirty="0" smtClean="0"/>
              <a:t>servicio </a:t>
            </a:r>
            <a:r>
              <a:rPr lang="es-PE" dirty="0"/>
              <a:t>de </a:t>
            </a:r>
            <a:r>
              <a:rPr lang="es-PE" dirty="0" smtClean="0"/>
              <a:t>limpieza </a:t>
            </a:r>
            <a:r>
              <a:rPr lang="es-PE" dirty="0"/>
              <a:t>de las oficinas de la </a:t>
            </a:r>
            <a:r>
              <a:rPr lang="es-PE" dirty="0" smtClean="0"/>
              <a:t>institución</a:t>
            </a:r>
            <a:r>
              <a:rPr lang="es-PE" dirty="0"/>
              <a:t>, entre otros. </a:t>
            </a:r>
            <a:r>
              <a:rPr lang="es-PE" dirty="0" smtClean="0"/>
              <a:t>Asimismo, </a:t>
            </a:r>
            <a:r>
              <a:rPr lang="es-PE" dirty="0"/>
              <a:t>está previsto el pago de expensas extraordinarias para la instalación de escalera de emergencia, así como la reparación del </a:t>
            </a:r>
            <a:r>
              <a:rPr lang="es-PE" dirty="0" smtClean="0"/>
              <a:t>aire acondicionado </a:t>
            </a:r>
            <a:r>
              <a:rPr lang="es-PE" dirty="0"/>
              <a:t>c</a:t>
            </a:r>
            <a:r>
              <a:rPr lang="es-PE" dirty="0" smtClean="0"/>
              <a:t>entral</a:t>
            </a:r>
            <a:r>
              <a:rPr lang="es-PE" dirty="0"/>
              <a:t>, conductos y parte eléctrica.</a:t>
            </a:r>
          </a:p>
        </p:txBody>
      </p:sp>
      <p:graphicFrame>
        <p:nvGraphicFramePr>
          <p:cNvPr id="14" name="Tabla 13"/>
          <p:cNvGraphicFramePr>
            <a:graphicFrameLocks noGrp="1"/>
          </p:cNvGraphicFramePr>
          <p:nvPr>
            <p:extLst>
              <p:ext uri="{D42A27DB-BD31-4B8C-83A1-F6EECF244321}">
                <p14:modId xmlns:p14="http://schemas.microsoft.com/office/powerpoint/2010/main" val="3703948496"/>
              </p:ext>
            </p:extLst>
          </p:nvPr>
        </p:nvGraphicFramePr>
        <p:xfrm>
          <a:off x="180285" y="1672260"/>
          <a:ext cx="8784203" cy="350520"/>
        </p:xfrm>
        <a:graphic>
          <a:graphicData uri="http://schemas.openxmlformats.org/drawingml/2006/table">
            <a:tbl>
              <a:tblPr>
                <a:tableStyleId>{5C22544A-7EE6-4342-B048-85BDC9FD1C3A}</a:tableStyleId>
              </a:tblPr>
              <a:tblGrid>
                <a:gridCol w="997431"/>
                <a:gridCol w="5132924"/>
                <a:gridCol w="265384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220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Transporte</a:t>
                      </a:r>
                      <a:r>
                        <a:rPr lang="es-PY" sz="2000" baseline="0" dirty="0" smtClean="0">
                          <a:effectLst/>
                          <a:latin typeface="Arial" panose="020B0604020202020204" pitchFamily="34" charset="0"/>
                          <a:cs typeface="Arial" panose="020B0604020202020204" pitchFamily="34" charset="0"/>
                        </a:rPr>
                        <a:t> y Almacenaje</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813.496.000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val="779763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760640"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200 – </a:t>
            </a:r>
            <a:r>
              <a:rPr lang="es-ES" sz="2000" b="1" dirty="0" smtClean="0">
                <a:solidFill>
                  <a:schemeClr val="bg1"/>
                </a:solidFill>
                <a:latin typeface="Times New Roman" panose="02020603050405020304" pitchFamily="18" charset="0"/>
                <a:ea typeface="Times New Roman" panose="02020603050405020304" pitchFamily="18" charset="0"/>
              </a:rPr>
              <a:t>SERVICIOS NO PERSONALES</a:t>
            </a:r>
          </a:p>
        </p:txBody>
      </p:sp>
      <p:sp>
        <p:nvSpPr>
          <p:cNvPr id="9" name="Rectángulo 13"/>
          <p:cNvSpPr/>
          <p:nvPr/>
        </p:nvSpPr>
        <p:spPr>
          <a:xfrm>
            <a:off x="6031040" y="140245"/>
            <a:ext cx="31008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44.267.937.328</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715780689"/>
              </p:ext>
            </p:extLst>
          </p:nvPr>
        </p:nvGraphicFramePr>
        <p:xfrm>
          <a:off x="196363" y="94802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250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Alquileres y Derechos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720.000.000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 name="Rectángulo 2"/>
          <p:cNvSpPr/>
          <p:nvPr/>
        </p:nvSpPr>
        <p:spPr>
          <a:xfrm>
            <a:off x="107504" y="1268760"/>
            <a:ext cx="8928992" cy="1477328"/>
          </a:xfrm>
          <a:prstGeom prst="rect">
            <a:avLst/>
          </a:prstGeom>
        </p:spPr>
        <p:txBody>
          <a:bodyPr wrap="square">
            <a:spAutoFit/>
          </a:bodyPr>
          <a:lstStyle/>
          <a:p>
            <a:pPr algn="just"/>
            <a:r>
              <a:rPr lang="es-PY" dirty="0" smtClean="0"/>
              <a:t>Previsto para el pago del alquiler de estacionamiento de los vehículos de la institución y funcionarios, así también el alquiler de fotocopiadoras e impresos, </a:t>
            </a:r>
            <a:r>
              <a:rPr lang="es-ES" dirty="0" smtClean="0"/>
              <a:t>alquiler de casas o terrenos para estaciones de monitoreo, alquiler de torres para sistema de monitoreo y alquiler de estacionamiento de móvil de monitoreo.</a:t>
            </a:r>
            <a:endParaRPr lang="es-PE" dirty="0" smtClean="0"/>
          </a:p>
          <a:p>
            <a:pPr algn="just"/>
            <a:endParaRPr lang="es-PE" dirty="0"/>
          </a:p>
        </p:txBody>
      </p:sp>
      <p:graphicFrame>
        <p:nvGraphicFramePr>
          <p:cNvPr id="14" name="Tabla 13"/>
          <p:cNvGraphicFramePr>
            <a:graphicFrameLocks noGrp="1"/>
          </p:cNvGraphicFramePr>
          <p:nvPr>
            <p:extLst>
              <p:ext uri="{D42A27DB-BD31-4B8C-83A1-F6EECF244321}">
                <p14:modId xmlns:p14="http://schemas.microsoft.com/office/powerpoint/2010/main" val="294322721"/>
              </p:ext>
            </p:extLst>
          </p:nvPr>
        </p:nvGraphicFramePr>
        <p:xfrm>
          <a:off x="220149" y="2636912"/>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260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Servicios Técnicos</a:t>
                      </a:r>
                      <a:r>
                        <a:rPr lang="es-PY" sz="2000" baseline="0" dirty="0" smtClean="0">
                          <a:effectLst/>
                          <a:latin typeface="Arial" panose="020B0604020202020204" pitchFamily="34" charset="0"/>
                          <a:cs typeface="Arial" panose="020B0604020202020204" pitchFamily="34" charset="0"/>
                        </a:rPr>
                        <a:t> y Profesionales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19.916.117.000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2" name="Rectángulo 11"/>
          <p:cNvSpPr/>
          <p:nvPr/>
        </p:nvSpPr>
        <p:spPr>
          <a:xfrm>
            <a:off x="103744" y="2984808"/>
            <a:ext cx="5404360" cy="369332"/>
          </a:xfrm>
          <a:prstGeom prst="rect">
            <a:avLst/>
          </a:prstGeom>
        </p:spPr>
        <p:txBody>
          <a:bodyPr wrap="square">
            <a:spAutoFit/>
          </a:bodyPr>
          <a:lstStyle/>
          <a:p>
            <a:pPr algn="just"/>
            <a:r>
              <a:rPr lang="es-ES" b="1" dirty="0" smtClean="0">
                <a:solidFill>
                  <a:srgbClr val="C00000"/>
                </a:solidFill>
              </a:rPr>
              <a:t>Servicios Técnicos y Profesionales:</a:t>
            </a:r>
            <a:endParaRPr lang="es-PE" dirty="0"/>
          </a:p>
        </p:txBody>
      </p:sp>
      <p:sp>
        <p:nvSpPr>
          <p:cNvPr id="13" name="Rectángulo 12"/>
          <p:cNvSpPr/>
          <p:nvPr/>
        </p:nvSpPr>
        <p:spPr>
          <a:xfrm>
            <a:off x="202925" y="3250144"/>
            <a:ext cx="8928992" cy="3354765"/>
          </a:xfrm>
          <a:prstGeom prst="rect">
            <a:avLst/>
          </a:prstGeom>
        </p:spPr>
        <p:txBody>
          <a:bodyPr wrap="square">
            <a:spAutoFit/>
          </a:bodyPr>
          <a:lstStyle/>
          <a:p>
            <a:pPr marL="285750" indent="-285750" algn="just">
              <a:buFontTx/>
              <a:buChar char="-"/>
            </a:pPr>
            <a:r>
              <a:rPr lang="es-ES" dirty="0" smtClean="0"/>
              <a:t>Elaboración del Decreto de la nueva Ley de Telecomunicaciones 	Gs.        330.000.000.-</a:t>
            </a:r>
          </a:p>
          <a:p>
            <a:pPr marL="285750" indent="-285750" algn="just">
              <a:buFontTx/>
              <a:buChar char="-"/>
            </a:pPr>
            <a:r>
              <a:rPr lang="es-ES" dirty="0" smtClean="0"/>
              <a:t>Actualización de Reglamentos de Telecomunicaciones		Gs.    1.250.000.000.-</a:t>
            </a:r>
          </a:p>
          <a:p>
            <a:pPr algn="just"/>
            <a:r>
              <a:rPr lang="es-ES" sz="1400" dirty="0" smtClean="0"/>
              <a:t>        (Servicios Básicos, Servicio de Telefonía Móvil, Servicio de Cable distribución)</a:t>
            </a:r>
          </a:p>
          <a:p>
            <a:pPr marL="285750" indent="-285750" algn="just">
              <a:buFontTx/>
              <a:buChar char="-"/>
            </a:pPr>
            <a:r>
              <a:rPr lang="es-ES" dirty="0"/>
              <a:t>Actualización de Sistemas, Programas y Herramientas del AFMS	</a:t>
            </a:r>
            <a:r>
              <a:rPr lang="es-ES" dirty="0" smtClean="0"/>
              <a:t>Gs.    </a:t>
            </a:r>
            <a:r>
              <a:rPr lang="es-ES" dirty="0"/>
              <a:t>4.300.000.000.-</a:t>
            </a:r>
          </a:p>
          <a:p>
            <a:pPr marL="285750" indent="-285750" algn="just">
              <a:buFontTx/>
              <a:buChar char="-"/>
            </a:pPr>
            <a:r>
              <a:rPr lang="es-ES" dirty="0"/>
              <a:t>Revisión de Planes Técnicos Fundamentales			</a:t>
            </a:r>
            <a:r>
              <a:rPr lang="es-ES" dirty="0" smtClean="0"/>
              <a:t>Gs</a:t>
            </a:r>
            <a:r>
              <a:rPr lang="es-ES" dirty="0"/>
              <a:t>. </a:t>
            </a:r>
            <a:r>
              <a:rPr lang="es-ES" dirty="0" smtClean="0"/>
              <a:t>      300.000.000</a:t>
            </a:r>
            <a:r>
              <a:rPr lang="es-ES" dirty="0"/>
              <a:t>.-</a:t>
            </a:r>
          </a:p>
          <a:p>
            <a:pPr marL="285750" indent="-285750" algn="just">
              <a:buFontTx/>
              <a:buChar char="-"/>
            </a:pPr>
            <a:r>
              <a:rPr lang="es-ES" dirty="0"/>
              <a:t>Elaboración de Plan de Expansión – Servicio Básico		</a:t>
            </a:r>
            <a:r>
              <a:rPr lang="es-ES" dirty="0" smtClean="0"/>
              <a:t>Gs.       300.000.000.-</a:t>
            </a:r>
          </a:p>
          <a:p>
            <a:pPr marL="285750" indent="-285750" algn="just">
              <a:buFontTx/>
              <a:buChar char="-"/>
            </a:pPr>
            <a:r>
              <a:rPr lang="es-ES" dirty="0" smtClean="0"/>
              <a:t>Actualización de Reglamento de Calidad de Servicios		Gs.       300.000.000.-</a:t>
            </a:r>
            <a:endParaRPr lang="es-ES" dirty="0"/>
          </a:p>
          <a:p>
            <a:pPr marL="285750" indent="-285750" algn="just">
              <a:buFontTx/>
              <a:buChar char="-"/>
            </a:pPr>
            <a:r>
              <a:rPr lang="es-ES" dirty="0"/>
              <a:t>Auditoria Externa de los Estados Contables			</a:t>
            </a:r>
            <a:r>
              <a:rPr lang="es-ES" dirty="0" smtClean="0"/>
              <a:t>Gs</a:t>
            </a:r>
            <a:r>
              <a:rPr lang="es-ES" dirty="0"/>
              <a:t>. </a:t>
            </a:r>
            <a:r>
              <a:rPr lang="es-ES" dirty="0" smtClean="0"/>
              <a:t>      230.000.000</a:t>
            </a:r>
            <a:r>
              <a:rPr lang="es-ES" dirty="0"/>
              <a:t>.-</a:t>
            </a:r>
          </a:p>
          <a:p>
            <a:pPr marL="285750" indent="-285750" algn="just">
              <a:buFontTx/>
              <a:buChar char="-"/>
            </a:pPr>
            <a:r>
              <a:rPr lang="es-ES" dirty="0"/>
              <a:t>Reglamentación del Acceso de las Telecomunicaciones		</a:t>
            </a:r>
            <a:r>
              <a:rPr lang="es-ES" dirty="0" smtClean="0"/>
              <a:t>Gs</a:t>
            </a:r>
            <a:r>
              <a:rPr lang="es-ES" dirty="0"/>
              <a:t>. </a:t>
            </a:r>
            <a:r>
              <a:rPr lang="es-ES" dirty="0" smtClean="0"/>
              <a:t>   1.000.000.000</a:t>
            </a:r>
            <a:r>
              <a:rPr lang="es-ES" dirty="0"/>
              <a:t>.-</a:t>
            </a:r>
          </a:p>
          <a:p>
            <a:pPr marL="285750" indent="-285750" algn="just">
              <a:buFontTx/>
              <a:buChar char="-"/>
            </a:pPr>
            <a:r>
              <a:rPr lang="es-ES" dirty="0"/>
              <a:t>Reglamentación del Servicio de </a:t>
            </a:r>
            <a:r>
              <a:rPr lang="es-ES" dirty="0" smtClean="0"/>
              <a:t>Interconexión</a:t>
            </a:r>
            <a:r>
              <a:rPr lang="es-ES" dirty="0"/>
              <a:t>		</a:t>
            </a:r>
            <a:r>
              <a:rPr lang="es-ES" dirty="0" smtClean="0"/>
              <a:t>	Gs</a:t>
            </a:r>
            <a:r>
              <a:rPr lang="es-ES" dirty="0"/>
              <a:t>. </a:t>
            </a:r>
            <a:r>
              <a:rPr lang="es-ES" dirty="0" smtClean="0"/>
              <a:t>   2.520.000.000</a:t>
            </a:r>
            <a:r>
              <a:rPr lang="es-ES" dirty="0"/>
              <a:t>.-</a:t>
            </a:r>
          </a:p>
          <a:p>
            <a:pPr marL="285750" indent="-285750" algn="just">
              <a:buFontTx/>
              <a:buChar char="-"/>
            </a:pPr>
            <a:r>
              <a:rPr lang="es-ES" dirty="0"/>
              <a:t>Diseño de Infraestructura de Torres TV Digital			</a:t>
            </a:r>
            <a:r>
              <a:rPr lang="es-ES" dirty="0" smtClean="0"/>
              <a:t>Gs</a:t>
            </a:r>
            <a:r>
              <a:rPr lang="es-ES" dirty="0"/>
              <a:t>. </a:t>
            </a:r>
            <a:r>
              <a:rPr lang="es-ES" dirty="0" smtClean="0"/>
              <a:t>      300.000.000.-</a:t>
            </a:r>
          </a:p>
          <a:p>
            <a:pPr marL="285750" indent="-285750" algn="just">
              <a:buFontTx/>
              <a:buChar char="-"/>
            </a:pPr>
            <a:r>
              <a:rPr lang="es-ES" dirty="0" smtClean="0"/>
              <a:t>Servicios Técnicos y Profesionales Varios			Gs.    2.425.639.400.-</a:t>
            </a:r>
          </a:p>
        </p:txBody>
      </p:sp>
    </p:spTree>
    <p:extLst>
      <p:ext uri="{BB962C8B-B14F-4D97-AF65-F5344CB8AC3E}">
        <p14:creationId xmlns:p14="http://schemas.microsoft.com/office/powerpoint/2010/main" val="2254119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760640"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200 – </a:t>
            </a:r>
            <a:r>
              <a:rPr lang="es-ES" sz="2000" b="1" dirty="0" smtClean="0">
                <a:solidFill>
                  <a:schemeClr val="bg1"/>
                </a:solidFill>
                <a:latin typeface="Times New Roman" panose="02020603050405020304" pitchFamily="18" charset="0"/>
                <a:ea typeface="Times New Roman" panose="02020603050405020304" pitchFamily="18" charset="0"/>
              </a:rPr>
              <a:t>SERVICIOS NO PERSONALES</a:t>
            </a:r>
          </a:p>
        </p:txBody>
      </p:sp>
      <p:sp>
        <p:nvSpPr>
          <p:cNvPr id="9" name="Rectángulo 13"/>
          <p:cNvSpPr/>
          <p:nvPr/>
        </p:nvSpPr>
        <p:spPr>
          <a:xfrm>
            <a:off x="6031040" y="140245"/>
            <a:ext cx="31008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44.267.937.328</a:t>
            </a:r>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p:cNvSpPr/>
          <p:nvPr/>
        </p:nvSpPr>
        <p:spPr>
          <a:xfrm>
            <a:off x="107504" y="785703"/>
            <a:ext cx="2952328" cy="369332"/>
          </a:xfrm>
          <a:prstGeom prst="rect">
            <a:avLst/>
          </a:prstGeom>
        </p:spPr>
        <p:txBody>
          <a:bodyPr wrap="square">
            <a:spAutoFit/>
          </a:bodyPr>
          <a:lstStyle/>
          <a:p>
            <a:pPr algn="just"/>
            <a:r>
              <a:rPr lang="es-ES" b="1" dirty="0" smtClean="0">
                <a:solidFill>
                  <a:srgbClr val="C00000"/>
                </a:solidFill>
              </a:rPr>
              <a:t>Suscripciones: </a:t>
            </a:r>
            <a:endParaRPr lang="es-PE" dirty="0"/>
          </a:p>
        </p:txBody>
      </p:sp>
      <p:sp>
        <p:nvSpPr>
          <p:cNvPr id="17" name="Rectángulo 16"/>
          <p:cNvSpPr/>
          <p:nvPr/>
        </p:nvSpPr>
        <p:spPr>
          <a:xfrm>
            <a:off x="106995" y="1039671"/>
            <a:ext cx="8928992" cy="646331"/>
          </a:xfrm>
          <a:prstGeom prst="rect">
            <a:avLst/>
          </a:prstGeom>
        </p:spPr>
        <p:txBody>
          <a:bodyPr wrap="square">
            <a:spAutoFit/>
          </a:bodyPr>
          <a:lstStyle/>
          <a:p>
            <a:pPr marL="285750" indent="-285750" algn="just">
              <a:buFontTx/>
              <a:buChar char="-"/>
            </a:pPr>
            <a:r>
              <a:rPr lang="es-ES" dirty="0" smtClean="0"/>
              <a:t>Suscripción a Leyes.com					Gs.        2.400.000.-</a:t>
            </a:r>
          </a:p>
          <a:p>
            <a:pPr algn="just"/>
            <a:endParaRPr lang="es-PE" dirty="0"/>
          </a:p>
        </p:txBody>
      </p:sp>
      <p:sp>
        <p:nvSpPr>
          <p:cNvPr id="18" name="Rectángulo 17"/>
          <p:cNvSpPr/>
          <p:nvPr/>
        </p:nvSpPr>
        <p:spPr>
          <a:xfrm>
            <a:off x="107504" y="1405355"/>
            <a:ext cx="2952328" cy="369332"/>
          </a:xfrm>
          <a:prstGeom prst="rect">
            <a:avLst/>
          </a:prstGeom>
        </p:spPr>
        <p:txBody>
          <a:bodyPr wrap="square">
            <a:spAutoFit/>
          </a:bodyPr>
          <a:lstStyle/>
          <a:p>
            <a:pPr algn="just"/>
            <a:r>
              <a:rPr lang="es-ES" b="1" dirty="0" smtClean="0">
                <a:solidFill>
                  <a:srgbClr val="C00000"/>
                </a:solidFill>
              </a:rPr>
              <a:t>Publicidad y Propaganda: </a:t>
            </a:r>
            <a:endParaRPr lang="es-PE" dirty="0"/>
          </a:p>
        </p:txBody>
      </p:sp>
      <p:sp>
        <p:nvSpPr>
          <p:cNvPr id="19" name="Rectángulo 18"/>
          <p:cNvSpPr/>
          <p:nvPr/>
        </p:nvSpPr>
        <p:spPr>
          <a:xfrm>
            <a:off x="88157" y="1641177"/>
            <a:ext cx="8928992" cy="646331"/>
          </a:xfrm>
          <a:prstGeom prst="rect">
            <a:avLst/>
          </a:prstGeom>
        </p:spPr>
        <p:txBody>
          <a:bodyPr wrap="square">
            <a:spAutoFit/>
          </a:bodyPr>
          <a:lstStyle/>
          <a:p>
            <a:pPr marL="285750" indent="-285750" algn="just">
              <a:buFontTx/>
              <a:buChar char="-"/>
            </a:pPr>
            <a:r>
              <a:rPr lang="es-ES" dirty="0" smtClean="0"/>
              <a:t>Prensa Escrita, Radia y Televisiva				Gs.   300.000.000.-</a:t>
            </a:r>
          </a:p>
          <a:p>
            <a:pPr marL="285750" indent="-285750" algn="just">
              <a:buFontTx/>
              <a:buChar char="-"/>
            </a:pPr>
            <a:r>
              <a:rPr lang="es-ES" dirty="0" smtClean="0"/>
              <a:t>Impresiones Varias, Memoria Institucional			Gs.      30.000.000.-</a:t>
            </a:r>
            <a:endParaRPr lang="es-PE" dirty="0"/>
          </a:p>
        </p:txBody>
      </p:sp>
      <p:sp>
        <p:nvSpPr>
          <p:cNvPr id="20" name="Rectángulo 19"/>
          <p:cNvSpPr/>
          <p:nvPr/>
        </p:nvSpPr>
        <p:spPr>
          <a:xfrm>
            <a:off x="81648" y="2177822"/>
            <a:ext cx="2952328" cy="369332"/>
          </a:xfrm>
          <a:prstGeom prst="rect">
            <a:avLst/>
          </a:prstGeom>
        </p:spPr>
        <p:txBody>
          <a:bodyPr wrap="square">
            <a:spAutoFit/>
          </a:bodyPr>
          <a:lstStyle/>
          <a:p>
            <a:pPr algn="just"/>
            <a:r>
              <a:rPr lang="es-ES" b="1" dirty="0" smtClean="0">
                <a:solidFill>
                  <a:srgbClr val="C00000"/>
                </a:solidFill>
              </a:rPr>
              <a:t>Seguros:</a:t>
            </a:r>
            <a:endParaRPr lang="es-PE" dirty="0"/>
          </a:p>
        </p:txBody>
      </p:sp>
      <p:sp>
        <p:nvSpPr>
          <p:cNvPr id="21" name="Rectángulo 20"/>
          <p:cNvSpPr/>
          <p:nvPr/>
        </p:nvSpPr>
        <p:spPr>
          <a:xfrm>
            <a:off x="130928" y="2415339"/>
            <a:ext cx="8928992" cy="923330"/>
          </a:xfrm>
          <a:prstGeom prst="rect">
            <a:avLst/>
          </a:prstGeom>
        </p:spPr>
        <p:txBody>
          <a:bodyPr wrap="square">
            <a:spAutoFit/>
          </a:bodyPr>
          <a:lstStyle/>
          <a:p>
            <a:pPr marL="285750" indent="-285750" algn="just">
              <a:buFontTx/>
              <a:buChar char="-"/>
            </a:pPr>
            <a:r>
              <a:rPr lang="es-ES" dirty="0" smtClean="0"/>
              <a:t>Seguro de bienes patrimoniales				Gs.   660.000.000.-</a:t>
            </a:r>
          </a:p>
          <a:p>
            <a:pPr marL="285750" indent="-285750" algn="just">
              <a:buFontTx/>
              <a:buChar char="-"/>
            </a:pPr>
            <a:r>
              <a:rPr lang="es-ES" dirty="0" smtClean="0"/>
              <a:t>Accidentes personales para funcionarios 			Gs.   400.000.000.-</a:t>
            </a:r>
          </a:p>
          <a:p>
            <a:pPr marL="285750" indent="-285750" algn="just">
              <a:buFontTx/>
              <a:buChar char="-"/>
            </a:pPr>
            <a:r>
              <a:rPr lang="es-ES" dirty="0" smtClean="0"/>
              <a:t>Seguro equipos técnicos					Gs.   684.000.000.-</a:t>
            </a:r>
            <a:endParaRPr lang="es-PE" dirty="0"/>
          </a:p>
        </p:txBody>
      </p:sp>
      <p:sp>
        <p:nvSpPr>
          <p:cNvPr id="22" name="Rectángulo 21"/>
          <p:cNvSpPr/>
          <p:nvPr/>
        </p:nvSpPr>
        <p:spPr>
          <a:xfrm>
            <a:off x="81648" y="3302387"/>
            <a:ext cx="4194647" cy="369332"/>
          </a:xfrm>
          <a:prstGeom prst="rect">
            <a:avLst/>
          </a:prstGeom>
        </p:spPr>
        <p:txBody>
          <a:bodyPr wrap="square">
            <a:spAutoFit/>
          </a:bodyPr>
          <a:lstStyle/>
          <a:p>
            <a:pPr algn="just"/>
            <a:r>
              <a:rPr lang="es-ES" b="1" dirty="0" smtClean="0">
                <a:solidFill>
                  <a:srgbClr val="C00000"/>
                </a:solidFill>
              </a:rPr>
              <a:t>Servicios:</a:t>
            </a:r>
            <a:endParaRPr lang="es-PE" dirty="0"/>
          </a:p>
        </p:txBody>
      </p:sp>
      <p:sp>
        <p:nvSpPr>
          <p:cNvPr id="24" name="Rectángulo 23"/>
          <p:cNvSpPr/>
          <p:nvPr/>
        </p:nvSpPr>
        <p:spPr>
          <a:xfrm>
            <a:off x="130928" y="3604010"/>
            <a:ext cx="8928992" cy="1754326"/>
          </a:xfrm>
          <a:prstGeom prst="rect">
            <a:avLst/>
          </a:prstGeom>
        </p:spPr>
        <p:txBody>
          <a:bodyPr wrap="square">
            <a:spAutoFit/>
          </a:bodyPr>
          <a:lstStyle/>
          <a:p>
            <a:pPr marL="285750" indent="-285750" algn="just">
              <a:buFontTx/>
              <a:buChar char="-"/>
            </a:pPr>
            <a:r>
              <a:rPr lang="es-ES" dirty="0" smtClean="0"/>
              <a:t>Peritaje Mecánico					Gs.       48.000.000.-</a:t>
            </a:r>
          </a:p>
          <a:p>
            <a:pPr marL="285750" indent="-285750" algn="just">
              <a:buFontTx/>
              <a:buChar char="-"/>
            </a:pPr>
            <a:r>
              <a:rPr lang="es-ES" dirty="0" smtClean="0"/>
              <a:t>Servicio de Enfermería					Gs.     139.200.000.-</a:t>
            </a:r>
          </a:p>
          <a:p>
            <a:pPr marL="285750" indent="-285750" algn="just">
              <a:buFontTx/>
              <a:buChar char="-"/>
            </a:pPr>
            <a:r>
              <a:rPr lang="es-ES" dirty="0" smtClean="0"/>
              <a:t>Encuadernación, Provisión de Carteles y Señalización		Gs.     148.000.000.-</a:t>
            </a:r>
          </a:p>
          <a:p>
            <a:pPr marL="285750" indent="-285750" algn="just">
              <a:buFontTx/>
              <a:buChar char="-"/>
            </a:pPr>
            <a:r>
              <a:rPr lang="es-ES" dirty="0" smtClean="0"/>
              <a:t>Servicio de Rastreo Satelital 				Gs.     180.000.000.-</a:t>
            </a:r>
          </a:p>
          <a:p>
            <a:pPr marL="285750" indent="-285750" algn="just">
              <a:buFontTx/>
              <a:buChar char="-"/>
            </a:pPr>
            <a:r>
              <a:rPr lang="es-ES" dirty="0" smtClean="0"/>
              <a:t>Servicio Internet VPN, Red Metropolitana, Fibra Óptica 		Gs.     392.877.600.-</a:t>
            </a:r>
          </a:p>
          <a:p>
            <a:pPr marL="285750" indent="-285750" algn="just">
              <a:buFontTx/>
              <a:buChar char="-"/>
            </a:pPr>
            <a:r>
              <a:rPr lang="es-ES" dirty="0" smtClean="0"/>
              <a:t>Servicio de Escribanía					Gs.     200.000.000.-</a:t>
            </a:r>
            <a:endParaRPr lang="es-PE" dirty="0"/>
          </a:p>
        </p:txBody>
      </p:sp>
      <p:sp>
        <p:nvSpPr>
          <p:cNvPr id="25" name="Rectángulo 24"/>
          <p:cNvSpPr/>
          <p:nvPr/>
        </p:nvSpPr>
        <p:spPr>
          <a:xfrm>
            <a:off x="130928" y="5232149"/>
            <a:ext cx="4194647" cy="369332"/>
          </a:xfrm>
          <a:prstGeom prst="rect">
            <a:avLst/>
          </a:prstGeom>
        </p:spPr>
        <p:txBody>
          <a:bodyPr wrap="square">
            <a:spAutoFit/>
          </a:bodyPr>
          <a:lstStyle/>
          <a:p>
            <a:pPr algn="just"/>
            <a:r>
              <a:rPr lang="es-ES" b="1" dirty="0" smtClean="0">
                <a:solidFill>
                  <a:srgbClr val="C00000"/>
                </a:solidFill>
              </a:rPr>
              <a:t>Informáticos:</a:t>
            </a:r>
            <a:endParaRPr lang="es-PE" dirty="0"/>
          </a:p>
        </p:txBody>
      </p:sp>
      <p:sp>
        <p:nvSpPr>
          <p:cNvPr id="28" name="Rectángulo 27"/>
          <p:cNvSpPr/>
          <p:nvPr/>
        </p:nvSpPr>
        <p:spPr>
          <a:xfrm>
            <a:off x="88157" y="5451754"/>
            <a:ext cx="8928992" cy="1477328"/>
          </a:xfrm>
          <a:prstGeom prst="rect">
            <a:avLst/>
          </a:prstGeom>
        </p:spPr>
        <p:txBody>
          <a:bodyPr wrap="square">
            <a:spAutoFit/>
          </a:bodyPr>
          <a:lstStyle/>
          <a:p>
            <a:pPr marL="285750" indent="-285750" algn="just">
              <a:buFontTx/>
              <a:buChar char="-"/>
            </a:pPr>
            <a:r>
              <a:rPr lang="es-ES" dirty="0" smtClean="0"/>
              <a:t>Sistema para la presentación de DDJJ vía Web			Gs.      270.000.000.-</a:t>
            </a:r>
          </a:p>
          <a:p>
            <a:pPr marL="285750" indent="-285750" algn="just">
              <a:buFontTx/>
              <a:buChar char="-"/>
            </a:pPr>
            <a:r>
              <a:rPr lang="es-ES" dirty="0" smtClean="0"/>
              <a:t>Sistema Integrado de Gestión				Gs.   1.500.000.000.-</a:t>
            </a:r>
          </a:p>
          <a:p>
            <a:pPr marL="285750" indent="-285750" algn="just">
              <a:buFontTx/>
              <a:buChar char="-"/>
            </a:pPr>
            <a:r>
              <a:rPr lang="es-ES" dirty="0" smtClean="0"/>
              <a:t>Sistema de Presupuesto					Gs.      230.000.000.-</a:t>
            </a:r>
          </a:p>
          <a:p>
            <a:pPr marL="285750" indent="-285750" algn="just">
              <a:buFontTx/>
              <a:buChar char="-"/>
            </a:pPr>
            <a:r>
              <a:rPr lang="es-ES" dirty="0" smtClean="0"/>
              <a:t>Actualización sistemas principales AFMS			GS       330.000.000.-</a:t>
            </a:r>
          </a:p>
          <a:p>
            <a:pPr marL="285750" indent="-285750" algn="just">
              <a:buFontTx/>
              <a:buChar char="-"/>
            </a:pPr>
            <a:r>
              <a:rPr lang="es-ES" dirty="0" smtClean="0"/>
              <a:t>Actualización de Sistemas Varios				Gs    1.146.000.000.-</a:t>
            </a:r>
          </a:p>
        </p:txBody>
      </p:sp>
    </p:spTree>
    <p:extLst>
      <p:ext uri="{BB962C8B-B14F-4D97-AF65-F5344CB8AC3E}">
        <p14:creationId xmlns:p14="http://schemas.microsoft.com/office/powerpoint/2010/main" val="3882588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760640"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200 – </a:t>
            </a:r>
            <a:r>
              <a:rPr lang="es-ES" sz="2000" b="1" dirty="0" smtClean="0">
                <a:solidFill>
                  <a:schemeClr val="bg1"/>
                </a:solidFill>
                <a:latin typeface="Times New Roman" panose="02020603050405020304" pitchFamily="18" charset="0"/>
                <a:ea typeface="Times New Roman" panose="02020603050405020304" pitchFamily="18" charset="0"/>
              </a:rPr>
              <a:t>SERVICIOS NO PERSONALES</a:t>
            </a:r>
          </a:p>
        </p:txBody>
      </p:sp>
      <p:sp>
        <p:nvSpPr>
          <p:cNvPr id="9" name="Rectángulo 13"/>
          <p:cNvSpPr/>
          <p:nvPr/>
        </p:nvSpPr>
        <p:spPr>
          <a:xfrm>
            <a:off x="6031040" y="140245"/>
            <a:ext cx="31008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44.267.937.328</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12" name="Tabla 11"/>
          <p:cNvGraphicFramePr>
            <a:graphicFrameLocks noGrp="1"/>
          </p:cNvGraphicFramePr>
          <p:nvPr>
            <p:extLst>
              <p:ext uri="{D42A27DB-BD31-4B8C-83A1-F6EECF244321}">
                <p14:modId xmlns:p14="http://schemas.microsoft.com/office/powerpoint/2010/main" val="3209602768"/>
              </p:ext>
            </p:extLst>
          </p:nvPr>
        </p:nvGraphicFramePr>
        <p:xfrm>
          <a:off x="107382" y="908720"/>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270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Seguro Social</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a:t>
                      </a:r>
                      <a:r>
                        <a:rPr lang="es-PY" sz="2000" dirty="0" smtClean="0">
                          <a:effectLst/>
                          <a:latin typeface="Arial" panose="020B0604020202020204" pitchFamily="34" charset="0"/>
                          <a:ea typeface="+mn-ea"/>
                          <a:cs typeface="Arial" panose="020B0604020202020204" pitchFamily="34" charset="0"/>
                        </a:rPr>
                        <a:t>2.520.000.000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3" name="Rectángulo 12"/>
          <p:cNvSpPr/>
          <p:nvPr/>
        </p:nvSpPr>
        <p:spPr>
          <a:xfrm>
            <a:off x="233778" y="1335273"/>
            <a:ext cx="8893509" cy="369332"/>
          </a:xfrm>
          <a:prstGeom prst="rect">
            <a:avLst/>
          </a:prstGeom>
        </p:spPr>
        <p:txBody>
          <a:bodyPr wrap="square">
            <a:spAutoFit/>
          </a:bodyPr>
          <a:lstStyle/>
          <a:p>
            <a:r>
              <a:rPr lang="es-PE" dirty="0" smtClean="0"/>
              <a:t>Previsto para el pago de seguro médico para funcionarios de la institución. </a:t>
            </a:r>
            <a:endParaRPr lang="es-PE" dirty="0"/>
          </a:p>
        </p:txBody>
      </p:sp>
      <p:graphicFrame>
        <p:nvGraphicFramePr>
          <p:cNvPr id="8" name="Tabla 7"/>
          <p:cNvGraphicFramePr>
            <a:graphicFrameLocks noGrp="1"/>
          </p:cNvGraphicFramePr>
          <p:nvPr>
            <p:extLst>
              <p:ext uri="{D42A27DB-BD31-4B8C-83A1-F6EECF244321}">
                <p14:modId xmlns:p14="http://schemas.microsoft.com/office/powerpoint/2010/main" val="3384977958"/>
              </p:ext>
            </p:extLst>
          </p:nvPr>
        </p:nvGraphicFramePr>
        <p:xfrm>
          <a:off x="151424" y="1842236"/>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280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Otros Servicios en General</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2.788.000.000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4" name="Tabla 13"/>
          <p:cNvGraphicFramePr>
            <a:graphicFrameLocks noGrp="1"/>
          </p:cNvGraphicFramePr>
          <p:nvPr>
            <p:extLst>
              <p:ext uri="{D42A27DB-BD31-4B8C-83A1-F6EECF244321}">
                <p14:modId xmlns:p14="http://schemas.microsoft.com/office/powerpoint/2010/main" val="800157866"/>
              </p:ext>
            </p:extLst>
          </p:nvPr>
        </p:nvGraphicFramePr>
        <p:xfrm>
          <a:off x="196498" y="330470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290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Capacitación</a:t>
                      </a:r>
                      <a:r>
                        <a:rPr lang="es-PY" sz="2000" baseline="0" dirty="0" smtClean="0">
                          <a:effectLst/>
                          <a:latin typeface="Arial" panose="020B0604020202020204" pitchFamily="34" charset="0"/>
                          <a:cs typeface="Arial" panose="020B0604020202020204" pitchFamily="34" charset="0"/>
                        </a:rPr>
                        <a:t> y Adiestramiento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1.646.900.132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5" name="Rectángulo 14"/>
          <p:cNvSpPr/>
          <p:nvPr/>
        </p:nvSpPr>
        <p:spPr>
          <a:xfrm>
            <a:off x="72021" y="2203612"/>
            <a:ext cx="9217024" cy="923330"/>
          </a:xfrm>
          <a:prstGeom prst="rect">
            <a:avLst/>
          </a:prstGeom>
        </p:spPr>
        <p:txBody>
          <a:bodyPr wrap="square">
            <a:spAutoFit/>
          </a:bodyPr>
          <a:lstStyle/>
          <a:p>
            <a:pPr marL="285750" indent="-285750">
              <a:buFontTx/>
              <a:buChar char="-"/>
            </a:pPr>
            <a:r>
              <a:rPr lang="es-PE" dirty="0" smtClean="0"/>
              <a:t>Servicios </a:t>
            </a:r>
            <a:r>
              <a:rPr lang="es-PE" dirty="0"/>
              <a:t>de Agasajo </a:t>
            </a:r>
            <a:r>
              <a:rPr lang="es-PE" dirty="0" smtClean="0"/>
              <a:t>	</a:t>
            </a:r>
            <a:r>
              <a:rPr lang="es-PE" dirty="0"/>
              <a:t>			</a:t>
            </a:r>
            <a:r>
              <a:rPr lang="es-PE" dirty="0" smtClean="0"/>
              <a:t>         Gs.</a:t>
            </a:r>
            <a:r>
              <a:rPr lang="es-PE" dirty="0"/>
              <a:t>	  </a:t>
            </a:r>
            <a:r>
              <a:rPr lang="es-PE" dirty="0" smtClean="0"/>
              <a:t>     600.000.000.-</a:t>
            </a:r>
          </a:p>
          <a:p>
            <a:pPr marL="285750" indent="-285750">
              <a:buFontTx/>
              <a:buChar char="-"/>
            </a:pPr>
            <a:r>
              <a:rPr lang="es-PE" dirty="0" smtClean="0"/>
              <a:t>Servicios Gastronómicos				         Gs.	       160.000.000.-</a:t>
            </a:r>
            <a:endParaRPr lang="es-PE" dirty="0"/>
          </a:p>
          <a:p>
            <a:r>
              <a:rPr lang="es-PE" dirty="0" smtClean="0"/>
              <a:t>- </a:t>
            </a:r>
            <a:r>
              <a:rPr lang="es-PE" dirty="0"/>
              <a:t> </a:t>
            </a:r>
            <a:r>
              <a:rPr lang="es-PE" dirty="0" smtClean="0"/>
              <a:t>  Servicio </a:t>
            </a:r>
            <a:r>
              <a:rPr lang="es-PE" dirty="0"/>
              <a:t>de </a:t>
            </a:r>
            <a:r>
              <a:rPr lang="es-PE" dirty="0" smtClean="0"/>
              <a:t>Seguridad y Vigilancia	</a:t>
            </a:r>
            <a:r>
              <a:rPr lang="es-PE" dirty="0"/>
              <a:t>		</a:t>
            </a:r>
            <a:r>
              <a:rPr lang="es-PE" dirty="0" smtClean="0"/>
              <a:t>         Gs.</a:t>
            </a:r>
            <a:r>
              <a:rPr lang="es-PE" dirty="0"/>
              <a:t>	</a:t>
            </a:r>
            <a:r>
              <a:rPr lang="es-PE" dirty="0" smtClean="0"/>
              <a:t>    1.020.000.000</a:t>
            </a:r>
            <a:r>
              <a:rPr lang="es-PE" dirty="0"/>
              <a:t>.-</a:t>
            </a:r>
          </a:p>
        </p:txBody>
      </p:sp>
      <p:sp>
        <p:nvSpPr>
          <p:cNvPr id="16" name="Rectángulo 15"/>
          <p:cNvSpPr/>
          <p:nvPr/>
        </p:nvSpPr>
        <p:spPr>
          <a:xfrm>
            <a:off x="107504" y="3665943"/>
            <a:ext cx="8833455" cy="2862322"/>
          </a:xfrm>
          <a:prstGeom prst="rect">
            <a:avLst/>
          </a:prstGeom>
        </p:spPr>
        <p:txBody>
          <a:bodyPr wrap="square">
            <a:spAutoFit/>
          </a:bodyPr>
          <a:lstStyle/>
          <a:p>
            <a:r>
              <a:rPr lang="es-PE" dirty="0"/>
              <a:t>Se tiene previsto la capacitación del personal en distintos </a:t>
            </a:r>
            <a:r>
              <a:rPr lang="es-PE" dirty="0" smtClean="0"/>
              <a:t>niveles:</a:t>
            </a:r>
          </a:p>
          <a:p>
            <a:endParaRPr lang="es-PE" dirty="0"/>
          </a:p>
          <a:p>
            <a:r>
              <a:rPr lang="es-PE" dirty="0" smtClean="0"/>
              <a:t>- Capacitación </a:t>
            </a:r>
            <a:r>
              <a:rPr lang="es-PE" dirty="0"/>
              <a:t>en Evaluación de Negocios.</a:t>
            </a:r>
          </a:p>
          <a:p>
            <a:r>
              <a:rPr lang="es-PE" dirty="0" smtClean="0"/>
              <a:t>- Capacitación </a:t>
            </a:r>
            <a:r>
              <a:rPr lang="es-PE" dirty="0"/>
              <a:t>en Redes NGN.</a:t>
            </a:r>
          </a:p>
          <a:p>
            <a:r>
              <a:rPr lang="es-PE" dirty="0" smtClean="0"/>
              <a:t>- Capacitación </a:t>
            </a:r>
            <a:r>
              <a:rPr lang="es-PE" dirty="0"/>
              <a:t>en Tendencias Regulatorias y Tarifas en Telecomunicaciones.</a:t>
            </a:r>
          </a:p>
          <a:p>
            <a:r>
              <a:rPr lang="es-PE" dirty="0" smtClean="0"/>
              <a:t>- Capacitación </a:t>
            </a:r>
            <a:r>
              <a:rPr lang="es-PE" dirty="0"/>
              <a:t>en Planificación y Desarrollo de Redes.</a:t>
            </a:r>
          </a:p>
          <a:p>
            <a:r>
              <a:rPr lang="es-PE" dirty="0" smtClean="0"/>
              <a:t>- Capacitación </a:t>
            </a:r>
            <a:r>
              <a:rPr lang="es-PE" dirty="0"/>
              <a:t>en Programas de Costos.</a:t>
            </a:r>
          </a:p>
          <a:p>
            <a:r>
              <a:rPr lang="es-PE" dirty="0" smtClean="0"/>
              <a:t>- Capacitación </a:t>
            </a:r>
            <a:r>
              <a:rPr lang="es-PE" dirty="0"/>
              <a:t>del Personal en el Área de Regulación Técnica.</a:t>
            </a:r>
          </a:p>
          <a:p>
            <a:r>
              <a:rPr lang="es-PE" dirty="0" smtClean="0"/>
              <a:t>- Capacitación </a:t>
            </a:r>
            <a:r>
              <a:rPr lang="es-PE" dirty="0"/>
              <a:t>en el Área de la Evolución de la Telefonía Móvil Celular.</a:t>
            </a:r>
          </a:p>
          <a:p>
            <a:r>
              <a:rPr lang="es-PE" dirty="0" smtClean="0"/>
              <a:t>- Capacitación </a:t>
            </a:r>
            <a:r>
              <a:rPr lang="es-PE" dirty="0"/>
              <a:t>en el Área de la Regulación de la Competencia.</a:t>
            </a:r>
          </a:p>
        </p:txBody>
      </p:sp>
    </p:spTree>
    <p:extLst>
      <p:ext uri="{BB962C8B-B14F-4D97-AF65-F5344CB8AC3E}">
        <p14:creationId xmlns:p14="http://schemas.microsoft.com/office/powerpoint/2010/main" val="299420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633670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300 – </a:t>
            </a:r>
            <a:r>
              <a:rPr lang="es-ES" sz="2000" b="1" dirty="0" smtClean="0">
                <a:solidFill>
                  <a:schemeClr val="bg1"/>
                </a:solidFill>
                <a:latin typeface="Times New Roman" panose="02020603050405020304" pitchFamily="18" charset="0"/>
                <a:ea typeface="Times New Roman" panose="02020603050405020304" pitchFamily="18" charset="0"/>
              </a:rPr>
              <a:t>BIENES DE CONSUMO E INSUMO</a:t>
            </a:r>
          </a:p>
        </p:txBody>
      </p:sp>
      <p:sp>
        <p:nvSpPr>
          <p:cNvPr id="9" name="Rectángulo 13"/>
          <p:cNvSpPr/>
          <p:nvPr/>
        </p:nvSpPr>
        <p:spPr>
          <a:xfrm>
            <a:off x="6238203" y="131135"/>
            <a:ext cx="2905798"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3.279.302.802</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2500224679"/>
              </p:ext>
            </p:extLst>
          </p:nvPr>
        </p:nvGraphicFramePr>
        <p:xfrm>
          <a:off x="129087" y="948021"/>
          <a:ext cx="8907409" cy="350520"/>
        </p:xfrm>
        <a:graphic>
          <a:graphicData uri="http://schemas.openxmlformats.org/drawingml/2006/table">
            <a:tbl>
              <a:tblPr>
                <a:tableStyleId>{5C22544A-7EE6-4342-B048-85BDC9FD1C3A}</a:tableStyleId>
              </a:tblPr>
              <a:tblGrid>
                <a:gridCol w="1005022"/>
                <a:gridCol w="5171987"/>
                <a:gridCol w="2730400"/>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320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Textiles</a:t>
                      </a:r>
                      <a:r>
                        <a:rPr lang="es-PY" sz="2000" baseline="0" dirty="0" smtClean="0">
                          <a:effectLst/>
                          <a:latin typeface="Arial" panose="020B0604020202020204" pitchFamily="34" charset="0"/>
                          <a:cs typeface="Arial" panose="020B0604020202020204" pitchFamily="34" charset="0"/>
                        </a:rPr>
                        <a:t> y Vestuarios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412.000.000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 name="Rectángulo 2"/>
          <p:cNvSpPr/>
          <p:nvPr/>
        </p:nvSpPr>
        <p:spPr>
          <a:xfrm>
            <a:off x="91520" y="1341638"/>
            <a:ext cx="9006583" cy="646331"/>
          </a:xfrm>
          <a:prstGeom prst="rect">
            <a:avLst/>
          </a:prstGeom>
        </p:spPr>
        <p:txBody>
          <a:bodyPr wrap="square">
            <a:spAutoFit/>
          </a:bodyPr>
          <a:lstStyle/>
          <a:p>
            <a:r>
              <a:rPr lang="es-PE" dirty="0"/>
              <a:t>Previsto para la compra de uniformes para funcionarios de la Institución, banderas y uniformes de trabajo.</a:t>
            </a:r>
          </a:p>
        </p:txBody>
      </p:sp>
      <p:graphicFrame>
        <p:nvGraphicFramePr>
          <p:cNvPr id="12" name="Tabla 11"/>
          <p:cNvGraphicFramePr>
            <a:graphicFrameLocks noGrp="1"/>
          </p:cNvGraphicFramePr>
          <p:nvPr>
            <p:extLst>
              <p:ext uri="{D42A27DB-BD31-4B8C-83A1-F6EECF244321}">
                <p14:modId xmlns:p14="http://schemas.microsoft.com/office/powerpoint/2010/main" val="1771270205"/>
              </p:ext>
            </p:extLst>
          </p:nvPr>
        </p:nvGraphicFramePr>
        <p:xfrm>
          <a:off x="148398" y="2132856"/>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330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Productos</a:t>
                      </a:r>
                      <a:r>
                        <a:rPr lang="es-PY" sz="2000" baseline="0" dirty="0" smtClean="0">
                          <a:effectLst/>
                          <a:latin typeface="Arial" panose="020B0604020202020204" pitchFamily="34" charset="0"/>
                          <a:ea typeface="+mn-ea"/>
                          <a:cs typeface="Arial" panose="020B0604020202020204" pitchFamily="34" charset="0"/>
                        </a:rPr>
                        <a:t> de Papel, Cartón e Impresos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564.905.000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5" name="Rectángulo 4"/>
          <p:cNvSpPr/>
          <p:nvPr/>
        </p:nvSpPr>
        <p:spPr>
          <a:xfrm>
            <a:off x="91520" y="2483053"/>
            <a:ext cx="8867383" cy="1200329"/>
          </a:xfrm>
          <a:prstGeom prst="rect">
            <a:avLst/>
          </a:prstGeom>
        </p:spPr>
        <p:txBody>
          <a:bodyPr wrap="square">
            <a:spAutoFit/>
          </a:bodyPr>
          <a:lstStyle/>
          <a:p>
            <a:pPr algn="just"/>
            <a:r>
              <a:rPr lang="es-PE" dirty="0" smtClean="0"/>
              <a:t>Se </a:t>
            </a:r>
            <a:r>
              <a:rPr lang="es-PE" dirty="0"/>
              <a:t>encuentra prevista la adquisición de los distintos tipos de facturas, recibos, formularios continuos, </a:t>
            </a:r>
            <a:r>
              <a:rPr lang="es-PE" dirty="0" smtClean="0"/>
              <a:t>ordenes </a:t>
            </a:r>
            <a:r>
              <a:rPr lang="es-PE" dirty="0"/>
              <a:t>de </a:t>
            </a:r>
            <a:r>
              <a:rPr lang="es-PE" dirty="0" smtClean="0"/>
              <a:t>pago</a:t>
            </a:r>
            <a:r>
              <a:rPr lang="es-PE" dirty="0"/>
              <a:t>, de compra, necesarios para los procesos de facturaciones que son la fuente de ingresos que dispone la </a:t>
            </a:r>
            <a:r>
              <a:rPr lang="es-PE" dirty="0" smtClean="0"/>
              <a:t>institución. De igual manera, se </a:t>
            </a:r>
            <a:r>
              <a:rPr lang="es-PE" dirty="0"/>
              <a:t>prevé la adquisición de hojas de papel en sus distintas </a:t>
            </a:r>
            <a:r>
              <a:rPr lang="es-PE" dirty="0" smtClean="0"/>
              <a:t>medidas y útiles de oficina.</a:t>
            </a:r>
            <a:endParaRPr lang="es-PE" dirty="0"/>
          </a:p>
        </p:txBody>
      </p:sp>
      <p:graphicFrame>
        <p:nvGraphicFramePr>
          <p:cNvPr id="13" name="Tabla 12"/>
          <p:cNvGraphicFramePr>
            <a:graphicFrameLocks noGrp="1"/>
          </p:cNvGraphicFramePr>
          <p:nvPr>
            <p:extLst>
              <p:ext uri="{D42A27DB-BD31-4B8C-83A1-F6EECF244321}">
                <p14:modId xmlns:p14="http://schemas.microsoft.com/office/powerpoint/2010/main" val="156790248"/>
              </p:ext>
            </p:extLst>
          </p:nvPr>
        </p:nvGraphicFramePr>
        <p:xfrm>
          <a:off x="91520" y="3827089"/>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340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Bienes de Consumo de Oficinas e</a:t>
                      </a:r>
                      <a:r>
                        <a:rPr lang="es-PY" sz="2000" baseline="0" dirty="0" smtClean="0">
                          <a:effectLst/>
                          <a:latin typeface="Arial" panose="020B0604020202020204" pitchFamily="34" charset="0"/>
                          <a:ea typeface="+mn-ea"/>
                          <a:cs typeface="Arial" panose="020B0604020202020204" pitchFamily="34" charset="0"/>
                        </a:rPr>
                        <a:t> Insumos    </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911.315.802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8" name="Rectángulo 7"/>
          <p:cNvSpPr/>
          <p:nvPr/>
        </p:nvSpPr>
        <p:spPr>
          <a:xfrm>
            <a:off x="71898" y="4257583"/>
            <a:ext cx="8829816" cy="923330"/>
          </a:xfrm>
          <a:prstGeom prst="rect">
            <a:avLst/>
          </a:prstGeom>
        </p:spPr>
        <p:txBody>
          <a:bodyPr wrap="square">
            <a:spAutoFit/>
          </a:bodyPr>
          <a:lstStyle/>
          <a:p>
            <a:r>
              <a:rPr lang="es-PE" dirty="0"/>
              <a:t>Previsto para la compra de insumos informáticos, útiles de oficina, tintas y tóner, materiales de limpieza, materiales eléctricos, accesorios informáticos y otros elementos necesarios para el normal desempeño de la </a:t>
            </a:r>
            <a:r>
              <a:rPr lang="es-PE" dirty="0" smtClean="0"/>
              <a:t>institución</a:t>
            </a:r>
            <a:endParaRPr lang="es-PE" dirty="0"/>
          </a:p>
        </p:txBody>
      </p:sp>
      <p:graphicFrame>
        <p:nvGraphicFramePr>
          <p:cNvPr id="15" name="Tabla 14"/>
          <p:cNvGraphicFramePr>
            <a:graphicFrameLocks noGrp="1"/>
          </p:cNvGraphicFramePr>
          <p:nvPr>
            <p:extLst>
              <p:ext uri="{D42A27DB-BD31-4B8C-83A1-F6EECF244321}">
                <p14:modId xmlns:p14="http://schemas.microsoft.com/office/powerpoint/2010/main" val="3887535718"/>
              </p:ext>
            </p:extLst>
          </p:nvPr>
        </p:nvGraphicFramePr>
        <p:xfrm>
          <a:off x="151424" y="5323312"/>
          <a:ext cx="8840133" cy="350520"/>
        </p:xfrm>
        <a:graphic>
          <a:graphicData uri="http://schemas.openxmlformats.org/drawingml/2006/table">
            <a:tbl>
              <a:tblPr>
                <a:tableStyleId>{5C22544A-7EE6-4342-B048-85BDC9FD1C3A}</a:tableStyleId>
              </a:tblPr>
              <a:tblGrid>
                <a:gridCol w="997431"/>
                <a:gridCol w="5727401"/>
                <a:gridCol w="2115301"/>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350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Productos</a:t>
                      </a:r>
                      <a:r>
                        <a:rPr lang="es-ES" sz="2000" baseline="0" dirty="0" smtClean="0">
                          <a:effectLst/>
                          <a:latin typeface="Arial" panose="020B0604020202020204" pitchFamily="34" charset="0"/>
                          <a:ea typeface="Times New Roman" panose="02020603050405020304" pitchFamily="18" charset="0"/>
                          <a:cs typeface="Arial" panose="020B0604020202020204" pitchFamily="34" charset="0"/>
                        </a:rPr>
                        <a:t> e Instrumentos Químicos y Medicinal</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40.000.000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6" name="Rectángulo 15"/>
          <p:cNvSpPr/>
          <p:nvPr/>
        </p:nvSpPr>
        <p:spPr>
          <a:xfrm>
            <a:off x="163527" y="5768330"/>
            <a:ext cx="8723368" cy="369332"/>
          </a:xfrm>
          <a:prstGeom prst="rect">
            <a:avLst/>
          </a:prstGeom>
        </p:spPr>
        <p:txBody>
          <a:bodyPr wrap="square">
            <a:spAutoFit/>
          </a:bodyPr>
          <a:lstStyle/>
          <a:p>
            <a:r>
              <a:rPr lang="es-PE" dirty="0"/>
              <a:t>Previsto para la compra de </a:t>
            </a:r>
            <a:r>
              <a:rPr lang="es-PE" dirty="0" smtClean="0"/>
              <a:t>botiquín </a:t>
            </a:r>
            <a:r>
              <a:rPr lang="es-PE" dirty="0"/>
              <a:t>de primeros auxilios, medicamentos e </a:t>
            </a:r>
            <a:r>
              <a:rPr lang="es-PE" dirty="0" smtClean="0"/>
              <a:t>insecticidas.</a:t>
            </a:r>
            <a:endParaRPr lang="es-PE" dirty="0"/>
          </a:p>
        </p:txBody>
      </p:sp>
    </p:spTree>
    <p:extLst>
      <p:ext uri="{BB962C8B-B14F-4D97-AF65-F5344CB8AC3E}">
        <p14:creationId xmlns:p14="http://schemas.microsoft.com/office/powerpoint/2010/main" val="3871482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633670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300 – </a:t>
            </a:r>
            <a:r>
              <a:rPr lang="es-ES" sz="2000" b="1" dirty="0" smtClean="0">
                <a:solidFill>
                  <a:schemeClr val="bg1"/>
                </a:solidFill>
                <a:latin typeface="Times New Roman" panose="02020603050405020304" pitchFamily="18" charset="0"/>
                <a:ea typeface="Times New Roman" panose="02020603050405020304" pitchFamily="18" charset="0"/>
              </a:rPr>
              <a:t>BIENES DE CONSUMO E INSUMO</a:t>
            </a:r>
          </a:p>
        </p:txBody>
      </p:sp>
      <p:sp>
        <p:nvSpPr>
          <p:cNvPr id="9" name="Rectángulo 13"/>
          <p:cNvSpPr/>
          <p:nvPr/>
        </p:nvSpPr>
        <p:spPr>
          <a:xfrm>
            <a:off x="6238203" y="131135"/>
            <a:ext cx="2905798"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3.279.302.802</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847346475"/>
              </p:ext>
            </p:extLst>
          </p:nvPr>
        </p:nvGraphicFramePr>
        <p:xfrm>
          <a:off x="196363" y="94802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360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Combustibles</a:t>
                      </a:r>
                      <a:r>
                        <a:rPr lang="es-PY" sz="2000" baseline="0" dirty="0" smtClean="0">
                          <a:effectLst/>
                          <a:latin typeface="Arial" panose="020B0604020202020204" pitchFamily="34" charset="0"/>
                          <a:cs typeface="Arial" panose="020B0604020202020204" pitchFamily="34" charset="0"/>
                        </a:rPr>
                        <a:t> y Lubricantes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1.206.120.000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5" name="Tabla 14"/>
          <p:cNvGraphicFramePr>
            <a:graphicFrameLocks noGrp="1"/>
          </p:cNvGraphicFramePr>
          <p:nvPr>
            <p:extLst>
              <p:ext uri="{D42A27DB-BD31-4B8C-83A1-F6EECF244321}">
                <p14:modId xmlns:p14="http://schemas.microsoft.com/office/powerpoint/2010/main" val="2031092544"/>
              </p:ext>
            </p:extLst>
          </p:nvPr>
        </p:nvGraphicFramePr>
        <p:xfrm>
          <a:off x="206555" y="2990490"/>
          <a:ext cx="8840133" cy="350520"/>
        </p:xfrm>
        <a:graphic>
          <a:graphicData uri="http://schemas.openxmlformats.org/drawingml/2006/table">
            <a:tbl>
              <a:tblPr>
                <a:tableStyleId>{5C22544A-7EE6-4342-B048-85BDC9FD1C3A}</a:tableStyleId>
              </a:tblPr>
              <a:tblGrid>
                <a:gridCol w="997431"/>
                <a:gridCol w="5439369"/>
                <a:gridCol w="2403333"/>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390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Otros Bienes de Consumo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144.962.000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6" name="Rectángulo 15"/>
          <p:cNvSpPr/>
          <p:nvPr/>
        </p:nvSpPr>
        <p:spPr>
          <a:xfrm>
            <a:off x="209807" y="3487456"/>
            <a:ext cx="8723368" cy="369332"/>
          </a:xfrm>
          <a:prstGeom prst="rect">
            <a:avLst/>
          </a:prstGeom>
        </p:spPr>
        <p:txBody>
          <a:bodyPr wrap="square">
            <a:spAutoFit/>
          </a:bodyPr>
          <a:lstStyle/>
          <a:p>
            <a:r>
              <a:rPr lang="es-PE" dirty="0"/>
              <a:t>Previsto para la adquisición de </a:t>
            </a:r>
            <a:r>
              <a:rPr lang="es-PE" dirty="0" smtClean="0"/>
              <a:t>cubiertas, </a:t>
            </a:r>
            <a:r>
              <a:rPr lang="es-PE" dirty="0"/>
              <a:t>artículos de </a:t>
            </a:r>
            <a:r>
              <a:rPr lang="es-PE" dirty="0" smtClean="0"/>
              <a:t>ferretería, etc.</a:t>
            </a:r>
            <a:endParaRPr lang="es-PE" dirty="0"/>
          </a:p>
        </p:txBody>
      </p:sp>
      <p:sp>
        <p:nvSpPr>
          <p:cNvPr id="4" name="Rectángulo 3"/>
          <p:cNvSpPr/>
          <p:nvPr/>
        </p:nvSpPr>
        <p:spPr>
          <a:xfrm>
            <a:off x="138308" y="1370763"/>
            <a:ext cx="8928992" cy="1200329"/>
          </a:xfrm>
          <a:prstGeom prst="rect">
            <a:avLst/>
          </a:prstGeom>
        </p:spPr>
        <p:txBody>
          <a:bodyPr wrap="square">
            <a:spAutoFit/>
          </a:bodyPr>
          <a:lstStyle/>
          <a:p>
            <a:r>
              <a:rPr lang="es-PE" dirty="0"/>
              <a:t>Previsto para la adquisición de combustibles y lubricantes para los vehículos de la </a:t>
            </a:r>
            <a:r>
              <a:rPr lang="es-PE" dirty="0" smtClean="0"/>
              <a:t>institución</a:t>
            </a:r>
            <a:r>
              <a:rPr lang="es-PE" dirty="0"/>
              <a:t>, necesarios para el traslado de funcionarios a distintos puntos del país para realizar las tareas </a:t>
            </a:r>
            <a:r>
              <a:rPr lang="es-PE" dirty="0" smtClean="0"/>
              <a:t>asignadas por la superioridad como ser verificación de contratos, mantenimiento de locales en las diferencias regionales, las tareas de fiscalización</a:t>
            </a:r>
            <a:r>
              <a:rPr lang="es-PE" dirty="0"/>
              <a:t>, </a:t>
            </a:r>
            <a:r>
              <a:rPr lang="es-PE" dirty="0" smtClean="0"/>
              <a:t>monitoreo</a:t>
            </a:r>
            <a:r>
              <a:rPr lang="es-PE" dirty="0"/>
              <a:t> </a:t>
            </a:r>
            <a:r>
              <a:rPr lang="es-PE" dirty="0" smtClean="0"/>
              <a:t>del espectro, etc.</a:t>
            </a:r>
            <a:endParaRPr lang="es-PE" dirty="0"/>
          </a:p>
        </p:txBody>
      </p:sp>
    </p:spTree>
    <p:extLst>
      <p:ext uri="{BB962C8B-B14F-4D97-AF65-F5344CB8AC3E}">
        <p14:creationId xmlns:p14="http://schemas.microsoft.com/office/powerpoint/2010/main" val="105051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61662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500 – </a:t>
            </a:r>
            <a:r>
              <a:rPr lang="es-ES" sz="2000" b="1" dirty="0" smtClean="0">
                <a:solidFill>
                  <a:schemeClr val="bg1"/>
                </a:solidFill>
                <a:latin typeface="Times New Roman" panose="02020603050405020304" pitchFamily="18" charset="0"/>
                <a:ea typeface="Times New Roman" panose="02020603050405020304" pitchFamily="18" charset="0"/>
              </a:rPr>
              <a:t>INVERSION FISICA</a:t>
            </a:r>
          </a:p>
        </p:txBody>
      </p:sp>
      <p:sp>
        <p:nvSpPr>
          <p:cNvPr id="9" name="Rectángulo 13"/>
          <p:cNvSpPr/>
          <p:nvPr/>
        </p:nvSpPr>
        <p:spPr>
          <a:xfrm>
            <a:off x="5940152" y="131135"/>
            <a:ext cx="3203849"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31.231.101.000</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455977601"/>
              </p:ext>
            </p:extLst>
          </p:nvPr>
        </p:nvGraphicFramePr>
        <p:xfrm>
          <a:off x="196363" y="94802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520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Construcciones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2.800.000.000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5" name="Tabla 14"/>
          <p:cNvGraphicFramePr>
            <a:graphicFrameLocks noGrp="1"/>
          </p:cNvGraphicFramePr>
          <p:nvPr>
            <p:extLst>
              <p:ext uri="{D42A27DB-BD31-4B8C-83A1-F6EECF244321}">
                <p14:modId xmlns:p14="http://schemas.microsoft.com/office/powerpoint/2010/main" val="2496839671"/>
              </p:ext>
            </p:extLst>
          </p:nvPr>
        </p:nvGraphicFramePr>
        <p:xfrm>
          <a:off x="251520" y="2204864"/>
          <a:ext cx="8727706" cy="350520"/>
        </p:xfrm>
        <a:graphic>
          <a:graphicData uri="http://schemas.openxmlformats.org/drawingml/2006/table">
            <a:tbl>
              <a:tblPr>
                <a:tableStyleId>{5C22544A-7EE6-4342-B048-85BDC9FD1C3A}</a:tableStyleId>
              </a:tblPr>
              <a:tblGrid>
                <a:gridCol w="885004"/>
                <a:gridCol w="5163668"/>
                <a:gridCol w="2679034"/>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530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Adquisición</a:t>
                      </a:r>
                      <a:r>
                        <a:rPr lang="es-ES" sz="2000" baseline="0" dirty="0" smtClean="0">
                          <a:effectLst/>
                          <a:latin typeface="Arial" panose="020B0604020202020204" pitchFamily="34" charset="0"/>
                          <a:ea typeface="Times New Roman" panose="02020603050405020304" pitchFamily="18" charset="0"/>
                          <a:cs typeface="Arial" panose="020B0604020202020204" pitchFamily="34" charset="0"/>
                        </a:rPr>
                        <a:t> de Maquinarias y Equipos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19.645.830.000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 name="Rectángulo 2"/>
          <p:cNvSpPr/>
          <p:nvPr/>
        </p:nvSpPr>
        <p:spPr>
          <a:xfrm>
            <a:off x="251520" y="1412776"/>
            <a:ext cx="8568952" cy="646331"/>
          </a:xfrm>
          <a:prstGeom prst="rect">
            <a:avLst/>
          </a:prstGeom>
        </p:spPr>
        <p:txBody>
          <a:bodyPr wrap="square">
            <a:spAutoFit/>
          </a:bodyPr>
          <a:lstStyle/>
          <a:p>
            <a:r>
              <a:rPr lang="es-PE" dirty="0" smtClean="0"/>
              <a:t>Se prevé la construcción </a:t>
            </a:r>
            <a:r>
              <a:rPr lang="es-PE" dirty="0"/>
              <a:t>de </a:t>
            </a:r>
            <a:r>
              <a:rPr lang="es-PE" dirty="0" smtClean="0"/>
              <a:t>obras </a:t>
            </a:r>
            <a:r>
              <a:rPr lang="es-PE" dirty="0"/>
              <a:t>civiles, </a:t>
            </a:r>
            <a:r>
              <a:rPr lang="es-PE" dirty="0" smtClean="0"/>
              <a:t>depósitos y tinglados, también el mantenimiento </a:t>
            </a:r>
            <a:r>
              <a:rPr lang="es-PE" dirty="0"/>
              <a:t>de muralla perimetral de Isla Bogado – </a:t>
            </a:r>
            <a:r>
              <a:rPr lang="es-PE" dirty="0" smtClean="0"/>
              <a:t>Luque.</a:t>
            </a:r>
            <a:endParaRPr lang="es-PE" dirty="0"/>
          </a:p>
        </p:txBody>
      </p:sp>
      <p:sp>
        <p:nvSpPr>
          <p:cNvPr id="5" name="Rectángulo 4"/>
          <p:cNvSpPr/>
          <p:nvPr/>
        </p:nvSpPr>
        <p:spPr>
          <a:xfrm>
            <a:off x="220458" y="2636912"/>
            <a:ext cx="8744030" cy="1200329"/>
          </a:xfrm>
          <a:prstGeom prst="rect">
            <a:avLst/>
          </a:prstGeom>
        </p:spPr>
        <p:txBody>
          <a:bodyPr wrap="square">
            <a:spAutoFit/>
          </a:bodyPr>
          <a:lstStyle/>
          <a:p>
            <a:r>
              <a:rPr lang="es-PE" dirty="0"/>
              <a:t>En este rubro se encuentra prevista la adquisición de </a:t>
            </a:r>
            <a:r>
              <a:rPr lang="es-PE" dirty="0" smtClean="0"/>
              <a:t>equipos técnicos de gran porte utilizados para las verificaciones y monitoreo del espectro radioeléctrico, algunos de estos equipos son:</a:t>
            </a:r>
          </a:p>
          <a:p>
            <a:endParaRPr lang="es-PE" dirty="0"/>
          </a:p>
        </p:txBody>
      </p:sp>
      <p:sp>
        <p:nvSpPr>
          <p:cNvPr id="7" name="Rectángulo 6"/>
          <p:cNvSpPr/>
          <p:nvPr/>
        </p:nvSpPr>
        <p:spPr>
          <a:xfrm>
            <a:off x="257362" y="3556967"/>
            <a:ext cx="8744030" cy="1200329"/>
          </a:xfrm>
          <a:prstGeom prst="rect">
            <a:avLst/>
          </a:prstGeom>
        </p:spPr>
        <p:txBody>
          <a:bodyPr wrap="square">
            <a:spAutoFit/>
          </a:bodyPr>
          <a:lstStyle/>
          <a:p>
            <a:r>
              <a:rPr lang="es-PE" dirty="0" smtClean="0"/>
              <a:t>- Estación </a:t>
            </a:r>
            <a:r>
              <a:rPr lang="es-PE" dirty="0"/>
              <a:t>de Radiogoniometría y Monitoreo 	</a:t>
            </a:r>
            <a:r>
              <a:rPr lang="es-PE" dirty="0" smtClean="0"/>
              <a:t>	Gs.</a:t>
            </a:r>
            <a:r>
              <a:rPr lang="es-PE" dirty="0"/>
              <a:t>	10.000.000.000.-</a:t>
            </a:r>
          </a:p>
          <a:p>
            <a:r>
              <a:rPr lang="es-PE" dirty="0" smtClean="0"/>
              <a:t>- Equipos </a:t>
            </a:r>
            <a:r>
              <a:rPr lang="es-PE" dirty="0"/>
              <a:t>de Escaneo y localización de señales 		</a:t>
            </a:r>
            <a:r>
              <a:rPr lang="es-PE" dirty="0" smtClean="0"/>
              <a:t>Gs.</a:t>
            </a:r>
            <a:r>
              <a:rPr lang="es-PE" dirty="0"/>
              <a:t>	  3.000.000.000</a:t>
            </a:r>
            <a:r>
              <a:rPr lang="es-PE" dirty="0" smtClean="0"/>
              <a:t>.-</a:t>
            </a:r>
          </a:p>
          <a:p>
            <a:r>
              <a:rPr lang="es-PE" dirty="0" smtClean="0"/>
              <a:t>- Centro </a:t>
            </a:r>
            <a:r>
              <a:rPr lang="es-PE" dirty="0"/>
              <a:t>de Control </a:t>
            </a:r>
            <a:r>
              <a:rPr lang="es-PE" dirty="0" smtClean="0"/>
              <a:t>Redes</a:t>
            </a:r>
            <a:r>
              <a:rPr lang="es-PE" dirty="0"/>
              <a:t>				</a:t>
            </a:r>
            <a:r>
              <a:rPr lang="es-PE" dirty="0" smtClean="0"/>
              <a:t>Gs.</a:t>
            </a:r>
            <a:r>
              <a:rPr lang="es-PE" dirty="0"/>
              <a:t>	  3.000.000.000.-</a:t>
            </a:r>
          </a:p>
          <a:p>
            <a:r>
              <a:rPr lang="es-PE" dirty="0" smtClean="0"/>
              <a:t>- Equipos </a:t>
            </a:r>
            <a:r>
              <a:rPr lang="es-PE" dirty="0"/>
              <a:t>de pruebas y mediciones			</a:t>
            </a:r>
            <a:r>
              <a:rPr lang="es-PE" dirty="0" smtClean="0"/>
              <a:t>Gs.</a:t>
            </a:r>
            <a:r>
              <a:rPr lang="es-PE" dirty="0"/>
              <a:t>	  1.178.000.000</a:t>
            </a:r>
            <a:r>
              <a:rPr lang="es-PE" dirty="0" smtClean="0"/>
              <a:t>.-</a:t>
            </a:r>
            <a:endParaRPr lang="es-PE" dirty="0"/>
          </a:p>
        </p:txBody>
      </p:sp>
      <p:sp>
        <p:nvSpPr>
          <p:cNvPr id="8" name="Rectángulo 7"/>
          <p:cNvSpPr/>
          <p:nvPr/>
        </p:nvSpPr>
        <p:spPr>
          <a:xfrm>
            <a:off x="296901" y="5013176"/>
            <a:ext cx="8714768" cy="1200329"/>
          </a:xfrm>
          <a:prstGeom prst="rect">
            <a:avLst/>
          </a:prstGeom>
        </p:spPr>
        <p:txBody>
          <a:bodyPr wrap="square">
            <a:spAutoFit/>
          </a:bodyPr>
          <a:lstStyle/>
          <a:p>
            <a:r>
              <a:rPr lang="es-PE" dirty="0" smtClean="0"/>
              <a:t>También esta prevista la adquisición de equipos tales como : extintores, cámaras digitales, radiograbador, filmadora profesional, proyector multimedia, hardware de grabación de audio para el CAP, sistema de video conferencia,  proyector para video conferencia, cámara filmadora</a:t>
            </a:r>
            <a:r>
              <a:rPr lang="es-PE" dirty="0"/>
              <a:t>.</a:t>
            </a:r>
          </a:p>
        </p:txBody>
      </p:sp>
    </p:spTree>
    <p:extLst>
      <p:ext uri="{BB962C8B-B14F-4D97-AF65-F5344CB8AC3E}">
        <p14:creationId xmlns:p14="http://schemas.microsoft.com/office/powerpoint/2010/main" val="1709930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61662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500 – </a:t>
            </a:r>
            <a:r>
              <a:rPr lang="es-ES" sz="2000" b="1" dirty="0" smtClean="0">
                <a:solidFill>
                  <a:schemeClr val="bg1"/>
                </a:solidFill>
                <a:latin typeface="Times New Roman" panose="02020603050405020304" pitchFamily="18" charset="0"/>
                <a:ea typeface="Times New Roman" panose="02020603050405020304" pitchFamily="18" charset="0"/>
              </a:rPr>
              <a:t>INVERSION FISICA</a:t>
            </a:r>
          </a:p>
        </p:txBody>
      </p:sp>
      <p:sp>
        <p:nvSpPr>
          <p:cNvPr id="9" name="Rectángulo 13"/>
          <p:cNvSpPr/>
          <p:nvPr/>
        </p:nvSpPr>
        <p:spPr>
          <a:xfrm>
            <a:off x="5940152" y="131135"/>
            <a:ext cx="3203849"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31.231.101.000</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208116673"/>
              </p:ext>
            </p:extLst>
          </p:nvPr>
        </p:nvGraphicFramePr>
        <p:xfrm>
          <a:off x="196363" y="94802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540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Adquisición de Equipos de Oficina</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3.818.915.000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4" name="Rectángulo 3"/>
          <p:cNvSpPr/>
          <p:nvPr/>
        </p:nvSpPr>
        <p:spPr>
          <a:xfrm>
            <a:off x="125962" y="1412776"/>
            <a:ext cx="9102637" cy="1200329"/>
          </a:xfrm>
          <a:prstGeom prst="rect">
            <a:avLst/>
          </a:prstGeom>
        </p:spPr>
        <p:txBody>
          <a:bodyPr wrap="square">
            <a:spAutoFit/>
          </a:bodyPr>
          <a:lstStyle/>
          <a:p>
            <a:r>
              <a:rPr lang="es-PE" dirty="0"/>
              <a:t>Se prevé la adquisición de muebles,  </a:t>
            </a:r>
            <a:r>
              <a:rPr lang="es-PE" dirty="0" smtClean="0"/>
              <a:t>equipos  de aire acondicionado tipo Split, impresoras, scanner, fotocopiadoras, computadoras y accesorios, servidores, computadoras portátiles ups, ultrabook, ventiladores de pie, bebederos, cafeteras eléctricas, microondas, montacargas, guillotinas, etc.</a:t>
            </a:r>
            <a:endParaRPr lang="es-PE" dirty="0"/>
          </a:p>
        </p:txBody>
      </p:sp>
      <p:graphicFrame>
        <p:nvGraphicFramePr>
          <p:cNvPr id="13" name="Tabla 12"/>
          <p:cNvGraphicFramePr>
            <a:graphicFrameLocks noGrp="1"/>
          </p:cNvGraphicFramePr>
          <p:nvPr>
            <p:extLst>
              <p:ext uri="{D42A27DB-BD31-4B8C-83A1-F6EECF244321}">
                <p14:modId xmlns:p14="http://schemas.microsoft.com/office/powerpoint/2010/main" val="299890427"/>
              </p:ext>
            </p:extLst>
          </p:nvPr>
        </p:nvGraphicFramePr>
        <p:xfrm>
          <a:off x="151424" y="3060975"/>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570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Activos</a:t>
                      </a:r>
                      <a:r>
                        <a:rPr lang="es-PY" sz="2000" baseline="0" dirty="0" smtClean="0">
                          <a:effectLst/>
                          <a:latin typeface="Arial" panose="020B0604020202020204" pitchFamily="34" charset="0"/>
                          <a:ea typeface="+mn-ea"/>
                          <a:cs typeface="Arial" panose="020B0604020202020204" pitchFamily="34" charset="0"/>
                        </a:rPr>
                        <a:t> Intangibles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4.966.356.000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2" name="Rectángulo 11"/>
          <p:cNvSpPr/>
          <p:nvPr/>
        </p:nvSpPr>
        <p:spPr>
          <a:xfrm>
            <a:off x="125962" y="3573016"/>
            <a:ext cx="8838526" cy="923330"/>
          </a:xfrm>
          <a:prstGeom prst="rect">
            <a:avLst/>
          </a:prstGeom>
        </p:spPr>
        <p:txBody>
          <a:bodyPr wrap="square">
            <a:spAutoFit/>
          </a:bodyPr>
          <a:lstStyle/>
          <a:p>
            <a:r>
              <a:rPr lang="es-PE" dirty="0" smtClean="0"/>
              <a:t>Previsto para la adquisición de licencias para servidores, licencia para herramientas de desarrollo, licencia acrobat, licencia para software seguridad, licencia para Windows 10, licencia oficie pro plus 2016, software para gerenciamiento de proyectos</a:t>
            </a:r>
            <a:endParaRPr lang="es-PE" dirty="0"/>
          </a:p>
        </p:txBody>
      </p:sp>
    </p:spTree>
    <p:extLst>
      <p:ext uri="{BB962C8B-B14F-4D97-AF65-F5344CB8AC3E}">
        <p14:creationId xmlns:p14="http://schemas.microsoft.com/office/powerpoint/2010/main" val="1082897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61662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800 – </a:t>
            </a:r>
            <a:r>
              <a:rPr lang="es-ES" sz="2000" b="1" dirty="0" smtClean="0">
                <a:solidFill>
                  <a:schemeClr val="bg1"/>
                </a:solidFill>
                <a:latin typeface="Times New Roman" panose="02020603050405020304" pitchFamily="18" charset="0"/>
                <a:ea typeface="Times New Roman" panose="02020603050405020304" pitchFamily="18" charset="0"/>
              </a:rPr>
              <a:t>TRANSFERENCIAS</a:t>
            </a:r>
          </a:p>
        </p:txBody>
      </p:sp>
      <p:sp>
        <p:nvSpPr>
          <p:cNvPr id="9" name="Rectángulo 13"/>
          <p:cNvSpPr/>
          <p:nvPr/>
        </p:nvSpPr>
        <p:spPr>
          <a:xfrm>
            <a:off x="5772215" y="125194"/>
            <a:ext cx="33712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197.123.850.000</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1862704970"/>
              </p:ext>
            </p:extLst>
          </p:nvPr>
        </p:nvGraphicFramePr>
        <p:xfrm>
          <a:off x="196363" y="948021"/>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812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Transferencias</a:t>
                      </a:r>
                      <a:r>
                        <a:rPr lang="es-PY" sz="2000" baseline="0" dirty="0" smtClean="0">
                          <a:effectLst/>
                          <a:latin typeface="Arial" panose="020B0604020202020204" pitchFamily="34" charset="0"/>
                          <a:ea typeface="+mn-ea"/>
                          <a:cs typeface="Arial" panose="020B0604020202020204" pitchFamily="34" charset="0"/>
                        </a:rPr>
                        <a:t> al Ministerio de Hacienda</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139.128.000.000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4" name="Rectángulo 3"/>
          <p:cNvSpPr/>
          <p:nvPr/>
        </p:nvSpPr>
        <p:spPr>
          <a:xfrm>
            <a:off x="125962" y="1412776"/>
            <a:ext cx="9102637" cy="646331"/>
          </a:xfrm>
          <a:prstGeom prst="rect">
            <a:avLst/>
          </a:prstGeom>
        </p:spPr>
        <p:txBody>
          <a:bodyPr wrap="square">
            <a:spAutoFit/>
          </a:bodyPr>
          <a:lstStyle/>
          <a:p>
            <a:r>
              <a:rPr lang="es-ES" dirty="0" smtClean="0"/>
              <a:t>Transferencia consolidables de las Entidades Descentralizadas a la Administración Central (Ministerio de Hacienda.)</a:t>
            </a:r>
            <a:endParaRPr lang="es-PE" dirty="0"/>
          </a:p>
        </p:txBody>
      </p:sp>
      <p:graphicFrame>
        <p:nvGraphicFramePr>
          <p:cNvPr id="13" name="Tabla 12"/>
          <p:cNvGraphicFramePr>
            <a:graphicFrameLocks noGrp="1"/>
          </p:cNvGraphicFramePr>
          <p:nvPr>
            <p:extLst>
              <p:ext uri="{D42A27DB-BD31-4B8C-83A1-F6EECF244321}">
                <p14:modId xmlns:p14="http://schemas.microsoft.com/office/powerpoint/2010/main" val="95552794"/>
              </p:ext>
            </p:extLst>
          </p:nvPr>
        </p:nvGraphicFramePr>
        <p:xfrm>
          <a:off x="174845" y="3099705"/>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841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Becas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2.424.450.000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4" name="Tabla 13"/>
          <p:cNvGraphicFramePr>
            <a:graphicFrameLocks noGrp="1"/>
          </p:cNvGraphicFramePr>
          <p:nvPr>
            <p:extLst>
              <p:ext uri="{D42A27DB-BD31-4B8C-83A1-F6EECF244321}">
                <p14:modId xmlns:p14="http://schemas.microsoft.com/office/powerpoint/2010/main" val="556842618"/>
              </p:ext>
            </p:extLst>
          </p:nvPr>
        </p:nvGraphicFramePr>
        <p:xfrm>
          <a:off x="145596" y="2059107"/>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818</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Transferencias</a:t>
                      </a:r>
                      <a:r>
                        <a:rPr lang="es-PY" sz="2000" baseline="0" dirty="0" smtClean="0">
                          <a:effectLst/>
                          <a:latin typeface="Arial" panose="020B0604020202020204" pitchFamily="34" charset="0"/>
                          <a:ea typeface="+mn-ea"/>
                          <a:cs typeface="Arial" panose="020B0604020202020204" pitchFamily="34" charset="0"/>
                        </a:rPr>
                        <a:t> a la SENATIC`S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a:t>
                      </a:r>
                      <a:r>
                        <a:rPr lang="es-PY" sz="2000" baseline="0" dirty="0" smtClean="0">
                          <a:effectLst/>
                          <a:latin typeface="Arial" panose="020B0604020202020204" pitchFamily="34" charset="0"/>
                          <a:cs typeface="Arial" panose="020B0604020202020204" pitchFamily="34" charset="0"/>
                        </a:rPr>
                        <a:t> 8.000.000.000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5" name="Rectángulo 14"/>
          <p:cNvSpPr/>
          <p:nvPr/>
        </p:nvSpPr>
        <p:spPr>
          <a:xfrm>
            <a:off x="145596" y="2438799"/>
            <a:ext cx="9102637" cy="369332"/>
          </a:xfrm>
          <a:prstGeom prst="rect">
            <a:avLst/>
          </a:prstGeom>
        </p:spPr>
        <p:txBody>
          <a:bodyPr wrap="square">
            <a:spAutoFit/>
          </a:bodyPr>
          <a:lstStyle/>
          <a:p>
            <a:r>
              <a:rPr lang="es-ES" dirty="0" smtClean="0"/>
              <a:t>Transferencia a la SENATIC`S en el marco de la Ley Nº 4989/2013.</a:t>
            </a:r>
            <a:endParaRPr lang="es-PE" dirty="0"/>
          </a:p>
        </p:txBody>
      </p:sp>
      <p:sp>
        <p:nvSpPr>
          <p:cNvPr id="5" name="Rectángulo 4"/>
          <p:cNvSpPr/>
          <p:nvPr/>
        </p:nvSpPr>
        <p:spPr>
          <a:xfrm>
            <a:off x="145596" y="3550238"/>
            <a:ext cx="8963980" cy="923330"/>
          </a:xfrm>
          <a:prstGeom prst="rect">
            <a:avLst/>
          </a:prstGeom>
        </p:spPr>
        <p:txBody>
          <a:bodyPr wrap="square">
            <a:spAutoFit/>
          </a:bodyPr>
          <a:lstStyle/>
          <a:p>
            <a:r>
              <a:rPr lang="es-PE" dirty="0" smtClean="0"/>
              <a:t>Se prevé para el pago en concepto de becas para funcionarios por la participación </a:t>
            </a:r>
            <a:r>
              <a:rPr lang="es-PE" dirty="0"/>
              <a:t>en cursos y seminarios </a:t>
            </a:r>
            <a:r>
              <a:rPr lang="es-PE" dirty="0" smtClean="0"/>
              <a:t>ofrecido por organismos nacionales e internacionales. </a:t>
            </a:r>
            <a:r>
              <a:rPr lang="es-ES" dirty="0" smtClean="0"/>
              <a:t>De igual manera, previsto para el pago a pasantes universitarios.</a:t>
            </a:r>
            <a:endParaRPr lang="es-PE" dirty="0"/>
          </a:p>
        </p:txBody>
      </p:sp>
      <p:graphicFrame>
        <p:nvGraphicFramePr>
          <p:cNvPr id="16" name="Tabla 15"/>
          <p:cNvGraphicFramePr>
            <a:graphicFrameLocks noGrp="1"/>
          </p:cNvGraphicFramePr>
          <p:nvPr>
            <p:extLst>
              <p:ext uri="{D42A27DB-BD31-4B8C-83A1-F6EECF244321}">
                <p14:modId xmlns:p14="http://schemas.microsoft.com/office/powerpoint/2010/main" val="2660626633"/>
              </p:ext>
            </p:extLst>
          </p:nvPr>
        </p:nvGraphicFramePr>
        <p:xfrm>
          <a:off x="151424" y="4723599"/>
          <a:ext cx="8840133" cy="351656"/>
        </p:xfrm>
        <a:graphic>
          <a:graphicData uri="http://schemas.openxmlformats.org/drawingml/2006/table">
            <a:tbl>
              <a:tblPr>
                <a:tableStyleId>{5C22544A-7EE6-4342-B048-85BDC9FD1C3A}</a:tableStyleId>
              </a:tblPr>
              <a:tblGrid>
                <a:gridCol w="997431"/>
                <a:gridCol w="5132924"/>
                <a:gridCol w="2709778"/>
              </a:tblGrid>
              <a:tr h="351656">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851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Transferencias</a:t>
                      </a:r>
                      <a:r>
                        <a:rPr lang="es-PY" sz="2000" baseline="0" dirty="0" smtClean="0">
                          <a:effectLst/>
                          <a:latin typeface="Arial" panose="020B0604020202020204" pitchFamily="34" charset="0"/>
                          <a:ea typeface="+mn-ea"/>
                          <a:cs typeface="Arial" panose="020B0604020202020204" pitchFamily="34" charset="0"/>
                        </a:rPr>
                        <a:t> al Sector Externo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2.071.400.000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7" name="Rectángulo 6"/>
          <p:cNvSpPr/>
          <p:nvPr/>
        </p:nvSpPr>
        <p:spPr>
          <a:xfrm>
            <a:off x="107504" y="5315372"/>
            <a:ext cx="8818892" cy="646331"/>
          </a:xfrm>
          <a:prstGeom prst="rect">
            <a:avLst/>
          </a:prstGeom>
        </p:spPr>
        <p:txBody>
          <a:bodyPr wrap="square">
            <a:spAutoFit/>
          </a:bodyPr>
          <a:lstStyle/>
          <a:p>
            <a:r>
              <a:rPr lang="es-PE" dirty="0"/>
              <a:t>Prevista para la transferencia a la </a:t>
            </a:r>
            <a:r>
              <a:rPr lang="es-PE" dirty="0" smtClean="0"/>
              <a:t>UIT (Unión Internacional de Telecomunicaciones) </a:t>
            </a:r>
            <a:r>
              <a:rPr lang="es-PE" dirty="0"/>
              <a:t>por la Membresía Anual (de ¼ a ½ </a:t>
            </a:r>
            <a:r>
              <a:rPr lang="es-PE" dirty="0" smtClean="0"/>
              <a:t>), </a:t>
            </a:r>
            <a:r>
              <a:rPr lang="es-PE" dirty="0"/>
              <a:t>además del pago a CITEL y Convenio marco CITEL – CONATEL.</a:t>
            </a:r>
          </a:p>
        </p:txBody>
      </p:sp>
    </p:spTree>
    <p:extLst>
      <p:ext uri="{BB962C8B-B14F-4D97-AF65-F5344CB8AC3E}">
        <p14:creationId xmlns:p14="http://schemas.microsoft.com/office/powerpoint/2010/main" val="277425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19350" y="1342923"/>
            <a:ext cx="9024650" cy="584775"/>
          </a:xfrm>
          <a:prstGeom prst="rect">
            <a:avLst/>
          </a:prstGeom>
          <a:noFill/>
        </p:spPr>
        <p:txBody>
          <a:bodyPr wrap="none" rtlCol="0">
            <a:spAutoFit/>
          </a:bodyPr>
          <a:lstStyle/>
          <a:p>
            <a:r>
              <a:rPr lang="es-ES" sz="3200" b="1" dirty="0"/>
              <a:t>PROYECTO DE PRESUPUESTO EJERCICIO FISCAL </a:t>
            </a:r>
            <a:r>
              <a:rPr lang="es-ES" sz="3200" b="1" dirty="0" smtClean="0"/>
              <a:t>2017</a:t>
            </a:r>
            <a:endParaRPr lang="es-ES" sz="3200" b="1" dirty="0"/>
          </a:p>
        </p:txBody>
      </p:sp>
      <p:sp>
        <p:nvSpPr>
          <p:cNvPr id="5" name="4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p:cNvSpPr/>
          <p:nvPr/>
        </p:nvSpPr>
        <p:spPr>
          <a:xfrm>
            <a:off x="3989824" y="96898"/>
            <a:ext cx="5148064"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6 Objeto"/>
          <p:cNvGraphicFramePr>
            <a:graphicFrameLocks noChangeAspect="1"/>
          </p:cNvGraphicFramePr>
          <p:nvPr>
            <p:extLst>
              <p:ext uri="{D42A27DB-BD31-4B8C-83A1-F6EECF244321}">
                <p14:modId xmlns:p14="http://schemas.microsoft.com/office/powerpoint/2010/main" val="3237966720"/>
              </p:ext>
            </p:extLst>
          </p:nvPr>
        </p:nvGraphicFramePr>
        <p:xfrm>
          <a:off x="249473" y="4559182"/>
          <a:ext cx="8764403" cy="1728192"/>
        </p:xfrm>
        <a:graphic>
          <a:graphicData uri="http://schemas.openxmlformats.org/presentationml/2006/ole">
            <mc:AlternateContent xmlns:mc="http://schemas.openxmlformats.org/markup-compatibility/2006">
              <mc:Choice xmlns:v="urn:schemas-microsoft-com:vml" Requires="v">
                <p:oleObj spid="_x0000_s1142" name="Hoja de cálculo" r:id="rId4" imgW="5410328" imgH="1066700" progId="Excel.Sheet.12">
                  <p:embed/>
                </p:oleObj>
              </mc:Choice>
              <mc:Fallback>
                <p:oleObj name="Hoja de cálculo" r:id="rId4" imgW="5410328" imgH="1066700" progId="Excel.Sheet.12">
                  <p:embed/>
                  <p:pic>
                    <p:nvPicPr>
                      <p:cNvPr id="0" name=""/>
                      <p:cNvPicPr/>
                      <p:nvPr/>
                    </p:nvPicPr>
                    <p:blipFill>
                      <a:blip r:embed="rId5"/>
                      <a:stretch>
                        <a:fillRect/>
                      </a:stretch>
                    </p:blipFill>
                    <p:spPr>
                      <a:xfrm>
                        <a:off x="249473" y="4559182"/>
                        <a:ext cx="8764403" cy="1728192"/>
                      </a:xfrm>
                      <a:prstGeom prst="rect">
                        <a:avLst/>
                      </a:prstGeom>
                    </p:spPr>
                  </p:pic>
                </p:oleObj>
              </mc:Fallback>
            </mc:AlternateContent>
          </a:graphicData>
        </a:graphic>
      </p:graphicFrame>
      <p:sp>
        <p:nvSpPr>
          <p:cNvPr id="9" name="8 Rectángulo"/>
          <p:cNvSpPr/>
          <p:nvPr/>
        </p:nvSpPr>
        <p:spPr>
          <a:xfrm>
            <a:off x="372916" y="2127751"/>
            <a:ext cx="8640960" cy="2031325"/>
          </a:xfrm>
          <a:prstGeom prst="rect">
            <a:avLst/>
          </a:prstGeom>
        </p:spPr>
        <p:txBody>
          <a:bodyPr wrap="square">
            <a:spAutoFit/>
          </a:bodyPr>
          <a:lstStyle/>
          <a:p>
            <a:pPr algn="just"/>
            <a:r>
              <a:rPr lang="es-PY" dirty="0"/>
              <a:t>Siguiendo los lineamientos señalados por el Poder Ejecutivo, de acuerdo al Decreto </a:t>
            </a:r>
            <a:r>
              <a:rPr lang="es-PY" dirty="0" smtClean="0"/>
              <a:t>                     Nº 5.223 </a:t>
            </a:r>
            <a:r>
              <a:rPr lang="es-ES" dirty="0"/>
              <a:t>de fecha </a:t>
            </a:r>
            <a:r>
              <a:rPr lang="es-ES" dirty="0" smtClean="0"/>
              <a:t>29 </a:t>
            </a:r>
            <a:r>
              <a:rPr lang="es-ES" dirty="0"/>
              <a:t>de abril de </a:t>
            </a:r>
            <a:r>
              <a:rPr lang="es-ES" dirty="0" smtClean="0"/>
              <a:t>2016, </a:t>
            </a:r>
            <a:r>
              <a:rPr lang="es-ES" b="1" i="1" dirty="0"/>
              <a:t>“POR EL CUAL SE ESTABLECEN LOS LINEAMIENTOS GENERALES PARA LOS PROCESOS DE PROGRAMACION, FORMULACION Y PRESENTACION DE LOS ANTEPROYECTOS DE PRESUPUESTOS </a:t>
            </a:r>
            <a:r>
              <a:rPr lang="es-ES" b="1" i="1" dirty="0" smtClean="0"/>
              <a:t>INSTITUCIONALES”,  </a:t>
            </a:r>
            <a:r>
              <a:rPr lang="es-PY" dirty="0" smtClean="0"/>
              <a:t>la </a:t>
            </a:r>
            <a:r>
              <a:rPr lang="es-PY" dirty="0"/>
              <a:t>Comisión Nacional de Telecomunicaciones (CONATEL) ha </a:t>
            </a:r>
            <a:r>
              <a:rPr lang="es-PY" dirty="0" smtClean="0"/>
              <a:t>presentado  </a:t>
            </a:r>
            <a:r>
              <a:rPr lang="es-PY" dirty="0"/>
              <a:t>al Ministerio de Hacienda un presupuesto equilibrado de Ingresos y Egresos, </a:t>
            </a:r>
            <a:r>
              <a:rPr lang="es-PY" dirty="0" smtClean="0"/>
              <a:t>por un monto global de  </a:t>
            </a:r>
            <a:r>
              <a:rPr lang="es-PY" b="1" dirty="0" smtClean="0"/>
              <a:t>Gs. 210.645.048.000.-</a:t>
            </a:r>
            <a:r>
              <a:rPr lang="es-PY" dirty="0" smtClean="0"/>
              <a:t>, basado en su real capacidad de recaudación anual:</a:t>
            </a:r>
            <a:endParaRPr lang="es-ES" dirty="0"/>
          </a:p>
        </p:txBody>
      </p:sp>
      <p:pic>
        <p:nvPicPr>
          <p:cNvPr id="8" name="3 Imagen"/>
          <p:cNvPicPr/>
          <p:nvPr/>
        </p:nvPicPr>
        <p:blipFill rotWithShape="1">
          <a:blip r:embed="rId6" cstate="print"/>
          <a:srcRect b="23219"/>
          <a:stretch/>
        </p:blipFill>
        <p:spPr bwMode="auto">
          <a:xfrm>
            <a:off x="232975" y="96898"/>
            <a:ext cx="1377354" cy="1080120"/>
          </a:xfrm>
          <a:prstGeom prst="rect">
            <a:avLst/>
          </a:prstGeom>
          <a:noFill/>
        </p:spPr>
      </p:pic>
    </p:spTree>
    <p:extLst>
      <p:ext uri="{BB962C8B-B14F-4D97-AF65-F5344CB8AC3E}">
        <p14:creationId xmlns:p14="http://schemas.microsoft.com/office/powerpoint/2010/main" val="40302289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55972"/>
            <a:ext cx="5616624"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800 – </a:t>
            </a:r>
            <a:r>
              <a:rPr lang="es-ES" sz="2000" b="1" dirty="0" smtClean="0">
                <a:solidFill>
                  <a:schemeClr val="bg1"/>
                </a:solidFill>
                <a:latin typeface="Times New Roman" panose="02020603050405020304" pitchFamily="18" charset="0"/>
                <a:ea typeface="Times New Roman" panose="02020603050405020304" pitchFamily="18" charset="0"/>
              </a:rPr>
              <a:t>TRANSFERENCIAS</a:t>
            </a:r>
          </a:p>
        </p:txBody>
      </p:sp>
      <p:sp>
        <p:nvSpPr>
          <p:cNvPr id="9" name="Rectángulo 13"/>
          <p:cNvSpPr/>
          <p:nvPr/>
        </p:nvSpPr>
        <p:spPr>
          <a:xfrm>
            <a:off x="5772215" y="125194"/>
            <a:ext cx="3371277" cy="523220"/>
          </a:xfrm>
          <a:prstGeom prst="rect">
            <a:avLst/>
          </a:prstGeom>
          <a:solidFill>
            <a:schemeClr val="bg1"/>
          </a:solidFill>
        </p:spPr>
        <p:txBody>
          <a:bodyPr wrap="square">
            <a:spAutoFit/>
          </a:bodyPr>
          <a:lstStyle/>
          <a:p>
            <a:pPr lvl="0">
              <a:spcAft>
                <a:spcPts val="0"/>
              </a:spcAft>
            </a:pPr>
            <a:r>
              <a:rPr lang="es-ES" sz="2800" b="1" dirty="0" smtClean="0">
                <a:latin typeface="Times New Roman" panose="02020603050405020304" pitchFamily="18" charset="0"/>
                <a:ea typeface="Times New Roman" panose="02020603050405020304" pitchFamily="18" charset="0"/>
              </a:rPr>
              <a:t>GS. 197.123.850.000</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3362815869"/>
              </p:ext>
            </p:extLst>
          </p:nvPr>
        </p:nvGraphicFramePr>
        <p:xfrm>
          <a:off x="179512" y="948021"/>
          <a:ext cx="8856984" cy="350520"/>
        </p:xfrm>
        <a:graphic>
          <a:graphicData uri="http://schemas.openxmlformats.org/drawingml/2006/table">
            <a:tbl>
              <a:tblPr>
                <a:tableStyleId>{5C22544A-7EE6-4342-B048-85BDC9FD1C3A}</a:tableStyleId>
              </a:tblPr>
              <a:tblGrid>
                <a:gridCol w="1014282"/>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872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Transferencias</a:t>
                      </a:r>
                      <a:r>
                        <a:rPr lang="es-PY" sz="2000" baseline="0" dirty="0" smtClean="0">
                          <a:effectLst/>
                          <a:latin typeface="Arial" panose="020B0604020202020204" pitchFamily="34" charset="0"/>
                          <a:ea typeface="+mn-ea"/>
                          <a:cs typeface="Arial" panose="020B0604020202020204" pitchFamily="34" charset="0"/>
                        </a:rPr>
                        <a:t> al Sector Privado (FSU)</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44.000.000.000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8" name="Rectángulo 7"/>
          <p:cNvSpPr/>
          <p:nvPr/>
        </p:nvSpPr>
        <p:spPr>
          <a:xfrm>
            <a:off x="107504" y="1556792"/>
            <a:ext cx="9036496" cy="5632311"/>
          </a:xfrm>
          <a:prstGeom prst="rect">
            <a:avLst/>
          </a:prstGeom>
        </p:spPr>
        <p:txBody>
          <a:bodyPr wrap="square">
            <a:spAutoFit/>
          </a:bodyPr>
          <a:lstStyle/>
          <a:p>
            <a:r>
              <a:rPr lang="es-ES" b="1" dirty="0" smtClean="0">
                <a:solidFill>
                  <a:srgbClr val="C00000"/>
                </a:solidFill>
              </a:rPr>
              <a:t>Proyecto 1: Expansión de Infraestructura de Redes de Fibra Óptica (10 Municipios).</a:t>
            </a:r>
          </a:p>
          <a:p>
            <a:r>
              <a:rPr lang="es-ES" dirty="0" smtClean="0"/>
              <a:t>	</a:t>
            </a:r>
            <a:r>
              <a:rPr lang="es-ES" b="1" dirty="0" smtClean="0"/>
              <a:t>    Total Inversión	:</a:t>
            </a:r>
            <a:r>
              <a:rPr lang="es-ES" dirty="0" smtClean="0"/>
              <a:t> Gs. 15.000.000.000.-</a:t>
            </a:r>
          </a:p>
          <a:p>
            <a:r>
              <a:rPr lang="es-ES" dirty="0"/>
              <a:t>	</a:t>
            </a:r>
            <a:r>
              <a:rPr lang="es-ES" b="1" dirty="0" smtClean="0"/>
              <a:t>     Localidad	: </a:t>
            </a:r>
            <a:r>
              <a:rPr lang="es-ES" dirty="0" smtClean="0"/>
              <a:t>10 Municipios.-</a:t>
            </a:r>
          </a:p>
          <a:p>
            <a:endParaRPr lang="es-ES" dirty="0" smtClean="0"/>
          </a:p>
          <a:p>
            <a:r>
              <a:rPr lang="es-ES" b="1" dirty="0" smtClean="0">
                <a:solidFill>
                  <a:srgbClr val="C00000"/>
                </a:solidFill>
              </a:rPr>
              <a:t>Proyecto 2: Expansión de Infraestructura de Redes de Telefonía y de Acceso a Internet.</a:t>
            </a:r>
          </a:p>
          <a:p>
            <a:r>
              <a:rPr lang="es-ES" dirty="0"/>
              <a:t>	</a:t>
            </a:r>
            <a:r>
              <a:rPr lang="es-ES" b="1" dirty="0" smtClean="0"/>
              <a:t>   Total Inversión	: </a:t>
            </a:r>
            <a:r>
              <a:rPr lang="es-ES" dirty="0" smtClean="0"/>
              <a:t>Gs. 9.000.000.000.-</a:t>
            </a:r>
          </a:p>
          <a:p>
            <a:r>
              <a:rPr lang="es-ES" dirty="0"/>
              <a:t>	</a:t>
            </a:r>
            <a:r>
              <a:rPr lang="es-ES" dirty="0" smtClean="0"/>
              <a:t>    </a:t>
            </a:r>
            <a:r>
              <a:rPr lang="es-ES" b="1" dirty="0" smtClean="0"/>
              <a:t>Localidad	:</a:t>
            </a:r>
            <a:r>
              <a:rPr lang="es-ES" dirty="0" smtClean="0"/>
              <a:t> Zona Rio Pilcomayo y alrededores.</a:t>
            </a:r>
          </a:p>
          <a:p>
            <a:endParaRPr lang="es-ES" dirty="0" smtClean="0"/>
          </a:p>
          <a:p>
            <a:r>
              <a:rPr lang="es-ES" b="1" dirty="0" smtClean="0">
                <a:solidFill>
                  <a:srgbClr val="C00000"/>
                </a:solidFill>
              </a:rPr>
              <a:t>Proyecto 3: Promoción de la TV Digital – Adquisición de SET-TOP-BOX.</a:t>
            </a:r>
          </a:p>
          <a:p>
            <a:r>
              <a:rPr lang="es-ES" dirty="0"/>
              <a:t>	 </a:t>
            </a:r>
            <a:r>
              <a:rPr lang="es-ES" dirty="0" smtClean="0"/>
              <a:t>   </a:t>
            </a:r>
            <a:r>
              <a:rPr lang="es-ES" b="1" dirty="0" smtClean="0"/>
              <a:t>Total Inversión	: </a:t>
            </a:r>
            <a:r>
              <a:rPr lang="es-ES" dirty="0" smtClean="0"/>
              <a:t>Gs. 5.000.000.000.-</a:t>
            </a:r>
          </a:p>
          <a:p>
            <a:endParaRPr lang="es-ES" dirty="0"/>
          </a:p>
          <a:p>
            <a:r>
              <a:rPr lang="es-ES" b="1" dirty="0" smtClean="0">
                <a:solidFill>
                  <a:srgbClr val="C00000"/>
                </a:solidFill>
              </a:rPr>
              <a:t>Proyecto 4: Subsidio a la Oferta de Banda Ancha.</a:t>
            </a:r>
          </a:p>
          <a:p>
            <a:r>
              <a:rPr lang="es-ES" dirty="0"/>
              <a:t>	 </a:t>
            </a:r>
            <a:r>
              <a:rPr lang="es-ES" dirty="0" smtClean="0"/>
              <a:t>    </a:t>
            </a:r>
            <a:r>
              <a:rPr lang="es-ES" b="1" dirty="0" smtClean="0"/>
              <a:t>Total Inversión</a:t>
            </a:r>
            <a:r>
              <a:rPr lang="es-ES" dirty="0" smtClean="0"/>
              <a:t>	: Gs. 13.000.000.000.-</a:t>
            </a:r>
          </a:p>
          <a:p>
            <a:endParaRPr lang="es-ES" dirty="0"/>
          </a:p>
          <a:p>
            <a:r>
              <a:rPr lang="es-ES" b="1" dirty="0" smtClean="0">
                <a:solidFill>
                  <a:srgbClr val="C00000"/>
                </a:solidFill>
              </a:rPr>
              <a:t>Proyecto 5 : Subsidio a la Provisión de Internet en Banda Ancha a PYMES, a la investigación y a la Escuela para Personas con Discapacidad. </a:t>
            </a:r>
          </a:p>
          <a:p>
            <a:r>
              <a:rPr lang="es-ES" dirty="0"/>
              <a:t>	</a:t>
            </a:r>
            <a:r>
              <a:rPr lang="es-ES" dirty="0" smtClean="0"/>
              <a:t>      </a:t>
            </a:r>
            <a:r>
              <a:rPr lang="es-ES" b="1" dirty="0" smtClean="0"/>
              <a:t>Total Inversión	:</a:t>
            </a:r>
            <a:r>
              <a:rPr lang="es-ES" dirty="0" smtClean="0"/>
              <a:t> Gs. 2.000.000.000.-</a:t>
            </a:r>
          </a:p>
          <a:p>
            <a:r>
              <a:rPr lang="es-ES" dirty="0"/>
              <a:t>	 </a:t>
            </a:r>
            <a:r>
              <a:rPr lang="es-ES" dirty="0" smtClean="0"/>
              <a:t>    </a:t>
            </a:r>
          </a:p>
          <a:p>
            <a:r>
              <a:rPr lang="es-ES" dirty="0"/>
              <a:t>	 </a:t>
            </a:r>
            <a:r>
              <a:rPr lang="es-ES" dirty="0" smtClean="0"/>
              <a:t>    	</a:t>
            </a:r>
            <a:endParaRPr lang="es-PE" dirty="0"/>
          </a:p>
          <a:p>
            <a:endParaRPr lang="es-PE" dirty="0"/>
          </a:p>
        </p:txBody>
      </p:sp>
    </p:spTree>
    <p:extLst>
      <p:ext uri="{BB962C8B-B14F-4D97-AF65-F5344CB8AC3E}">
        <p14:creationId xmlns:p14="http://schemas.microsoft.com/office/powerpoint/2010/main" val="2729402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91627" y="56881"/>
            <a:ext cx="8927976" cy="830997"/>
          </a:xfrm>
          <a:prstGeom prst="rect">
            <a:avLst/>
          </a:prstGeom>
          <a:solidFill>
            <a:srgbClr val="002060"/>
          </a:solidFill>
        </p:spPr>
        <p:txBody>
          <a:bodyPr wrap="square">
            <a:spAutoFit/>
          </a:bodyPr>
          <a:lstStyle/>
          <a:p>
            <a:pPr algn="ctr"/>
            <a:r>
              <a:rPr lang="es-PY" sz="4800" b="1" dirty="0" smtClean="0">
                <a:solidFill>
                  <a:schemeClr val="bg1"/>
                </a:solidFill>
              </a:rPr>
              <a:t>RESUMEN DE TRANSFERENCIAS</a:t>
            </a:r>
            <a:endParaRPr lang="es-ES" sz="13800" dirty="0">
              <a:solidFill>
                <a:schemeClr val="bg1"/>
              </a:solidFill>
            </a:endParaRPr>
          </a:p>
        </p:txBody>
      </p:sp>
      <p:sp>
        <p:nvSpPr>
          <p:cNvPr id="4" name="3 CuadroTexto"/>
          <p:cNvSpPr txBox="1"/>
          <p:nvPr/>
        </p:nvSpPr>
        <p:spPr>
          <a:xfrm>
            <a:off x="501196" y="1898124"/>
            <a:ext cx="8640960" cy="1569660"/>
          </a:xfrm>
          <a:prstGeom prst="rect">
            <a:avLst/>
          </a:prstGeom>
          <a:noFill/>
        </p:spPr>
        <p:txBody>
          <a:bodyPr wrap="square" rtlCol="0">
            <a:spAutoFit/>
          </a:bodyPr>
          <a:lstStyle/>
          <a:p>
            <a:r>
              <a:rPr lang="es-ES" sz="2400" b="1" dirty="0"/>
              <a:t>812 </a:t>
            </a:r>
            <a:r>
              <a:rPr lang="es-ES" sz="2400" b="1" dirty="0" smtClean="0"/>
              <a:t>– Ministerio </a:t>
            </a:r>
            <a:r>
              <a:rPr lang="es-ES" sz="2400" b="1" dirty="0"/>
              <a:t>de Hacienda	</a:t>
            </a:r>
            <a:r>
              <a:rPr lang="es-ES" sz="2400" b="1" dirty="0" smtClean="0"/>
              <a:t>             </a:t>
            </a:r>
            <a:r>
              <a:rPr lang="es-ES" sz="2400" dirty="0" smtClean="0"/>
              <a:t>Gs</a:t>
            </a:r>
            <a:r>
              <a:rPr lang="es-ES" sz="2400" dirty="0"/>
              <a:t>. 139.128.000.000</a:t>
            </a:r>
            <a:r>
              <a:rPr lang="es-ES" sz="2400" dirty="0" smtClean="0"/>
              <a:t>.-</a:t>
            </a:r>
            <a:endParaRPr lang="es-ES" sz="2400" dirty="0"/>
          </a:p>
          <a:p>
            <a:r>
              <a:rPr lang="es-ES" sz="2400" b="1" dirty="0"/>
              <a:t>841 – </a:t>
            </a:r>
            <a:r>
              <a:rPr lang="es-ES" sz="2400" b="1" dirty="0" smtClean="0"/>
              <a:t>Becas </a:t>
            </a:r>
            <a:r>
              <a:rPr lang="es-ES" sz="2400" dirty="0" smtClean="0"/>
              <a:t>					Gs</a:t>
            </a:r>
            <a:r>
              <a:rPr lang="es-ES" sz="2400" dirty="0"/>
              <a:t>.     </a:t>
            </a:r>
            <a:r>
              <a:rPr lang="es-ES" sz="2400" dirty="0" smtClean="0"/>
              <a:t>2.424.450.000.-</a:t>
            </a:r>
            <a:endParaRPr lang="es-ES" sz="2400" dirty="0"/>
          </a:p>
          <a:p>
            <a:r>
              <a:rPr lang="es-ES" sz="2400" b="1" dirty="0"/>
              <a:t>845 – </a:t>
            </a:r>
            <a:r>
              <a:rPr lang="es-ES" sz="2400" b="1" dirty="0" smtClean="0"/>
              <a:t>Indemnizaciones  </a:t>
            </a:r>
            <a:r>
              <a:rPr lang="es-ES" sz="2400" dirty="0" smtClean="0"/>
              <a:t>			Gs</a:t>
            </a:r>
            <a:r>
              <a:rPr lang="es-ES" sz="2400" dirty="0"/>
              <a:t>.     1.500.000.000</a:t>
            </a:r>
            <a:r>
              <a:rPr lang="es-ES" sz="2400" dirty="0" smtClean="0"/>
              <a:t>.-</a:t>
            </a:r>
          </a:p>
          <a:p>
            <a:endParaRPr lang="es-ES" sz="2400" dirty="0"/>
          </a:p>
        </p:txBody>
      </p:sp>
      <p:sp>
        <p:nvSpPr>
          <p:cNvPr id="10" name="9 Rectángulo"/>
          <p:cNvSpPr/>
          <p:nvPr/>
        </p:nvSpPr>
        <p:spPr>
          <a:xfrm>
            <a:off x="501196" y="2992245"/>
            <a:ext cx="8736479" cy="461665"/>
          </a:xfrm>
          <a:prstGeom prst="rect">
            <a:avLst/>
          </a:prstGeom>
        </p:spPr>
        <p:txBody>
          <a:bodyPr wrap="square">
            <a:spAutoFit/>
          </a:bodyPr>
          <a:lstStyle/>
          <a:p>
            <a:pPr lvl="0"/>
            <a:r>
              <a:rPr lang="es-ES" sz="2400" b="1" dirty="0" smtClean="0"/>
              <a:t>851 –Sector </a:t>
            </a:r>
            <a:r>
              <a:rPr lang="es-ES" sz="2400" b="1" dirty="0"/>
              <a:t>Externo (UIT)	</a:t>
            </a:r>
            <a:r>
              <a:rPr lang="es-ES" sz="2400" b="1" dirty="0" smtClean="0"/>
              <a:t> 	              </a:t>
            </a:r>
            <a:r>
              <a:rPr lang="es-ES" sz="2400" dirty="0" smtClean="0"/>
              <a:t>Gs</a:t>
            </a:r>
            <a:r>
              <a:rPr lang="es-ES" sz="2400" dirty="0"/>
              <a:t>.    </a:t>
            </a:r>
            <a:r>
              <a:rPr lang="es-ES" sz="2400" dirty="0" smtClean="0"/>
              <a:t>2.071.400.000.-</a:t>
            </a:r>
            <a:endParaRPr lang="es-ES" dirty="0">
              <a:solidFill>
                <a:prstClr val="black"/>
              </a:solidFill>
            </a:endParaRPr>
          </a:p>
        </p:txBody>
      </p:sp>
      <p:sp>
        <p:nvSpPr>
          <p:cNvPr id="16" name="15 CuadroTexto"/>
          <p:cNvSpPr txBox="1"/>
          <p:nvPr/>
        </p:nvSpPr>
        <p:spPr>
          <a:xfrm>
            <a:off x="548955" y="4424108"/>
            <a:ext cx="8640960" cy="830997"/>
          </a:xfrm>
          <a:prstGeom prst="rect">
            <a:avLst/>
          </a:prstGeom>
          <a:noFill/>
        </p:spPr>
        <p:txBody>
          <a:bodyPr wrap="square" rtlCol="0">
            <a:spAutoFit/>
          </a:bodyPr>
          <a:lstStyle/>
          <a:p>
            <a:r>
              <a:rPr lang="es-ES" sz="2400" b="1" dirty="0" smtClean="0"/>
              <a:t>818 – </a:t>
            </a:r>
            <a:r>
              <a:rPr lang="es-ES" sz="2400" b="1" dirty="0" err="1" smtClean="0"/>
              <a:t>SENATIC´s</a:t>
            </a:r>
            <a:r>
              <a:rPr lang="es-ES" sz="2400" b="1" dirty="0"/>
              <a:t>	</a:t>
            </a:r>
            <a:r>
              <a:rPr lang="es-ES" sz="2400" b="1" dirty="0" smtClean="0"/>
              <a:t>	                         </a:t>
            </a:r>
            <a:r>
              <a:rPr lang="es-ES" sz="2400" dirty="0" smtClean="0"/>
              <a:t>Gs.       8.000.000.000</a:t>
            </a:r>
            <a:r>
              <a:rPr lang="es-ES" sz="2400" dirty="0"/>
              <a:t>.-</a:t>
            </a:r>
          </a:p>
          <a:p>
            <a:r>
              <a:rPr lang="es-ES" sz="2400" b="1" dirty="0" smtClean="0"/>
              <a:t>872 – Fondo de Servicios Universales    </a:t>
            </a:r>
            <a:r>
              <a:rPr lang="es-ES" sz="2400" dirty="0" smtClean="0"/>
              <a:t>       Gs</a:t>
            </a:r>
            <a:r>
              <a:rPr lang="es-ES" sz="2400" dirty="0"/>
              <a:t>.    </a:t>
            </a:r>
            <a:r>
              <a:rPr lang="es-ES" sz="2400" dirty="0" smtClean="0"/>
              <a:t>44.000.000.000.-</a:t>
            </a:r>
            <a:endParaRPr lang="es-ES" sz="2400" dirty="0"/>
          </a:p>
        </p:txBody>
      </p:sp>
      <p:sp>
        <p:nvSpPr>
          <p:cNvPr id="17" name="Rectángulo 13"/>
          <p:cNvSpPr/>
          <p:nvPr/>
        </p:nvSpPr>
        <p:spPr>
          <a:xfrm>
            <a:off x="49802" y="3695657"/>
            <a:ext cx="8964488" cy="584775"/>
          </a:xfrm>
          <a:prstGeom prst="rect">
            <a:avLst/>
          </a:prstGeom>
        </p:spPr>
        <p:txBody>
          <a:bodyPr wrap="square">
            <a:spAutoFit/>
          </a:bodyPr>
          <a:lstStyle/>
          <a:p>
            <a:pPr lvl="0">
              <a:spcAft>
                <a:spcPts val="0"/>
              </a:spcAft>
            </a:pPr>
            <a:r>
              <a:rPr lang="es-ES" sz="3200" b="1" dirty="0" smtClean="0">
                <a:latin typeface="Times New Roman" panose="02020603050405020304" pitchFamily="18" charset="0"/>
                <a:ea typeface="Times New Roman" panose="02020603050405020304" pitchFamily="18" charset="0"/>
              </a:rPr>
              <a:t>Tipo 2 – Programa de Acción</a:t>
            </a:r>
            <a:endParaRPr lang="es-PY" sz="3200" dirty="0">
              <a:effectLst/>
              <a:latin typeface="Times New Roman" panose="02020603050405020304" pitchFamily="18" charset="0"/>
              <a:ea typeface="Times New Roman" panose="02020603050405020304" pitchFamily="18" charset="0"/>
            </a:endParaRPr>
          </a:p>
        </p:txBody>
      </p:sp>
      <p:sp>
        <p:nvSpPr>
          <p:cNvPr id="18" name="Rectángulo 13"/>
          <p:cNvSpPr/>
          <p:nvPr/>
        </p:nvSpPr>
        <p:spPr>
          <a:xfrm>
            <a:off x="26096" y="1196752"/>
            <a:ext cx="8964488" cy="584775"/>
          </a:xfrm>
          <a:prstGeom prst="rect">
            <a:avLst/>
          </a:prstGeom>
        </p:spPr>
        <p:txBody>
          <a:bodyPr wrap="square">
            <a:spAutoFit/>
          </a:bodyPr>
          <a:lstStyle/>
          <a:p>
            <a:pPr lvl="0">
              <a:spcAft>
                <a:spcPts val="0"/>
              </a:spcAft>
            </a:pPr>
            <a:r>
              <a:rPr lang="es-ES" sz="3200" b="1" dirty="0" smtClean="0">
                <a:latin typeface="Times New Roman" panose="02020603050405020304" pitchFamily="18" charset="0"/>
                <a:ea typeface="Times New Roman" panose="02020603050405020304" pitchFamily="18" charset="0"/>
              </a:rPr>
              <a:t>Tipo 1 – Programa de Administración</a:t>
            </a:r>
            <a:endParaRPr lang="es-PY" sz="3200" dirty="0">
              <a:effectLst/>
              <a:latin typeface="Times New Roman" panose="02020603050405020304" pitchFamily="18" charset="0"/>
              <a:ea typeface="Times New Roman" panose="02020603050405020304" pitchFamily="18" charset="0"/>
            </a:endParaRPr>
          </a:p>
        </p:txBody>
      </p:sp>
      <p:grpSp>
        <p:nvGrpSpPr>
          <p:cNvPr id="2" name="Grupo 1"/>
          <p:cNvGrpSpPr/>
          <p:nvPr/>
        </p:nvGrpSpPr>
        <p:grpSpPr>
          <a:xfrm>
            <a:off x="35496" y="5728147"/>
            <a:ext cx="9044471" cy="712995"/>
            <a:chOff x="134438" y="5728147"/>
            <a:chExt cx="9044471" cy="712995"/>
          </a:xfrm>
        </p:grpSpPr>
        <p:sp>
          <p:nvSpPr>
            <p:cNvPr id="20" name="19 CuadroTexto"/>
            <p:cNvSpPr txBox="1"/>
            <p:nvPr/>
          </p:nvSpPr>
          <p:spPr>
            <a:xfrm>
              <a:off x="5374662" y="5728147"/>
              <a:ext cx="3804247" cy="584775"/>
            </a:xfrm>
            <a:prstGeom prst="rect">
              <a:avLst/>
            </a:prstGeom>
            <a:solidFill>
              <a:srgbClr val="C00000"/>
            </a:solidFill>
          </p:spPr>
          <p:txBody>
            <a:bodyPr wrap="none" rtlCol="0">
              <a:spAutoFit/>
            </a:bodyPr>
            <a:lstStyle/>
            <a:p>
              <a:r>
                <a:rPr lang="es-ES" sz="3200" b="1" dirty="0" smtClean="0">
                  <a:solidFill>
                    <a:schemeClr val="bg1"/>
                  </a:solidFill>
                </a:rPr>
                <a:t>Gs.  197.123 millones</a:t>
              </a:r>
              <a:endParaRPr lang="es-ES" sz="3200" b="1" dirty="0">
                <a:solidFill>
                  <a:schemeClr val="bg1"/>
                </a:solidFill>
              </a:endParaRPr>
            </a:p>
          </p:txBody>
        </p:sp>
        <p:sp>
          <p:nvSpPr>
            <p:cNvPr id="21" name="20 CuadroTexto"/>
            <p:cNvSpPr txBox="1"/>
            <p:nvPr/>
          </p:nvSpPr>
          <p:spPr>
            <a:xfrm>
              <a:off x="134438" y="5733256"/>
              <a:ext cx="5301658" cy="707886"/>
            </a:xfrm>
            <a:prstGeom prst="rect">
              <a:avLst/>
            </a:prstGeom>
            <a:solidFill>
              <a:srgbClr val="C00000"/>
            </a:solidFill>
          </p:spPr>
          <p:txBody>
            <a:bodyPr wrap="square" rtlCol="0">
              <a:spAutoFit/>
            </a:bodyPr>
            <a:lstStyle/>
            <a:p>
              <a:r>
                <a:rPr lang="es-ES" sz="3200" dirty="0" smtClean="0">
                  <a:solidFill>
                    <a:schemeClr val="bg1"/>
                  </a:solidFill>
                </a:rPr>
                <a:t>TOTAL</a:t>
              </a:r>
              <a:r>
                <a:rPr lang="es-ES" sz="4000" dirty="0" smtClean="0">
                  <a:solidFill>
                    <a:schemeClr val="bg1"/>
                  </a:solidFill>
                </a:rPr>
                <a:t> </a:t>
              </a:r>
              <a:r>
                <a:rPr lang="es-ES" sz="3200" dirty="0" smtClean="0">
                  <a:solidFill>
                    <a:schemeClr val="bg1"/>
                  </a:solidFill>
                </a:rPr>
                <a:t>TRANSFERENCIAS </a:t>
              </a:r>
              <a:endParaRPr lang="es-ES" sz="3200" dirty="0">
                <a:solidFill>
                  <a:schemeClr val="bg1"/>
                </a:solidFill>
              </a:endParaRPr>
            </a:p>
          </p:txBody>
        </p:sp>
      </p:grpSp>
      <p:sp>
        <p:nvSpPr>
          <p:cNvPr id="11"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7060194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srcRect b="23219"/>
          <a:stretch/>
        </p:blipFill>
        <p:spPr bwMode="auto">
          <a:xfrm>
            <a:off x="3851920" y="1412776"/>
            <a:ext cx="1656184" cy="1368152"/>
          </a:xfrm>
          <a:prstGeom prst="rect">
            <a:avLst/>
          </a:prstGeom>
          <a:noFill/>
        </p:spPr>
      </p:pic>
      <p:sp>
        <p:nvSpPr>
          <p:cNvPr id="5" name="4 CuadroTexto"/>
          <p:cNvSpPr txBox="1"/>
          <p:nvPr/>
        </p:nvSpPr>
        <p:spPr>
          <a:xfrm>
            <a:off x="1241218" y="3429000"/>
            <a:ext cx="7219214" cy="1446550"/>
          </a:xfrm>
          <a:prstGeom prst="rect">
            <a:avLst/>
          </a:prstGeom>
          <a:noFill/>
        </p:spPr>
        <p:txBody>
          <a:bodyPr wrap="square" rtlCol="0">
            <a:spAutoFit/>
          </a:bodyPr>
          <a:lstStyle/>
          <a:p>
            <a:r>
              <a:rPr lang="es-ES" sz="8800" b="1" dirty="0" smtClean="0"/>
              <a:t>GESTION 2016</a:t>
            </a:r>
            <a:endParaRPr lang="es-ES" sz="8800" b="1" dirty="0"/>
          </a:p>
        </p:txBody>
      </p:sp>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0" y="0"/>
            <a:ext cx="9124497"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467441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srcRect b="23219"/>
          <a:stretch/>
        </p:blipFill>
        <p:spPr bwMode="auto">
          <a:xfrm>
            <a:off x="146976" y="89302"/>
            <a:ext cx="1584176" cy="1149718"/>
          </a:xfrm>
          <a:prstGeom prst="rect">
            <a:avLst/>
          </a:prstGeom>
          <a:noFill/>
        </p:spPr>
      </p:pic>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2055417" y="932208"/>
            <a:ext cx="6693047" cy="21289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CuadroTexto"/>
          <p:cNvSpPr txBox="1"/>
          <p:nvPr/>
        </p:nvSpPr>
        <p:spPr>
          <a:xfrm>
            <a:off x="2627782" y="119688"/>
            <a:ext cx="5985293" cy="830997"/>
          </a:xfrm>
          <a:prstGeom prst="rect">
            <a:avLst/>
          </a:prstGeom>
          <a:noFill/>
        </p:spPr>
        <p:txBody>
          <a:bodyPr wrap="none" rtlCol="0">
            <a:spAutoFit/>
          </a:bodyPr>
          <a:lstStyle/>
          <a:p>
            <a:r>
              <a:rPr lang="es-ES" sz="4800" b="1" dirty="0" smtClean="0"/>
              <a:t>RECURSOS HUMANOS </a:t>
            </a:r>
            <a:endParaRPr lang="es-ES" sz="4800" b="1" dirty="0"/>
          </a:p>
        </p:txBody>
      </p:sp>
      <p:sp>
        <p:nvSpPr>
          <p:cNvPr id="3" name="2 CuadroTexto"/>
          <p:cNvSpPr txBox="1"/>
          <p:nvPr/>
        </p:nvSpPr>
        <p:spPr>
          <a:xfrm>
            <a:off x="162558" y="1450286"/>
            <a:ext cx="5221494" cy="707886"/>
          </a:xfrm>
          <a:prstGeom prst="rect">
            <a:avLst/>
          </a:prstGeom>
          <a:noFill/>
        </p:spPr>
        <p:txBody>
          <a:bodyPr wrap="none" rtlCol="0" anchor="ctr">
            <a:spAutoFit/>
          </a:bodyPr>
          <a:lstStyle/>
          <a:p>
            <a:r>
              <a:rPr lang="es-ES" sz="4000" dirty="0" smtClean="0"/>
              <a:t>Personal </a:t>
            </a:r>
            <a:r>
              <a:rPr lang="es-ES" sz="4000" b="1" dirty="0" smtClean="0"/>
              <a:t>PERMANENTE</a:t>
            </a:r>
            <a:r>
              <a:rPr lang="es-ES" sz="4000" dirty="0" smtClean="0"/>
              <a:t>:</a:t>
            </a:r>
            <a:endParaRPr lang="es-ES" sz="4000" dirty="0"/>
          </a:p>
        </p:txBody>
      </p:sp>
      <p:sp>
        <p:nvSpPr>
          <p:cNvPr id="8" name="7 CuadroTexto"/>
          <p:cNvSpPr txBox="1"/>
          <p:nvPr/>
        </p:nvSpPr>
        <p:spPr>
          <a:xfrm>
            <a:off x="230900" y="2337826"/>
            <a:ext cx="5462970" cy="707886"/>
          </a:xfrm>
          <a:prstGeom prst="rect">
            <a:avLst/>
          </a:prstGeom>
          <a:noFill/>
        </p:spPr>
        <p:txBody>
          <a:bodyPr wrap="none" rtlCol="0" anchor="ctr">
            <a:spAutoFit/>
          </a:bodyPr>
          <a:lstStyle/>
          <a:p>
            <a:r>
              <a:rPr lang="es-ES" sz="4000" dirty="0" smtClean="0"/>
              <a:t>Personal </a:t>
            </a:r>
            <a:r>
              <a:rPr lang="es-ES" sz="4000" b="1" dirty="0" smtClean="0"/>
              <a:t>COMISIONADO</a:t>
            </a:r>
            <a:r>
              <a:rPr lang="es-ES" sz="4000" dirty="0" smtClean="0"/>
              <a:t>:</a:t>
            </a:r>
            <a:endParaRPr lang="es-ES" sz="4000" dirty="0"/>
          </a:p>
        </p:txBody>
      </p:sp>
      <p:sp>
        <p:nvSpPr>
          <p:cNvPr id="9" name="8 Rectángulo"/>
          <p:cNvSpPr/>
          <p:nvPr/>
        </p:nvSpPr>
        <p:spPr>
          <a:xfrm>
            <a:off x="5877009" y="1497284"/>
            <a:ext cx="1603324" cy="707886"/>
          </a:xfrm>
          <a:prstGeom prst="rect">
            <a:avLst/>
          </a:prstGeom>
        </p:spPr>
        <p:txBody>
          <a:bodyPr wrap="none">
            <a:spAutoFit/>
          </a:bodyPr>
          <a:lstStyle/>
          <a:p>
            <a:r>
              <a:rPr lang="es-PY" sz="4000" b="1" dirty="0" smtClean="0">
                <a:solidFill>
                  <a:srgbClr val="C00000"/>
                </a:solidFill>
              </a:rPr>
              <a:t>  263.- </a:t>
            </a:r>
            <a:endParaRPr lang="es-PY" sz="4000" b="1" dirty="0">
              <a:solidFill>
                <a:srgbClr val="C00000"/>
              </a:solidFill>
            </a:endParaRPr>
          </a:p>
        </p:txBody>
      </p:sp>
      <p:sp>
        <p:nvSpPr>
          <p:cNvPr id="10" name="9 Rectángulo"/>
          <p:cNvSpPr/>
          <p:nvPr/>
        </p:nvSpPr>
        <p:spPr>
          <a:xfrm>
            <a:off x="6011020" y="3417410"/>
            <a:ext cx="1284326" cy="707886"/>
          </a:xfrm>
          <a:prstGeom prst="rect">
            <a:avLst/>
          </a:prstGeom>
        </p:spPr>
        <p:txBody>
          <a:bodyPr wrap="none">
            <a:spAutoFit/>
          </a:bodyPr>
          <a:lstStyle/>
          <a:p>
            <a:r>
              <a:rPr lang="es-PY" sz="4000" b="1" dirty="0" smtClean="0">
                <a:solidFill>
                  <a:srgbClr val="C00000"/>
                </a:solidFill>
              </a:rPr>
              <a:t>   51</a:t>
            </a:r>
            <a:r>
              <a:rPr lang="es-PY" sz="3200" b="1" dirty="0" smtClean="0">
                <a:solidFill>
                  <a:srgbClr val="C00000"/>
                </a:solidFill>
              </a:rPr>
              <a:t>.-</a:t>
            </a:r>
            <a:endParaRPr lang="es-PY" sz="3200" b="1" dirty="0">
              <a:solidFill>
                <a:srgbClr val="C00000"/>
              </a:solidFill>
            </a:endParaRPr>
          </a:p>
        </p:txBody>
      </p:sp>
      <p:sp>
        <p:nvSpPr>
          <p:cNvPr id="11" name="10 Rectángulo"/>
          <p:cNvSpPr/>
          <p:nvPr/>
        </p:nvSpPr>
        <p:spPr>
          <a:xfrm>
            <a:off x="5978988" y="2423503"/>
            <a:ext cx="1430200" cy="707886"/>
          </a:xfrm>
          <a:prstGeom prst="rect">
            <a:avLst/>
          </a:prstGeom>
        </p:spPr>
        <p:txBody>
          <a:bodyPr wrap="none">
            <a:spAutoFit/>
          </a:bodyPr>
          <a:lstStyle/>
          <a:p>
            <a:r>
              <a:rPr lang="es-PY" sz="4000" b="1" dirty="0" smtClean="0">
                <a:solidFill>
                  <a:srgbClr val="C00000"/>
                </a:solidFill>
              </a:rPr>
              <a:t>     5.- </a:t>
            </a:r>
            <a:endParaRPr lang="es-PY" sz="4000" b="1" dirty="0">
              <a:solidFill>
                <a:srgbClr val="C00000"/>
              </a:solidFill>
            </a:endParaRPr>
          </a:p>
        </p:txBody>
      </p:sp>
      <p:sp>
        <p:nvSpPr>
          <p:cNvPr id="12" name="11 CuadroTexto"/>
          <p:cNvSpPr txBox="1"/>
          <p:nvPr/>
        </p:nvSpPr>
        <p:spPr>
          <a:xfrm>
            <a:off x="230900" y="3256978"/>
            <a:ext cx="5294398" cy="707886"/>
          </a:xfrm>
          <a:prstGeom prst="rect">
            <a:avLst/>
          </a:prstGeom>
          <a:noFill/>
        </p:spPr>
        <p:txBody>
          <a:bodyPr wrap="none" rtlCol="0" anchor="ctr">
            <a:spAutoFit/>
          </a:bodyPr>
          <a:lstStyle/>
          <a:p>
            <a:r>
              <a:rPr lang="es-ES" sz="4000" dirty="0" smtClean="0"/>
              <a:t>Personal </a:t>
            </a:r>
            <a:r>
              <a:rPr lang="es-ES" sz="4000" b="1" dirty="0" smtClean="0"/>
              <a:t>CONTRATADO</a:t>
            </a:r>
            <a:r>
              <a:rPr lang="es-ES" sz="4000" dirty="0" smtClean="0"/>
              <a:t>:</a:t>
            </a:r>
            <a:endParaRPr lang="es-ES" sz="4000" dirty="0"/>
          </a:p>
        </p:txBody>
      </p:sp>
      <p:sp>
        <p:nvSpPr>
          <p:cNvPr id="14" name="13 CuadroTexto"/>
          <p:cNvSpPr txBox="1"/>
          <p:nvPr/>
        </p:nvSpPr>
        <p:spPr>
          <a:xfrm>
            <a:off x="5775739" y="5720971"/>
            <a:ext cx="3102131" cy="646331"/>
          </a:xfrm>
          <a:prstGeom prst="rect">
            <a:avLst/>
          </a:prstGeom>
          <a:solidFill>
            <a:srgbClr val="C00000"/>
          </a:solidFill>
        </p:spPr>
        <p:txBody>
          <a:bodyPr wrap="none" rtlCol="0">
            <a:spAutoFit/>
          </a:bodyPr>
          <a:lstStyle/>
          <a:p>
            <a:r>
              <a:rPr lang="es-ES" sz="3600" b="1" dirty="0" smtClean="0">
                <a:solidFill>
                  <a:schemeClr val="bg1"/>
                </a:solidFill>
              </a:rPr>
              <a:t>347 empleados</a:t>
            </a:r>
            <a:endParaRPr lang="es-ES" sz="3600" b="1" dirty="0">
              <a:solidFill>
                <a:schemeClr val="bg1"/>
              </a:solidFill>
            </a:endParaRPr>
          </a:p>
        </p:txBody>
      </p:sp>
      <p:sp>
        <p:nvSpPr>
          <p:cNvPr id="16" name="15 CuadroTexto"/>
          <p:cNvSpPr txBox="1"/>
          <p:nvPr/>
        </p:nvSpPr>
        <p:spPr>
          <a:xfrm>
            <a:off x="195606" y="5720970"/>
            <a:ext cx="5577220" cy="646331"/>
          </a:xfrm>
          <a:prstGeom prst="rect">
            <a:avLst/>
          </a:prstGeom>
          <a:solidFill>
            <a:srgbClr val="002060"/>
          </a:solidFill>
        </p:spPr>
        <p:txBody>
          <a:bodyPr wrap="square" rtlCol="0">
            <a:spAutoFit/>
          </a:bodyPr>
          <a:lstStyle/>
          <a:p>
            <a:r>
              <a:rPr lang="es-ES" sz="3600" b="1" dirty="0" smtClean="0">
                <a:solidFill>
                  <a:schemeClr val="bg1"/>
                </a:solidFill>
              </a:rPr>
              <a:t>TOTAL RR HH</a:t>
            </a:r>
            <a:endParaRPr lang="es-ES" sz="3600" b="1" dirty="0">
              <a:solidFill>
                <a:schemeClr val="bg1"/>
              </a:solidFill>
            </a:endParaRPr>
          </a:p>
        </p:txBody>
      </p:sp>
      <p:sp>
        <p:nvSpPr>
          <p:cNvPr id="15" name="11 CuadroTexto"/>
          <p:cNvSpPr txBox="1"/>
          <p:nvPr/>
        </p:nvSpPr>
        <p:spPr>
          <a:xfrm>
            <a:off x="146976" y="4308716"/>
            <a:ext cx="8850045" cy="707886"/>
          </a:xfrm>
          <a:prstGeom prst="rect">
            <a:avLst/>
          </a:prstGeom>
          <a:noFill/>
        </p:spPr>
        <p:txBody>
          <a:bodyPr wrap="square" rtlCol="0" anchor="ctr">
            <a:spAutoFit/>
          </a:bodyPr>
          <a:lstStyle/>
          <a:p>
            <a:r>
              <a:rPr lang="es-ES" sz="4000" b="1" dirty="0" smtClean="0"/>
              <a:t>PASANTES:				      </a:t>
            </a:r>
            <a:r>
              <a:rPr lang="es-ES" sz="4000" b="1" dirty="0" smtClean="0">
                <a:solidFill>
                  <a:srgbClr val="C00000"/>
                </a:solidFill>
              </a:rPr>
              <a:t>28.-</a:t>
            </a:r>
            <a:endParaRPr lang="es-ES" sz="4000" b="1" dirty="0">
              <a:solidFill>
                <a:srgbClr val="C00000"/>
              </a:solidFill>
            </a:endParaRPr>
          </a:p>
        </p:txBody>
      </p:sp>
    </p:spTree>
    <p:extLst>
      <p:ext uri="{BB962C8B-B14F-4D97-AF65-F5344CB8AC3E}">
        <p14:creationId xmlns:p14="http://schemas.microsoft.com/office/powerpoint/2010/main" val="18545472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3" cstate="print"/>
          <a:srcRect b="23219"/>
          <a:stretch/>
        </p:blipFill>
        <p:spPr bwMode="auto">
          <a:xfrm>
            <a:off x="128880" y="47638"/>
            <a:ext cx="1584176" cy="1149718"/>
          </a:xfrm>
          <a:prstGeom prst="rect">
            <a:avLst/>
          </a:prstGeom>
          <a:noFill/>
        </p:spPr>
      </p:pic>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2078594" y="898366"/>
            <a:ext cx="6848431" cy="19310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CuadroTexto"/>
          <p:cNvSpPr txBox="1"/>
          <p:nvPr/>
        </p:nvSpPr>
        <p:spPr>
          <a:xfrm>
            <a:off x="2051720" y="134575"/>
            <a:ext cx="7019614" cy="769441"/>
          </a:xfrm>
          <a:prstGeom prst="rect">
            <a:avLst/>
          </a:prstGeom>
          <a:noFill/>
        </p:spPr>
        <p:txBody>
          <a:bodyPr wrap="none" rtlCol="0">
            <a:spAutoFit/>
          </a:bodyPr>
          <a:lstStyle/>
          <a:p>
            <a:r>
              <a:rPr lang="es-ES" sz="4400" b="1" dirty="0" smtClean="0"/>
              <a:t>EJECUCIÓN PRESUPUESTARIA</a:t>
            </a:r>
            <a:endParaRPr lang="es-ES" sz="4400" b="1" dirty="0"/>
          </a:p>
        </p:txBody>
      </p:sp>
      <p:graphicFrame>
        <p:nvGraphicFramePr>
          <p:cNvPr id="3" name="Objeto 2"/>
          <p:cNvGraphicFramePr>
            <a:graphicFrameLocks noChangeAspect="1"/>
          </p:cNvGraphicFramePr>
          <p:nvPr>
            <p:extLst>
              <p:ext uri="{D42A27DB-BD31-4B8C-83A1-F6EECF244321}">
                <p14:modId xmlns:p14="http://schemas.microsoft.com/office/powerpoint/2010/main" val="2395788903"/>
              </p:ext>
            </p:extLst>
          </p:nvPr>
        </p:nvGraphicFramePr>
        <p:xfrm>
          <a:off x="327025" y="1847850"/>
          <a:ext cx="8472488" cy="1504950"/>
        </p:xfrm>
        <a:graphic>
          <a:graphicData uri="http://schemas.openxmlformats.org/presentationml/2006/ole">
            <mc:AlternateContent xmlns:mc="http://schemas.openxmlformats.org/markup-compatibility/2006">
              <mc:Choice xmlns:v="urn:schemas-microsoft-com:vml" Requires="v">
                <p:oleObj spid="_x0000_s6334" name="Hoja de cálculo" r:id="rId5" imgW="6772323" imgH="1200278" progId="Excel.Sheet.12">
                  <p:embed/>
                </p:oleObj>
              </mc:Choice>
              <mc:Fallback>
                <p:oleObj name="Hoja de cálculo" r:id="rId5" imgW="6772323" imgH="1200278" progId="Excel.Sheet.12">
                  <p:embed/>
                  <p:pic>
                    <p:nvPicPr>
                      <p:cNvPr id="0" name=""/>
                      <p:cNvPicPr/>
                      <p:nvPr/>
                    </p:nvPicPr>
                    <p:blipFill>
                      <a:blip r:embed="rId6"/>
                      <a:stretch>
                        <a:fillRect/>
                      </a:stretch>
                    </p:blipFill>
                    <p:spPr>
                      <a:xfrm>
                        <a:off x="327025" y="1847850"/>
                        <a:ext cx="8472488" cy="1504950"/>
                      </a:xfrm>
                      <a:prstGeom prst="rect">
                        <a:avLst/>
                      </a:prstGeom>
                    </p:spPr>
                  </p:pic>
                </p:oleObj>
              </mc:Fallback>
            </mc:AlternateContent>
          </a:graphicData>
        </a:graphic>
      </p:graphicFrame>
      <p:graphicFrame>
        <p:nvGraphicFramePr>
          <p:cNvPr id="5" name="Objeto 4"/>
          <p:cNvGraphicFramePr>
            <a:graphicFrameLocks noChangeAspect="1"/>
          </p:cNvGraphicFramePr>
          <p:nvPr>
            <p:extLst>
              <p:ext uri="{D42A27DB-BD31-4B8C-83A1-F6EECF244321}">
                <p14:modId xmlns:p14="http://schemas.microsoft.com/office/powerpoint/2010/main" val="1727375945"/>
              </p:ext>
            </p:extLst>
          </p:nvPr>
        </p:nvGraphicFramePr>
        <p:xfrm>
          <a:off x="311150" y="3975449"/>
          <a:ext cx="8488363" cy="1462087"/>
        </p:xfrm>
        <a:graphic>
          <a:graphicData uri="http://schemas.openxmlformats.org/presentationml/2006/ole">
            <mc:AlternateContent xmlns:mc="http://schemas.openxmlformats.org/markup-compatibility/2006">
              <mc:Choice xmlns:v="urn:schemas-microsoft-com:vml" Requires="v">
                <p:oleObj spid="_x0000_s6335" name="Hoja de cálculo" r:id="rId8" imgW="6496082" imgH="1114297" progId="Excel.Sheet.12">
                  <p:embed/>
                </p:oleObj>
              </mc:Choice>
              <mc:Fallback>
                <p:oleObj name="Hoja de cálculo" r:id="rId8" imgW="6496082" imgH="1114297" progId="Excel.Sheet.12">
                  <p:embed/>
                  <p:pic>
                    <p:nvPicPr>
                      <p:cNvPr id="0" name=""/>
                      <p:cNvPicPr/>
                      <p:nvPr/>
                    </p:nvPicPr>
                    <p:blipFill>
                      <a:blip r:embed="rId9"/>
                      <a:stretch>
                        <a:fillRect/>
                      </a:stretch>
                    </p:blipFill>
                    <p:spPr>
                      <a:xfrm>
                        <a:off x="311150" y="3975449"/>
                        <a:ext cx="8488363" cy="1462087"/>
                      </a:xfrm>
                      <a:prstGeom prst="rect">
                        <a:avLst/>
                      </a:prstGeom>
                    </p:spPr>
                  </p:pic>
                </p:oleObj>
              </mc:Fallback>
            </mc:AlternateContent>
          </a:graphicData>
        </a:graphic>
      </p:graphicFrame>
    </p:spTree>
    <p:extLst>
      <p:ext uri="{BB962C8B-B14F-4D97-AF65-F5344CB8AC3E}">
        <p14:creationId xmlns:p14="http://schemas.microsoft.com/office/powerpoint/2010/main" val="2909112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srcRect b="23219"/>
          <a:stretch/>
        </p:blipFill>
        <p:spPr bwMode="auto">
          <a:xfrm>
            <a:off x="3665435" y="1700808"/>
            <a:ext cx="1793625" cy="1368152"/>
          </a:xfrm>
          <a:prstGeom prst="rect">
            <a:avLst/>
          </a:prstGeom>
          <a:noFill/>
        </p:spPr>
      </p:pic>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CuadroTexto"/>
          <p:cNvSpPr txBox="1"/>
          <p:nvPr/>
        </p:nvSpPr>
        <p:spPr>
          <a:xfrm>
            <a:off x="1531455" y="3776567"/>
            <a:ext cx="6081088" cy="1015663"/>
          </a:xfrm>
          <a:prstGeom prst="rect">
            <a:avLst/>
          </a:prstGeom>
          <a:noFill/>
        </p:spPr>
        <p:txBody>
          <a:bodyPr wrap="none" rtlCol="0">
            <a:spAutoFit/>
          </a:bodyPr>
          <a:lstStyle/>
          <a:p>
            <a:r>
              <a:rPr lang="es-ES" sz="6000" b="1" dirty="0" smtClean="0"/>
              <a:t>MUCHAS GRACIAS</a:t>
            </a:r>
            <a:endParaRPr lang="es-ES" sz="6000" b="1" dirty="0"/>
          </a:p>
        </p:txBody>
      </p:sp>
      <p:sp>
        <p:nvSpPr>
          <p:cNvPr id="8" name="6 Rectángulo"/>
          <p:cNvSpPr/>
          <p:nvPr/>
        </p:nvSpPr>
        <p:spPr>
          <a:xfrm>
            <a:off x="0" y="0"/>
            <a:ext cx="9124497" cy="21602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697848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214" y="2780928"/>
            <a:ext cx="9131393" cy="2508379"/>
          </a:xfrm>
          <a:prstGeom prst="rect">
            <a:avLst/>
          </a:prstGeom>
          <a:solidFill>
            <a:srgbClr val="C00000"/>
          </a:solidFill>
        </p:spPr>
        <p:txBody>
          <a:bodyPr wrap="square" rtlCol="0">
            <a:spAutoFit/>
          </a:bodyPr>
          <a:lstStyle/>
          <a:p>
            <a:pPr algn="ctr"/>
            <a:endParaRPr lang="es-ES" b="1" dirty="0" smtClean="0">
              <a:solidFill>
                <a:schemeClr val="bg1"/>
              </a:solidFill>
            </a:endParaRPr>
          </a:p>
          <a:p>
            <a:pPr algn="ctr"/>
            <a:r>
              <a:rPr lang="es-ES" sz="11500" b="1" dirty="0" smtClean="0">
                <a:solidFill>
                  <a:schemeClr val="bg1"/>
                </a:solidFill>
              </a:rPr>
              <a:t>INGRESOS</a:t>
            </a:r>
          </a:p>
          <a:p>
            <a:pPr algn="ctr"/>
            <a:endParaRPr lang="es-ES" sz="2000" b="1" dirty="0">
              <a:solidFill>
                <a:schemeClr val="bg1"/>
              </a:solidFill>
            </a:endParaRPr>
          </a:p>
        </p:txBody>
      </p:sp>
      <p:sp>
        <p:nvSpPr>
          <p:cNvPr id="5" name="4 Rectángulo"/>
          <p:cNvSpPr/>
          <p:nvPr/>
        </p:nvSpPr>
        <p:spPr>
          <a:xfrm>
            <a:off x="12607" y="692696"/>
            <a:ext cx="9144000" cy="1323439"/>
          </a:xfrm>
          <a:prstGeom prst="rect">
            <a:avLst/>
          </a:prstGeom>
          <a:solidFill>
            <a:schemeClr val="bg1"/>
          </a:solidFill>
        </p:spPr>
        <p:txBody>
          <a:bodyPr wrap="square">
            <a:spAutoFit/>
          </a:bodyPr>
          <a:lstStyle/>
          <a:p>
            <a:pPr algn="ctr"/>
            <a:r>
              <a:rPr lang="es-PY" sz="4000" b="1" dirty="0"/>
              <a:t>Proyecto CONATEL </a:t>
            </a:r>
            <a:endParaRPr lang="es-PY" sz="4000" b="1" dirty="0" smtClean="0"/>
          </a:p>
          <a:p>
            <a:pPr algn="ctr"/>
            <a:r>
              <a:rPr lang="es-PY" sz="4000" b="1" dirty="0" smtClean="0"/>
              <a:t>Año 2017</a:t>
            </a:r>
            <a:endParaRPr lang="es-ES" sz="4000" dirty="0"/>
          </a:p>
        </p:txBody>
      </p:sp>
    </p:spTree>
    <p:extLst>
      <p:ext uri="{BB962C8B-B14F-4D97-AF65-F5344CB8AC3E}">
        <p14:creationId xmlns:p14="http://schemas.microsoft.com/office/powerpoint/2010/main" val="3298924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3892" y="116632"/>
            <a:ext cx="9144000" cy="923330"/>
          </a:xfrm>
          <a:prstGeom prst="rect">
            <a:avLst/>
          </a:prstGeom>
          <a:solidFill>
            <a:srgbClr val="C00000"/>
          </a:solidFill>
        </p:spPr>
        <p:txBody>
          <a:bodyPr wrap="square">
            <a:spAutoFit/>
          </a:bodyPr>
          <a:lstStyle/>
          <a:p>
            <a:pPr algn="ctr"/>
            <a:r>
              <a:rPr lang="es-PY" sz="5400" b="1" dirty="0" smtClean="0">
                <a:solidFill>
                  <a:schemeClr val="bg1"/>
                </a:solidFill>
              </a:rPr>
              <a:t>INGRESOS</a:t>
            </a:r>
            <a:endParaRPr lang="es-ES" sz="7200" dirty="0">
              <a:solidFill>
                <a:schemeClr val="bg1"/>
              </a:solidFill>
            </a:endParaRPr>
          </a:p>
        </p:txBody>
      </p:sp>
      <p:graphicFrame>
        <p:nvGraphicFramePr>
          <p:cNvPr id="2" name="Objeto 1"/>
          <p:cNvGraphicFramePr>
            <a:graphicFrameLocks noChangeAspect="1"/>
          </p:cNvGraphicFramePr>
          <p:nvPr>
            <p:extLst>
              <p:ext uri="{D42A27DB-BD31-4B8C-83A1-F6EECF244321}">
                <p14:modId xmlns:p14="http://schemas.microsoft.com/office/powerpoint/2010/main" val="825359618"/>
              </p:ext>
            </p:extLst>
          </p:nvPr>
        </p:nvGraphicFramePr>
        <p:xfrm>
          <a:off x="120548" y="1700808"/>
          <a:ext cx="8980851" cy="3305175"/>
        </p:xfrm>
        <a:graphic>
          <a:graphicData uri="http://schemas.openxmlformats.org/presentationml/2006/ole">
            <mc:AlternateContent xmlns:mc="http://schemas.openxmlformats.org/markup-compatibility/2006">
              <mc:Choice xmlns:v="urn:schemas-microsoft-com:vml" Requires="v">
                <p:oleObj spid="_x0000_s2150" name="Hoja de cálculo" r:id="rId4" imgW="7686723" imgH="2609750" progId="Excel.Sheet.12">
                  <p:embed/>
                </p:oleObj>
              </mc:Choice>
              <mc:Fallback>
                <p:oleObj name="Hoja de cálculo" r:id="rId4" imgW="7686723" imgH="2609750" progId="Excel.Sheet.12">
                  <p:embed/>
                  <p:pic>
                    <p:nvPicPr>
                      <p:cNvPr id="0" name=""/>
                      <p:cNvPicPr/>
                      <p:nvPr/>
                    </p:nvPicPr>
                    <p:blipFill>
                      <a:blip r:embed="rId5"/>
                      <a:stretch>
                        <a:fillRect/>
                      </a:stretch>
                    </p:blipFill>
                    <p:spPr>
                      <a:xfrm>
                        <a:off x="120548" y="1700808"/>
                        <a:ext cx="8980851" cy="3305175"/>
                      </a:xfrm>
                      <a:prstGeom prst="rect">
                        <a:avLst/>
                      </a:prstGeom>
                    </p:spPr>
                  </p:pic>
                </p:oleObj>
              </mc:Fallback>
            </mc:AlternateContent>
          </a:graphicData>
        </a:graphic>
      </p:graphicFrame>
      <p:sp>
        <p:nvSpPr>
          <p:cNvPr id="6" name="5 Rectángulo"/>
          <p:cNvSpPr/>
          <p:nvPr/>
        </p:nvSpPr>
        <p:spPr>
          <a:xfrm>
            <a:off x="-1" y="6629503"/>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88933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4 Rectángulo"/>
          <p:cNvSpPr/>
          <p:nvPr/>
        </p:nvSpPr>
        <p:spPr>
          <a:xfrm>
            <a:off x="0" y="980728"/>
            <a:ext cx="9144000" cy="1200329"/>
          </a:xfrm>
          <a:prstGeom prst="rect">
            <a:avLst/>
          </a:prstGeom>
          <a:solidFill>
            <a:schemeClr val="bg1"/>
          </a:solidFill>
        </p:spPr>
        <p:txBody>
          <a:bodyPr wrap="square">
            <a:spAutoFit/>
          </a:bodyPr>
          <a:lstStyle/>
          <a:p>
            <a:pPr algn="ctr"/>
            <a:r>
              <a:rPr lang="es-PY" sz="3600" b="1" dirty="0"/>
              <a:t>Proyecto CONATEL </a:t>
            </a:r>
            <a:endParaRPr lang="es-PY" sz="3600" b="1" dirty="0" smtClean="0"/>
          </a:p>
          <a:p>
            <a:pPr algn="ctr"/>
            <a:r>
              <a:rPr lang="es-PY" sz="3600" b="1" dirty="0" smtClean="0"/>
              <a:t>Año 2017</a:t>
            </a:r>
            <a:endParaRPr lang="es-ES" sz="3600" dirty="0"/>
          </a:p>
        </p:txBody>
      </p:sp>
      <p:sp>
        <p:nvSpPr>
          <p:cNvPr id="6" name="5 CuadroTexto"/>
          <p:cNvSpPr txBox="1"/>
          <p:nvPr/>
        </p:nvSpPr>
        <p:spPr>
          <a:xfrm>
            <a:off x="0" y="2780928"/>
            <a:ext cx="9156607" cy="2123658"/>
          </a:xfrm>
          <a:prstGeom prst="rect">
            <a:avLst/>
          </a:prstGeom>
          <a:solidFill>
            <a:srgbClr val="C00000"/>
          </a:solidFill>
        </p:spPr>
        <p:txBody>
          <a:bodyPr wrap="square" rtlCol="0">
            <a:spAutoFit/>
          </a:bodyPr>
          <a:lstStyle/>
          <a:p>
            <a:pPr algn="ctr"/>
            <a:endParaRPr lang="es-ES" sz="1600" b="1" dirty="0" smtClean="0">
              <a:solidFill>
                <a:schemeClr val="bg1"/>
              </a:solidFill>
            </a:endParaRPr>
          </a:p>
          <a:p>
            <a:pPr algn="ctr"/>
            <a:r>
              <a:rPr lang="es-ES" sz="9600" b="1" dirty="0" smtClean="0">
                <a:solidFill>
                  <a:schemeClr val="bg1"/>
                </a:solidFill>
              </a:rPr>
              <a:t>EGRESOS</a:t>
            </a:r>
          </a:p>
          <a:p>
            <a:pPr algn="ctr"/>
            <a:endParaRPr lang="es-ES" dirty="0">
              <a:solidFill>
                <a:schemeClr val="bg1"/>
              </a:solidFill>
            </a:endParaRPr>
          </a:p>
        </p:txBody>
      </p:sp>
    </p:spTree>
    <p:extLst>
      <p:ext uri="{BB962C8B-B14F-4D97-AF65-F5344CB8AC3E}">
        <p14:creationId xmlns:p14="http://schemas.microsoft.com/office/powerpoint/2010/main" val="212338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29406"/>
            <a:ext cx="8927976" cy="923330"/>
          </a:xfrm>
          <a:prstGeom prst="rect">
            <a:avLst/>
          </a:prstGeom>
          <a:solidFill>
            <a:srgbClr val="C00000"/>
          </a:solidFill>
        </p:spPr>
        <p:txBody>
          <a:bodyPr wrap="square">
            <a:spAutoFit/>
          </a:bodyPr>
          <a:lstStyle/>
          <a:p>
            <a:pPr algn="ctr"/>
            <a:r>
              <a:rPr lang="es-PY" sz="5400" b="1" dirty="0" smtClean="0">
                <a:solidFill>
                  <a:schemeClr val="bg1"/>
                </a:solidFill>
              </a:rPr>
              <a:t>EGRESOS</a:t>
            </a:r>
            <a:endParaRPr lang="es-ES" sz="7200" dirty="0">
              <a:solidFill>
                <a:schemeClr val="bg1"/>
              </a:solidFill>
            </a:endParaRPr>
          </a:p>
        </p:txBody>
      </p:sp>
      <p:sp>
        <p:nvSpPr>
          <p:cNvPr id="6" name="Rectángulo 13"/>
          <p:cNvSpPr/>
          <p:nvPr/>
        </p:nvSpPr>
        <p:spPr>
          <a:xfrm>
            <a:off x="180991" y="5445224"/>
            <a:ext cx="8928992" cy="646331"/>
          </a:xfrm>
          <a:prstGeom prst="rect">
            <a:avLst/>
          </a:prstGeom>
        </p:spPr>
        <p:txBody>
          <a:bodyPr wrap="square">
            <a:spAutoFit/>
          </a:bodyPr>
          <a:lstStyle/>
          <a:p>
            <a:pPr lvl="0">
              <a:spcAft>
                <a:spcPts val="0"/>
              </a:spcAft>
            </a:pPr>
            <a:r>
              <a:rPr lang="es-ES" b="1" dirty="0" smtClean="0">
                <a:solidFill>
                  <a:srgbClr val="FF0000"/>
                </a:solidFill>
                <a:latin typeface="Times New Roman" panose="02020603050405020304" pitchFamily="18" charset="0"/>
                <a:ea typeface="Times New Roman" panose="02020603050405020304" pitchFamily="18" charset="0"/>
              </a:rPr>
              <a:t>(+) </a:t>
            </a:r>
            <a:r>
              <a:rPr lang="es-ES" b="1" dirty="0" smtClean="0">
                <a:latin typeface="Times New Roman" panose="02020603050405020304" pitchFamily="18" charset="0"/>
                <a:ea typeface="Times New Roman" panose="02020603050405020304" pitchFamily="18" charset="0"/>
              </a:rPr>
              <a:t>Aumento OG </a:t>
            </a:r>
            <a:r>
              <a:rPr lang="es-ES" b="1" dirty="0">
                <a:latin typeface="Times New Roman" panose="02020603050405020304" pitchFamily="18" charset="0"/>
                <a:ea typeface="Times New Roman" panose="02020603050405020304" pitchFamily="18" charset="0"/>
              </a:rPr>
              <a:t>812 </a:t>
            </a:r>
            <a:r>
              <a:rPr lang="es-ES" dirty="0">
                <a:latin typeface="Times New Roman" panose="02020603050405020304" pitchFamily="18" charset="0"/>
                <a:ea typeface="Times New Roman" panose="02020603050405020304" pitchFamily="18" charset="0"/>
              </a:rPr>
              <a:t>– </a:t>
            </a:r>
            <a:r>
              <a:rPr lang="es-ES" dirty="0" smtClean="0">
                <a:latin typeface="Times New Roman" panose="02020603050405020304" pitchFamily="18" charset="0"/>
                <a:ea typeface="Times New Roman" panose="02020603050405020304" pitchFamily="18" charset="0"/>
              </a:rPr>
              <a:t>Transferencia al </a:t>
            </a:r>
            <a:r>
              <a:rPr lang="es-ES" dirty="0">
                <a:latin typeface="Times New Roman" panose="02020603050405020304" pitchFamily="18" charset="0"/>
                <a:ea typeface="Times New Roman" panose="02020603050405020304" pitchFamily="18" charset="0"/>
              </a:rPr>
              <a:t>Ministerio de Hacienda</a:t>
            </a:r>
            <a:r>
              <a:rPr lang="es-ES" b="1" dirty="0" smtClean="0">
                <a:latin typeface="Times New Roman" panose="02020603050405020304" pitchFamily="18" charset="0"/>
                <a:ea typeface="Times New Roman" panose="02020603050405020304" pitchFamily="18" charset="0"/>
              </a:rPr>
              <a:t>.       Gs. 121.628.000.000.-</a:t>
            </a:r>
          </a:p>
          <a:p>
            <a:pPr lvl="0">
              <a:spcAft>
                <a:spcPts val="0"/>
              </a:spcAft>
            </a:pPr>
            <a:r>
              <a:rPr lang="es-ES" b="1" dirty="0" smtClean="0">
                <a:solidFill>
                  <a:srgbClr val="FF0000"/>
                </a:solidFill>
                <a:latin typeface="Times New Roman" panose="02020603050405020304" pitchFamily="18" charset="0"/>
                <a:ea typeface="Times New Roman" panose="02020603050405020304" pitchFamily="18" charset="0"/>
              </a:rPr>
              <a:t>(+) </a:t>
            </a:r>
            <a:r>
              <a:rPr lang="es-ES" b="1" dirty="0" smtClean="0">
                <a:latin typeface="Times New Roman" panose="02020603050405020304" pitchFamily="18" charset="0"/>
                <a:ea typeface="Times New Roman" panose="02020603050405020304" pitchFamily="18" charset="0"/>
              </a:rPr>
              <a:t>Aumento OG  </a:t>
            </a:r>
            <a:r>
              <a:rPr lang="es-ES" b="1" dirty="0">
                <a:latin typeface="Times New Roman" panose="02020603050405020304" pitchFamily="18" charset="0"/>
                <a:ea typeface="Times New Roman" panose="02020603050405020304" pitchFamily="18" charset="0"/>
              </a:rPr>
              <a:t>210 </a:t>
            </a:r>
            <a:r>
              <a:rPr lang="es-ES" dirty="0">
                <a:latin typeface="Times New Roman" panose="02020603050405020304" pitchFamily="18" charset="0"/>
                <a:ea typeface="Times New Roman" panose="02020603050405020304" pitchFamily="18" charset="0"/>
              </a:rPr>
              <a:t>–</a:t>
            </a:r>
            <a:r>
              <a:rPr lang="es-ES" b="1" dirty="0">
                <a:solidFill>
                  <a:srgbClr val="FF0000"/>
                </a:solidFill>
                <a:latin typeface="Times New Roman" panose="02020603050405020304" pitchFamily="18" charset="0"/>
                <a:ea typeface="Times New Roman" panose="02020603050405020304" pitchFamily="18" charset="0"/>
              </a:rPr>
              <a:t> </a:t>
            </a:r>
            <a:r>
              <a:rPr lang="es-ES" dirty="0" smtClean="0">
                <a:latin typeface="Times New Roman" panose="02020603050405020304" pitchFamily="18" charset="0"/>
                <a:ea typeface="Times New Roman" panose="02020603050405020304" pitchFamily="18" charset="0"/>
              </a:rPr>
              <a:t>Servicios Básicos. 			</a:t>
            </a:r>
            <a:r>
              <a:rPr lang="es-ES" b="1" dirty="0" smtClean="0">
                <a:latin typeface="Times New Roman" panose="02020603050405020304" pitchFamily="18" charset="0"/>
                <a:ea typeface="Times New Roman" panose="02020603050405020304" pitchFamily="18" charset="0"/>
              </a:rPr>
              <a:t>Gs.        262.292.544.-</a:t>
            </a:r>
            <a:endParaRPr lang="es-PY" b="1" dirty="0">
              <a:latin typeface="Times New Roman" panose="02020603050405020304" pitchFamily="18" charset="0"/>
              <a:ea typeface="Times New Roman" panose="02020603050405020304" pitchFamily="18" charset="0"/>
            </a:endParaRPr>
          </a:p>
        </p:txBody>
      </p:sp>
      <p:graphicFrame>
        <p:nvGraphicFramePr>
          <p:cNvPr id="2" name="Objeto 1"/>
          <p:cNvGraphicFramePr>
            <a:graphicFrameLocks noChangeAspect="1"/>
          </p:cNvGraphicFramePr>
          <p:nvPr>
            <p:extLst>
              <p:ext uri="{D42A27DB-BD31-4B8C-83A1-F6EECF244321}">
                <p14:modId xmlns:p14="http://schemas.microsoft.com/office/powerpoint/2010/main" val="3876660602"/>
              </p:ext>
            </p:extLst>
          </p:nvPr>
        </p:nvGraphicFramePr>
        <p:xfrm>
          <a:off x="180991" y="1566056"/>
          <a:ext cx="8821738" cy="2963862"/>
        </p:xfrm>
        <a:graphic>
          <a:graphicData uri="http://schemas.openxmlformats.org/presentationml/2006/ole">
            <mc:AlternateContent xmlns:mc="http://schemas.openxmlformats.org/markup-compatibility/2006">
              <mc:Choice xmlns:v="urn:schemas-microsoft-com:vml" Requires="v">
                <p:oleObj spid="_x0000_s3178" name="Hoja de cálculo" r:id="rId5" imgW="7000923" imgH="2352575" progId="Excel.Sheet.12">
                  <p:embed/>
                </p:oleObj>
              </mc:Choice>
              <mc:Fallback>
                <p:oleObj name="Hoja de cálculo" r:id="rId5" imgW="7000923" imgH="2352575" progId="Excel.Sheet.12">
                  <p:embed/>
                  <p:pic>
                    <p:nvPicPr>
                      <p:cNvPr id="0" name=""/>
                      <p:cNvPicPr/>
                      <p:nvPr/>
                    </p:nvPicPr>
                    <p:blipFill>
                      <a:blip r:embed="rId6"/>
                      <a:stretch>
                        <a:fillRect/>
                      </a:stretch>
                    </p:blipFill>
                    <p:spPr>
                      <a:xfrm>
                        <a:off x="180991" y="1566056"/>
                        <a:ext cx="8821738" cy="2963862"/>
                      </a:xfrm>
                      <a:prstGeom prst="rect">
                        <a:avLst/>
                      </a:prstGeom>
                    </p:spPr>
                  </p:pic>
                </p:oleObj>
              </mc:Fallback>
            </mc:AlternateContent>
          </a:graphicData>
        </a:graphic>
      </p:graphicFrame>
      <p:sp>
        <p:nvSpPr>
          <p:cNvPr id="7"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182424" y="4529918"/>
            <a:ext cx="8634288" cy="646331"/>
          </a:xfrm>
          <a:prstGeom prst="rect">
            <a:avLst/>
          </a:prstGeom>
          <a:noFill/>
        </p:spPr>
        <p:txBody>
          <a:bodyPr wrap="square" rtlCol="0">
            <a:spAutoFit/>
          </a:bodyPr>
          <a:lstStyle/>
          <a:p>
            <a:r>
              <a:rPr lang="es-ES" dirty="0" smtClean="0"/>
              <a:t>Las diferencias observadas son en virtud al aumento realizado por el Ministerio de Hacienda en los siguientes objetos del gasto:</a:t>
            </a:r>
            <a:endParaRPr lang="es-PE" dirty="0"/>
          </a:p>
        </p:txBody>
      </p:sp>
    </p:spTree>
    <p:extLst>
      <p:ext uri="{BB962C8B-B14F-4D97-AF65-F5344CB8AC3E}">
        <p14:creationId xmlns:p14="http://schemas.microsoft.com/office/powerpoint/2010/main" val="2615126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29406"/>
            <a:ext cx="8927976" cy="923330"/>
          </a:xfrm>
          <a:prstGeom prst="rect">
            <a:avLst/>
          </a:prstGeom>
          <a:solidFill>
            <a:srgbClr val="C00000"/>
          </a:solidFill>
        </p:spPr>
        <p:txBody>
          <a:bodyPr wrap="square">
            <a:spAutoFit/>
          </a:bodyPr>
          <a:lstStyle/>
          <a:p>
            <a:pPr algn="ctr"/>
            <a:r>
              <a:rPr lang="es-PY" sz="5400" b="1" dirty="0" smtClean="0">
                <a:solidFill>
                  <a:schemeClr val="bg1"/>
                </a:solidFill>
              </a:rPr>
              <a:t>EGRESOS</a:t>
            </a:r>
            <a:endParaRPr lang="es-ES" sz="7200" dirty="0">
              <a:solidFill>
                <a:schemeClr val="bg1"/>
              </a:solidFill>
            </a:endParaRPr>
          </a:p>
        </p:txBody>
      </p:sp>
      <p:sp>
        <p:nvSpPr>
          <p:cNvPr id="7"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3" name="Objeto 2"/>
          <p:cNvGraphicFramePr>
            <a:graphicFrameLocks noChangeAspect="1"/>
          </p:cNvGraphicFramePr>
          <p:nvPr>
            <p:extLst>
              <p:ext uri="{D42A27DB-BD31-4B8C-83A1-F6EECF244321}">
                <p14:modId xmlns:p14="http://schemas.microsoft.com/office/powerpoint/2010/main" val="2891939780"/>
              </p:ext>
            </p:extLst>
          </p:nvPr>
        </p:nvGraphicFramePr>
        <p:xfrm>
          <a:off x="755650" y="1268413"/>
          <a:ext cx="7794625" cy="5157787"/>
        </p:xfrm>
        <a:graphic>
          <a:graphicData uri="http://schemas.openxmlformats.org/presentationml/2006/ole">
            <mc:AlternateContent xmlns:mc="http://schemas.openxmlformats.org/markup-compatibility/2006">
              <mc:Choice xmlns:v="urn:schemas-microsoft-com:vml" Requires="v">
                <p:oleObj spid="_x0000_s8217" name="Hoja de cálculo" r:id="rId5" imgW="6677041" imgH="5629446" progId="Excel.Sheet.12">
                  <p:embed/>
                </p:oleObj>
              </mc:Choice>
              <mc:Fallback>
                <p:oleObj name="Hoja de cálculo" r:id="rId5" imgW="6677041" imgH="5629446" progId="Excel.Sheet.12">
                  <p:embed/>
                  <p:pic>
                    <p:nvPicPr>
                      <p:cNvPr id="0" name=""/>
                      <p:cNvPicPr/>
                      <p:nvPr/>
                    </p:nvPicPr>
                    <p:blipFill>
                      <a:blip r:embed="rId6"/>
                      <a:stretch>
                        <a:fillRect/>
                      </a:stretch>
                    </p:blipFill>
                    <p:spPr>
                      <a:xfrm>
                        <a:off x="755650" y="1268413"/>
                        <a:ext cx="7794625" cy="5157787"/>
                      </a:xfrm>
                      <a:prstGeom prst="rect">
                        <a:avLst/>
                      </a:prstGeom>
                    </p:spPr>
                  </p:pic>
                </p:oleObj>
              </mc:Fallback>
            </mc:AlternateContent>
          </a:graphicData>
        </a:graphic>
      </p:graphicFrame>
    </p:spTree>
    <p:extLst>
      <p:ext uri="{BB962C8B-B14F-4D97-AF65-F5344CB8AC3E}">
        <p14:creationId xmlns:p14="http://schemas.microsoft.com/office/powerpoint/2010/main" val="287315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29406"/>
            <a:ext cx="8927976" cy="923330"/>
          </a:xfrm>
          <a:prstGeom prst="rect">
            <a:avLst/>
          </a:prstGeom>
          <a:solidFill>
            <a:srgbClr val="C00000"/>
          </a:solidFill>
        </p:spPr>
        <p:txBody>
          <a:bodyPr wrap="square">
            <a:spAutoFit/>
          </a:bodyPr>
          <a:lstStyle/>
          <a:p>
            <a:pPr algn="ctr"/>
            <a:r>
              <a:rPr lang="es-PY" sz="5400" b="1" dirty="0" smtClean="0">
                <a:solidFill>
                  <a:schemeClr val="bg1"/>
                </a:solidFill>
              </a:rPr>
              <a:t>EGRESOS</a:t>
            </a:r>
            <a:endParaRPr lang="es-ES" sz="7200" dirty="0">
              <a:solidFill>
                <a:schemeClr val="bg1"/>
              </a:solidFill>
            </a:endParaRPr>
          </a:p>
        </p:txBody>
      </p:sp>
      <p:sp>
        <p:nvSpPr>
          <p:cNvPr id="7"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3" name="Objeto 2"/>
          <p:cNvGraphicFramePr>
            <a:graphicFrameLocks noChangeAspect="1"/>
          </p:cNvGraphicFramePr>
          <p:nvPr>
            <p:extLst>
              <p:ext uri="{D42A27DB-BD31-4B8C-83A1-F6EECF244321}">
                <p14:modId xmlns:p14="http://schemas.microsoft.com/office/powerpoint/2010/main" val="4013530123"/>
              </p:ext>
            </p:extLst>
          </p:nvPr>
        </p:nvGraphicFramePr>
        <p:xfrm>
          <a:off x="539552" y="2132856"/>
          <a:ext cx="8188865" cy="3096344"/>
        </p:xfrm>
        <a:graphic>
          <a:graphicData uri="http://schemas.openxmlformats.org/presentationml/2006/ole">
            <mc:AlternateContent xmlns:mc="http://schemas.openxmlformats.org/markup-compatibility/2006">
              <mc:Choice xmlns:v="urn:schemas-microsoft-com:vml" Requires="v">
                <p:oleObj spid="_x0000_s9223" name="Hoja de cálculo" r:id="rId5" imgW="6877210" imgH="2600154" progId="Excel.Sheet.12">
                  <p:embed/>
                </p:oleObj>
              </mc:Choice>
              <mc:Fallback>
                <p:oleObj name="Hoja de cálculo" r:id="rId5" imgW="6877210" imgH="2600154" progId="Excel.Sheet.12">
                  <p:embed/>
                  <p:pic>
                    <p:nvPicPr>
                      <p:cNvPr id="0" name=""/>
                      <p:cNvPicPr/>
                      <p:nvPr/>
                    </p:nvPicPr>
                    <p:blipFill>
                      <a:blip r:embed="rId6"/>
                      <a:stretch>
                        <a:fillRect/>
                      </a:stretch>
                    </p:blipFill>
                    <p:spPr>
                      <a:xfrm>
                        <a:off x="539552" y="2132856"/>
                        <a:ext cx="8188865" cy="3096344"/>
                      </a:xfrm>
                      <a:prstGeom prst="rect">
                        <a:avLst/>
                      </a:prstGeom>
                    </p:spPr>
                  </p:pic>
                </p:oleObj>
              </mc:Fallback>
            </mc:AlternateContent>
          </a:graphicData>
        </a:graphic>
      </p:graphicFrame>
    </p:spTree>
    <p:extLst>
      <p:ext uri="{BB962C8B-B14F-4D97-AF65-F5344CB8AC3E}">
        <p14:creationId xmlns:p14="http://schemas.microsoft.com/office/powerpoint/2010/main" val="4091991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13"/>
          <p:cNvSpPr/>
          <p:nvPr/>
        </p:nvSpPr>
        <p:spPr>
          <a:xfrm>
            <a:off x="107504" y="181718"/>
            <a:ext cx="5544616" cy="461665"/>
          </a:xfrm>
          <a:prstGeom prst="rect">
            <a:avLst/>
          </a:prstGeom>
          <a:solidFill>
            <a:srgbClr val="C00000"/>
          </a:solidFill>
        </p:spPr>
        <p:txBody>
          <a:bodyPr wrap="square">
            <a:spAutoFit/>
          </a:bodyPr>
          <a:lstStyle/>
          <a:p>
            <a:pPr lvl="0">
              <a:spcAft>
                <a:spcPts val="0"/>
              </a:spcAft>
            </a:pPr>
            <a:r>
              <a:rPr lang="es-ES" sz="2400" b="1" dirty="0" smtClean="0">
                <a:solidFill>
                  <a:schemeClr val="bg1"/>
                </a:solidFill>
                <a:latin typeface="Times New Roman" panose="02020603050405020304" pitchFamily="18" charset="0"/>
                <a:ea typeface="Times New Roman" panose="02020603050405020304" pitchFamily="18" charset="0"/>
              </a:rPr>
              <a:t>GRUPO 100 – </a:t>
            </a:r>
            <a:r>
              <a:rPr lang="es-ES" sz="2000" b="1" dirty="0" smtClean="0">
                <a:solidFill>
                  <a:schemeClr val="bg1"/>
                </a:solidFill>
                <a:latin typeface="Times New Roman" panose="02020603050405020304" pitchFamily="18" charset="0"/>
                <a:ea typeface="Times New Roman" panose="02020603050405020304" pitchFamily="18" charset="0"/>
              </a:rPr>
              <a:t>SERVICIOS</a:t>
            </a:r>
            <a:r>
              <a:rPr lang="es-ES" sz="2400" b="1" dirty="0" smtClean="0">
                <a:solidFill>
                  <a:schemeClr val="bg1"/>
                </a:solidFill>
                <a:latin typeface="Times New Roman" panose="02020603050405020304" pitchFamily="18" charset="0"/>
                <a:ea typeface="Times New Roman" panose="02020603050405020304" pitchFamily="18" charset="0"/>
              </a:rPr>
              <a:t> </a:t>
            </a:r>
            <a:r>
              <a:rPr lang="es-ES" sz="2000" b="1" dirty="0" smtClean="0">
                <a:solidFill>
                  <a:schemeClr val="bg1"/>
                </a:solidFill>
                <a:latin typeface="Times New Roman" panose="02020603050405020304" pitchFamily="18" charset="0"/>
                <a:ea typeface="Times New Roman" panose="02020603050405020304" pitchFamily="18" charset="0"/>
              </a:rPr>
              <a:t>PERSONALES</a:t>
            </a:r>
            <a:endParaRPr lang="es-ES" sz="2400" b="1" dirty="0" smtClean="0">
              <a:solidFill>
                <a:schemeClr val="bg1"/>
              </a:solidFill>
              <a:latin typeface="Times New Roman" panose="02020603050405020304" pitchFamily="18" charset="0"/>
              <a:ea typeface="Times New Roman" panose="02020603050405020304" pitchFamily="18" charset="0"/>
            </a:endParaRPr>
          </a:p>
        </p:txBody>
      </p:sp>
      <p:sp>
        <p:nvSpPr>
          <p:cNvPr id="9" name="Rectángulo 13"/>
          <p:cNvSpPr/>
          <p:nvPr/>
        </p:nvSpPr>
        <p:spPr>
          <a:xfrm>
            <a:off x="5796136" y="181718"/>
            <a:ext cx="3100877" cy="523220"/>
          </a:xfrm>
          <a:prstGeom prst="rect">
            <a:avLst/>
          </a:prstGeom>
          <a:solidFill>
            <a:schemeClr val="bg1"/>
          </a:solidFill>
        </p:spPr>
        <p:txBody>
          <a:bodyPr wrap="square">
            <a:spAutoFit/>
          </a:bodyPr>
          <a:lstStyle/>
          <a:p>
            <a:pPr lvl="0">
              <a:spcAft>
                <a:spcPts val="0"/>
              </a:spcAft>
            </a:pPr>
            <a:r>
              <a:rPr lang="es-ES" sz="2800" b="1" smtClean="0">
                <a:latin typeface="Times New Roman" panose="02020603050405020304" pitchFamily="18" charset="0"/>
                <a:ea typeface="Times New Roman" panose="02020603050405020304" pitchFamily="18" charset="0"/>
              </a:rPr>
              <a:t>Gs. </a:t>
            </a:r>
            <a:r>
              <a:rPr lang="es-ES" sz="2800" b="1" dirty="0" smtClean="0">
                <a:latin typeface="Times New Roman" panose="02020603050405020304" pitchFamily="18" charset="0"/>
                <a:ea typeface="Times New Roman" panose="02020603050405020304" pitchFamily="18" charset="0"/>
              </a:rPr>
              <a:t>51.663.149.414</a:t>
            </a:r>
          </a:p>
        </p:txBody>
      </p:sp>
      <p:sp>
        <p:nvSpPr>
          <p:cNvPr id="10" name="5 Rectángulo"/>
          <p:cNvSpPr/>
          <p:nvPr/>
        </p:nvSpPr>
        <p:spPr>
          <a:xfrm>
            <a:off x="-509" y="6629504"/>
            <a:ext cx="9144001" cy="228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5 Rectángulo"/>
          <p:cNvSpPr/>
          <p:nvPr/>
        </p:nvSpPr>
        <p:spPr>
          <a:xfrm>
            <a:off x="0" y="709292"/>
            <a:ext cx="9144001" cy="554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7" name="Tabla 6"/>
          <p:cNvGraphicFramePr>
            <a:graphicFrameLocks noGrp="1"/>
          </p:cNvGraphicFramePr>
          <p:nvPr>
            <p:extLst>
              <p:ext uri="{D42A27DB-BD31-4B8C-83A1-F6EECF244321}">
                <p14:modId xmlns:p14="http://schemas.microsoft.com/office/powerpoint/2010/main" val="1451882873"/>
              </p:ext>
            </p:extLst>
          </p:nvPr>
        </p:nvGraphicFramePr>
        <p:xfrm>
          <a:off x="56880" y="98072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111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Sueldos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26.595.600.000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8" name="Tabla 7"/>
          <p:cNvGraphicFramePr>
            <a:graphicFrameLocks noGrp="1"/>
          </p:cNvGraphicFramePr>
          <p:nvPr>
            <p:extLst>
              <p:ext uri="{D42A27DB-BD31-4B8C-83A1-F6EECF244321}">
                <p14:modId xmlns:p14="http://schemas.microsoft.com/office/powerpoint/2010/main" val="503928402"/>
              </p:ext>
            </p:extLst>
          </p:nvPr>
        </p:nvGraphicFramePr>
        <p:xfrm>
          <a:off x="55376" y="1484784"/>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112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Dietas</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1.452.000.000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5" name="Tabla 14"/>
          <p:cNvGraphicFramePr>
            <a:graphicFrameLocks noGrp="1"/>
          </p:cNvGraphicFramePr>
          <p:nvPr>
            <p:extLst>
              <p:ext uri="{D42A27DB-BD31-4B8C-83A1-F6EECF244321}">
                <p14:modId xmlns:p14="http://schemas.microsoft.com/office/powerpoint/2010/main" val="109356907"/>
              </p:ext>
            </p:extLst>
          </p:nvPr>
        </p:nvGraphicFramePr>
        <p:xfrm>
          <a:off x="56880" y="1988840"/>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113</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Gastos de Representación</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390.164.400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7" name="Tabla 16"/>
          <p:cNvGraphicFramePr>
            <a:graphicFrameLocks noGrp="1"/>
          </p:cNvGraphicFramePr>
          <p:nvPr>
            <p:extLst>
              <p:ext uri="{D42A27DB-BD31-4B8C-83A1-F6EECF244321}">
                <p14:modId xmlns:p14="http://schemas.microsoft.com/office/powerpoint/2010/main" val="179337861"/>
              </p:ext>
            </p:extLst>
          </p:nvPr>
        </p:nvGraphicFramePr>
        <p:xfrm>
          <a:off x="56880" y="2564904"/>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ES" sz="2000" dirty="0" smtClean="0">
                          <a:effectLst/>
                          <a:latin typeface="Arial" panose="020B0604020202020204" pitchFamily="34" charset="0"/>
                          <a:ea typeface="Times New Roman" panose="02020603050405020304" pitchFamily="18" charset="0"/>
                          <a:cs typeface="Arial" panose="020B0604020202020204" pitchFamily="34" charset="0"/>
                        </a:rPr>
                        <a:t>114</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Aguinaldo</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2.369.813.700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8" name="Tabla 17"/>
          <p:cNvGraphicFramePr>
            <a:graphicFrameLocks noGrp="1"/>
          </p:cNvGraphicFramePr>
          <p:nvPr>
            <p:extLst>
              <p:ext uri="{D42A27DB-BD31-4B8C-83A1-F6EECF244321}">
                <p14:modId xmlns:p14="http://schemas.microsoft.com/office/powerpoint/2010/main" val="154633150"/>
              </p:ext>
            </p:extLst>
          </p:nvPr>
        </p:nvGraphicFramePr>
        <p:xfrm>
          <a:off x="56880" y="314096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122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Gastos de Residencia</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54.000.000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19" name="Tabla 18"/>
          <p:cNvGraphicFramePr>
            <a:graphicFrameLocks noGrp="1"/>
          </p:cNvGraphicFramePr>
          <p:nvPr>
            <p:extLst>
              <p:ext uri="{D42A27DB-BD31-4B8C-83A1-F6EECF244321}">
                <p14:modId xmlns:p14="http://schemas.microsoft.com/office/powerpoint/2010/main" val="2679836783"/>
              </p:ext>
            </p:extLst>
          </p:nvPr>
        </p:nvGraphicFramePr>
        <p:xfrm>
          <a:off x="56880" y="3717032"/>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123</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Remuneración</a:t>
                      </a:r>
                      <a:r>
                        <a:rPr lang="es-PY" sz="2000" baseline="0" dirty="0" smtClean="0">
                          <a:effectLst/>
                          <a:latin typeface="Arial" panose="020B0604020202020204" pitchFamily="34" charset="0"/>
                          <a:cs typeface="Arial" panose="020B0604020202020204" pitchFamily="34" charset="0"/>
                        </a:rPr>
                        <a:t> Extraordinaria</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ea typeface="+mn-ea"/>
                          <a:cs typeface="Arial" panose="020B0604020202020204" pitchFamily="34" charset="0"/>
                        </a:rPr>
                        <a:t>Gs.</a:t>
                      </a:r>
                      <a:r>
                        <a:rPr lang="es-PY" sz="2000" baseline="0" dirty="0" smtClean="0">
                          <a:effectLst/>
                          <a:latin typeface="Arial" panose="020B0604020202020204" pitchFamily="34" charset="0"/>
                          <a:ea typeface="+mn-ea"/>
                          <a:cs typeface="Arial" panose="020B0604020202020204" pitchFamily="34" charset="0"/>
                        </a:rPr>
                        <a:t> 352.495.000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20" name="Tabla 19"/>
          <p:cNvGraphicFramePr>
            <a:graphicFrameLocks noGrp="1"/>
          </p:cNvGraphicFramePr>
          <p:nvPr>
            <p:extLst>
              <p:ext uri="{D42A27DB-BD31-4B8C-83A1-F6EECF244321}">
                <p14:modId xmlns:p14="http://schemas.microsoft.com/office/powerpoint/2010/main" val="2826929500"/>
              </p:ext>
            </p:extLst>
          </p:nvPr>
        </p:nvGraphicFramePr>
        <p:xfrm>
          <a:off x="67671" y="4293096"/>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125</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Remuneración Adicional</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144.462.500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21" name="Tabla 20"/>
          <p:cNvGraphicFramePr>
            <a:graphicFrameLocks noGrp="1"/>
          </p:cNvGraphicFramePr>
          <p:nvPr>
            <p:extLst>
              <p:ext uri="{D42A27DB-BD31-4B8C-83A1-F6EECF244321}">
                <p14:modId xmlns:p14="http://schemas.microsoft.com/office/powerpoint/2010/main" val="4212023610"/>
              </p:ext>
            </p:extLst>
          </p:nvPr>
        </p:nvGraphicFramePr>
        <p:xfrm>
          <a:off x="64547" y="4869160"/>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131</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Subsidio</a:t>
                      </a:r>
                      <a:r>
                        <a:rPr lang="es-PY" sz="2000" baseline="0" dirty="0" smtClean="0">
                          <a:effectLst/>
                          <a:latin typeface="Arial" panose="020B0604020202020204" pitchFamily="34" charset="0"/>
                          <a:cs typeface="Arial" panose="020B0604020202020204" pitchFamily="34" charset="0"/>
                        </a:rPr>
                        <a:t> Familiar</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3.926.103.240</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22" name="Tabla 21"/>
          <p:cNvGraphicFramePr>
            <a:graphicFrameLocks noGrp="1"/>
          </p:cNvGraphicFramePr>
          <p:nvPr>
            <p:extLst>
              <p:ext uri="{D42A27DB-BD31-4B8C-83A1-F6EECF244321}">
                <p14:modId xmlns:p14="http://schemas.microsoft.com/office/powerpoint/2010/main" val="1331921008"/>
              </p:ext>
            </p:extLst>
          </p:nvPr>
        </p:nvGraphicFramePr>
        <p:xfrm>
          <a:off x="64547" y="5445224"/>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133</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Bonificación</a:t>
                      </a:r>
                      <a:r>
                        <a:rPr lang="es-PY" sz="2000" baseline="0" dirty="0" smtClean="0">
                          <a:effectLst/>
                          <a:latin typeface="Arial" panose="020B0604020202020204" pitchFamily="34" charset="0"/>
                          <a:cs typeface="Arial" panose="020B0604020202020204" pitchFamily="34" charset="0"/>
                        </a:rPr>
                        <a:t> y Gratificación</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6.563.334.772</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graphicFrame>
        <p:nvGraphicFramePr>
          <p:cNvPr id="24" name="Tabla 23"/>
          <p:cNvGraphicFramePr>
            <a:graphicFrameLocks noGrp="1"/>
          </p:cNvGraphicFramePr>
          <p:nvPr>
            <p:extLst>
              <p:ext uri="{D42A27DB-BD31-4B8C-83A1-F6EECF244321}">
                <p14:modId xmlns:p14="http://schemas.microsoft.com/office/powerpoint/2010/main" val="3238328784"/>
              </p:ext>
            </p:extLst>
          </p:nvPr>
        </p:nvGraphicFramePr>
        <p:xfrm>
          <a:off x="91457" y="6021288"/>
          <a:ext cx="8840133" cy="350520"/>
        </p:xfrm>
        <a:graphic>
          <a:graphicData uri="http://schemas.openxmlformats.org/drawingml/2006/table">
            <a:tbl>
              <a:tblPr>
                <a:tableStyleId>{5C22544A-7EE6-4342-B048-85BDC9FD1C3A}</a:tableStyleId>
              </a:tblPr>
              <a:tblGrid>
                <a:gridCol w="997431"/>
                <a:gridCol w="5132924"/>
                <a:gridCol w="2709778"/>
              </a:tblGrid>
              <a:tr h="190500">
                <a:tc>
                  <a:txBody>
                    <a:bodyPr/>
                    <a:lstStyle/>
                    <a:p>
                      <a:pPr algn="ctr">
                        <a:lnSpc>
                          <a:spcPct val="115000"/>
                        </a:lnSpc>
                        <a:spcAft>
                          <a:spcPts val="0"/>
                        </a:spcAft>
                      </a:pPr>
                      <a:r>
                        <a:rPr lang="es-PY" sz="2000" dirty="0" smtClean="0">
                          <a:effectLst/>
                          <a:latin typeface="Arial" panose="020B0604020202020204" pitchFamily="34" charset="0"/>
                          <a:cs typeface="Arial" panose="020B0604020202020204" pitchFamily="34" charset="0"/>
                        </a:rPr>
                        <a:t>134</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15000"/>
                        </a:lnSpc>
                        <a:spcAft>
                          <a:spcPts val="0"/>
                        </a:spcAft>
                      </a:pPr>
                      <a:r>
                        <a:rPr lang="es-PY" sz="2000" dirty="0" smtClean="0">
                          <a:effectLst/>
                          <a:latin typeface="Arial" panose="020B0604020202020204" pitchFamily="34" charset="0"/>
                          <a:cs typeface="Arial" panose="020B0604020202020204" pitchFamily="34" charset="0"/>
                        </a:rPr>
                        <a:t>Aporte Jubilatorio al</a:t>
                      </a:r>
                      <a:r>
                        <a:rPr lang="es-PY" sz="2000" baseline="0" dirty="0" smtClean="0">
                          <a:effectLst/>
                          <a:latin typeface="Arial" panose="020B0604020202020204" pitchFamily="34" charset="0"/>
                          <a:cs typeface="Arial" panose="020B0604020202020204" pitchFamily="34" charset="0"/>
                        </a:rPr>
                        <a:t> Empleador</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lnSpc>
                          <a:spcPct val="115000"/>
                        </a:lnSpc>
                        <a:spcAft>
                          <a:spcPts val="0"/>
                        </a:spcAft>
                      </a:pPr>
                      <a:r>
                        <a:rPr lang="es-PY" sz="2000" dirty="0" smtClean="0">
                          <a:effectLst/>
                          <a:latin typeface="Arial" panose="020B0604020202020204" pitchFamily="34" charset="0"/>
                          <a:cs typeface="Arial" panose="020B0604020202020204" pitchFamily="34" charset="0"/>
                        </a:rPr>
                        <a:t>Gs. 5.968.196.796</a:t>
                      </a:r>
                      <a:endParaRPr lang="es-PE"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val="2526780202"/>
      </p:ext>
    </p:extLst>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3164</TotalTime>
  <Words>1458</Words>
  <Application>Microsoft Office PowerPoint</Application>
  <PresentationFormat>Presentación en pantalla (4:3)</PresentationFormat>
  <Paragraphs>283</Paragraphs>
  <Slides>25</Slides>
  <Notes>8</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25</vt:i4>
      </vt:variant>
    </vt:vector>
  </HeadingPairs>
  <TitlesOfParts>
    <vt:vector size="30" baseType="lpstr">
      <vt:lpstr>Arial</vt:lpstr>
      <vt:lpstr>Calibri</vt:lpstr>
      <vt:lpstr>Times New Roman</vt:lpstr>
      <vt:lpstr>Tema de Office</vt:lpstr>
      <vt:lpstr>Hoja de cálculo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EduLarroza</dc:creator>
  <cp:lastModifiedBy>Edu Baldissera</cp:lastModifiedBy>
  <cp:revision>139</cp:revision>
  <cp:lastPrinted>2016-10-10T17:30:53Z</cp:lastPrinted>
  <dcterms:created xsi:type="dcterms:W3CDTF">2015-09-28T14:38:26Z</dcterms:created>
  <dcterms:modified xsi:type="dcterms:W3CDTF">2016-10-12T12:17:52Z</dcterms:modified>
</cp:coreProperties>
</file>