
<file path=[Content_Types].xml><?xml version="1.0" encoding="utf-8"?>
<Types xmlns="http://schemas.openxmlformats.org/package/2006/content-types">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Layouts/slideLayout13.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layout11.xml" ContentType="application/vnd.openxmlformats-officedocument.drawingml.diagramLayout+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6.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handoutMasterIdLst>
    <p:handoutMasterId r:id="rId27"/>
  </p:handoutMasterIdLst>
  <p:sldIdLst>
    <p:sldId id="256" r:id="rId2"/>
    <p:sldId id="257" r:id="rId3"/>
    <p:sldId id="275" r:id="rId4"/>
    <p:sldId id="290" r:id="rId5"/>
    <p:sldId id="301" r:id="rId6"/>
    <p:sldId id="296" r:id="rId7"/>
    <p:sldId id="281" r:id="rId8"/>
    <p:sldId id="276" r:id="rId9"/>
    <p:sldId id="282" r:id="rId10"/>
    <p:sldId id="303" r:id="rId11"/>
    <p:sldId id="305" r:id="rId12"/>
    <p:sldId id="293" r:id="rId13"/>
    <p:sldId id="294" r:id="rId14"/>
    <p:sldId id="295" r:id="rId15"/>
    <p:sldId id="297" r:id="rId16"/>
    <p:sldId id="298" r:id="rId17"/>
    <p:sldId id="299" r:id="rId18"/>
    <p:sldId id="272" r:id="rId19"/>
    <p:sldId id="287" r:id="rId20"/>
    <p:sldId id="278" r:id="rId21"/>
    <p:sldId id="285" r:id="rId22"/>
    <p:sldId id="306" r:id="rId23"/>
    <p:sldId id="307" r:id="rId24"/>
    <p:sldId id="289" r:id="rId25"/>
    <p:sldId id="300" r:id="rId26"/>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015" autoAdjust="0"/>
    <p:restoredTop sz="98593" autoAdjust="0"/>
  </p:normalViewPr>
  <p:slideViewPr>
    <p:cSldViewPr snapToGrid="0">
      <p:cViewPr>
        <p:scale>
          <a:sx n="70" d="100"/>
          <a:sy n="70" d="100"/>
        </p:scale>
        <p:origin x="-444" y="-1014"/>
      </p:cViewPr>
      <p:guideLst>
        <p:guide orient="horz" pos="2160"/>
        <p:guide pos="3840"/>
      </p:guideLst>
    </p:cSldViewPr>
  </p:slideViewPr>
  <p:notesTextViewPr>
    <p:cViewPr>
      <p:scale>
        <a:sx n="3" d="2"/>
        <a:sy n="3" d="2"/>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A6E669-906A-47FD-95BA-DF5423EC1A22}" type="doc">
      <dgm:prSet loTypeId="urn:microsoft.com/office/officeart/2005/8/layout/arrow1" loCatId="process" qsTypeId="urn:microsoft.com/office/officeart/2005/8/quickstyle/simple1" qsCatId="simple" csTypeId="urn:microsoft.com/office/officeart/2005/8/colors/accent1_2" csCatId="accent1" phldr="1"/>
      <dgm:spPr/>
      <dgm:t>
        <a:bodyPr/>
        <a:lstStyle/>
        <a:p>
          <a:endParaRPr lang="es-PY"/>
        </a:p>
      </dgm:t>
    </dgm:pt>
    <dgm:pt modelId="{8E6A8978-FCA9-4DCF-BB3E-63DFC3E22588}">
      <dgm:prSet phldrT="[Texto]" custT="1"/>
      <dgm:spPr/>
      <dgm:t>
        <a:bodyPr/>
        <a:lstStyle/>
        <a:p>
          <a:r>
            <a:rPr lang="es-PY" sz="1400" dirty="0" smtClean="0"/>
            <a:t>Hasta 7 años</a:t>
          </a:r>
          <a:endParaRPr lang="es-PY" sz="1400" dirty="0"/>
        </a:p>
      </dgm:t>
    </dgm:pt>
    <dgm:pt modelId="{78FFB020-6FCB-4845-8630-48C3F9BC5DCB}" type="parTrans" cxnId="{04213392-9302-4524-95ED-666E23BE2651}">
      <dgm:prSet/>
      <dgm:spPr/>
      <dgm:t>
        <a:bodyPr/>
        <a:lstStyle/>
        <a:p>
          <a:endParaRPr lang="es-PY"/>
        </a:p>
      </dgm:t>
    </dgm:pt>
    <dgm:pt modelId="{8F2A88D3-7666-45DB-BD61-6AACAD13258D}" type="sibTrans" cxnId="{04213392-9302-4524-95ED-666E23BE2651}">
      <dgm:prSet/>
      <dgm:spPr/>
      <dgm:t>
        <a:bodyPr/>
        <a:lstStyle/>
        <a:p>
          <a:endParaRPr lang="es-PY"/>
        </a:p>
      </dgm:t>
    </dgm:pt>
    <dgm:pt modelId="{2FEBB7B6-EF7B-4AF0-84EA-5F8FEE681910}">
      <dgm:prSet phldrT="[Texto]" custT="1"/>
      <dgm:spPr/>
      <dgm:t>
        <a:bodyPr/>
        <a:lstStyle/>
        <a:p>
          <a:r>
            <a:rPr lang="es-PY" sz="1400" dirty="0" smtClean="0"/>
            <a:t>Hasta 10 años, periodo de gracia</a:t>
          </a:r>
          <a:endParaRPr lang="es-PY" sz="1400" dirty="0"/>
        </a:p>
      </dgm:t>
    </dgm:pt>
    <dgm:pt modelId="{62FDE21A-0787-4E11-8044-341BB7B02442}" type="parTrans" cxnId="{09320A9E-76AC-4E5E-B967-935C1AE6326C}">
      <dgm:prSet/>
      <dgm:spPr/>
      <dgm:t>
        <a:bodyPr/>
        <a:lstStyle/>
        <a:p>
          <a:endParaRPr lang="es-PY"/>
        </a:p>
      </dgm:t>
    </dgm:pt>
    <dgm:pt modelId="{1724ABA4-DFD6-40FA-95C6-CFFA7FB43326}" type="sibTrans" cxnId="{09320A9E-76AC-4E5E-B967-935C1AE6326C}">
      <dgm:prSet/>
      <dgm:spPr/>
      <dgm:t>
        <a:bodyPr/>
        <a:lstStyle/>
        <a:p>
          <a:endParaRPr lang="es-PY"/>
        </a:p>
      </dgm:t>
    </dgm:pt>
    <dgm:pt modelId="{E193DBFD-C011-4458-B2E2-61274E90D336}" type="pres">
      <dgm:prSet presAssocID="{47A6E669-906A-47FD-95BA-DF5423EC1A22}" presName="cycle" presStyleCnt="0">
        <dgm:presLayoutVars>
          <dgm:dir/>
          <dgm:resizeHandles val="exact"/>
        </dgm:presLayoutVars>
      </dgm:prSet>
      <dgm:spPr/>
      <dgm:t>
        <a:bodyPr/>
        <a:lstStyle/>
        <a:p>
          <a:endParaRPr lang="es-PY"/>
        </a:p>
      </dgm:t>
    </dgm:pt>
    <dgm:pt modelId="{A93771CC-AB13-4D4E-9E74-34F920B905F7}" type="pres">
      <dgm:prSet presAssocID="{8E6A8978-FCA9-4DCF-BB3E-63DFC3E22588}" presName="arrow" presStyleLbl="node1" presStyleIdx="0" presStyleCnt="2" custScaleY="100817" custRadScaleRad="51612" custRadScaleInc="-1636">
        <dgm:presLayoutVars>
          <dgm:bulletEnabled val="1"/>
        </dgm:presLayoutVars>
      </dgm:prSet>
      <dgm:spPr/>
      <dgm:t>
        <a:bodyPr/>
        <a:lstStyle/>
        <a:p>
          <a:endParaRPr lang="es-PY"/>
        </a:p>
      </dgm:t>
    </dgm:pt>
    <dgm:pt modelId="{D9702BEB-B9B1-411A-8456-99425DA02D0C}" type="pres">
      <dgm:prSet presAssocID="{2FEBB7B6-EF7B-4AF0-84EA-5F8FEE681910}" presName="arrow" presStyleLbl="node1" presStyleIdx="1" presStyleCnt="2" custAng="0" custScaleX="103106" custScaleY="100825" custRadScaleRad="69393" custRadScaleInc="90">
        <dgm:presLayoutVars>
          <dgm:bulletEnabled val="1"/>
        </dgm:presLayoutVars>
      </dgm:prSet>
      <dgm:spPr/>
      <dgm:t>
        <a:bodyPr/>
        <a:lstStyle/>
        <a:p>
          <a:endParaRPr lang="es-PY"/>
        </a:p>
      </dgm:t>
    </dgm:pt>
  </dgm:ptLst>
  <dgm:cxnLst>
    <dgm:cxn modelId="{04213392-9302-4524-95ED-666E23BE2651}" srcId="{47A6E669-906A-47FD-95BA-DF5423EC1A22}" destId="{8E6A8978-FCA9-4DCF-BB3E-63DFC3E22588}" srcOrd="0" destOrd="0" parTransId="{78FFB020-6FCB-4845-8630-48C3F9BC5DCB}" sibTransId="{8F2A88D3-7666-45DB-BD61-6AACAD13258D}"/>
    <dgm:cxn modelId="{80623E99-EF1A-4A72-9E24-BB9CA6309534}" type="presOf" srcId="{8E6A8978-FCA9-4DCF-BB3E-63DFC3E22588}" destId="{A93771CC-AB13-4D4E-9E74-34F920B905F7}" srcOrd="0" destOrd="0" presId="urn:microsoft.com/office/officeart/2005/8/layout/arrow1"/>
    <dgm:cxn modelId="{945355F6-D654-421B-B49C-7163C05744DD}" type="presOf" srcId="{47A6E669-906A-47FD-95BA-DF5423EC1A22}" destId="{E193DBFD-C011-4458-B2E2-61274E90D336}" srcOrd="0" destOrd="0" presId="urn:microsoft.com/office/officeart/2005/8/layout/arrow1"/>
    <dgm:cxn modelId="{09320A9E-76AC-4E5E-B967-935C1AE6326C}" srcId="{47A6E669-906A-47FD-95BA-DF5423EC1A22}" destId="{2FEBB7B6-EF7B-4AF0-84EA-5F8FEE681910}" srcOrd="1" destOrd="0" parTransId="{62FDE21A-0787-4E11-8044-341BB7B02442}" sibTransId="{1724ABA4-DFD6-40FA-95C6-CFFA7FB43326}"/>
    <dgm:cxn modelId="{0F7AD71C-E001-45F6-9CC6-42F36D6585BC}" type="presOf" srcId="{2FEBB7B6-EF7B-4AF0-84EA-5F8FEE681910}" destId="{D9702BEB-B9B1-411A-8456-99425DA02D0C}" srcOrd="0" destOrd="0" presId="urn:microsoft.com/office/officeart/2005/8/layout/arrow1"/>
    <dgm:cxn modelId="{75D9F7A5-B0B3-432E-A812-5248CAB0F8F2}" type="presParOf" srcId="{E193DBFD-C011-4458-B2E2-61274E90D336}" destId="{A93771CC-AB13-4D4E-9E74-34F920B905F7}" srcOrd="0" destOrd="0" presId="urn:microsoft.com/office/officeart/2005/8/layout/arrow1"/>
    <dgm:cxn modelId="{86F12A67-B49C-412B-9835-00E01981800A}" type="presParOf" srcId="{E193DBFD-C011-4458-B2E2-61274E90D336}" destId="{D9702BEB-B9B1-411A-8456-99425DA02D0C}" srcOrd="1" destOrd="0" presId="urn:microsoft.com/office/officeart/2005/8/layout/arrow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3C3FCAF-F80E-41CD-8423-271CB6F3823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s-PY"/>
        </a:p>
      </dgm:t>
    </dgm:pt>
    <dgm:pt modelId="{A999A250-C770-4637-8E1C-685864754242}">
      <dgm:prSet custT="1"/>
      <dgm:spPr/>
      <dgm:t>
        <a:bodyPr/>
        <a:lstStyle/>
        <a:p>
          <a:r>
            <a:rPr lang="es-PY" sz="1800" dirty="0" smtClean="0"/>
            <a:t>QUITAS DE INTERÉS OTORGADAS</a:t>
          </a:r>
          <a:endParaRPr lang="es-PY" sz="1800" dirty="0"/>
        </a:p>
      </dgm:t>
    </dgm:pt>
    <dgm:pt modelId="{BFDFE20D-425F-4734-96E9-4453EEBCB792}" type="parTrans" cxnId="{B7FC4CBC-2D56-4144-89CC-A2E500101E86}">
      <dgm:prSet/>
      <dgm:spPr/>
      <dgm:t>
        <a:bodyPr/>
        <a:lstStyle/>
        <a:p>
          <a:endParaRPr lang="es-PY"/>
        </a:p>
      </dgm:t>
    </dgm:pt>
    <dgm:pt modelId="{A0AE9185-E44F-4838-AA63-97B57D496EB1}" type="sibTrans" cxnId="{B7FC4CBC-2D56-4144-89CC-A2E500101E86}">
      <dgm:prSet/>
      <dgm:spPr/>
      <dgm:t>
        <a:bodyPr/>
        <a:lstStyle/>
        <a:p>
          <a:endParaRPr lang="es-PY"/>
        </a:p>
      </dgm:t>
    </dgm:pt>
    <dgm:pt modelId="{E0A44529-5C88-4764-BDA7-FDFDF4DBEA47}">
      <dgm:prSet/>
      <dgm:spPr/>
      <dgm:t>
        <a:bodyPr/>
        <a:lstStyle/>
        <a:p>
          <a:r>
            <a:rPr lang="es-ES" b="1" dirty="0" smtClean="0"/>
            <a:t>   9.327          ₲ </a:t>
          </a:r>
          <a:r>
            <a:rPr lang="es-PY" b="1" dirty="0" smtClean="0"/>
            <a:t>28.728.022.933</a:t>
          </a:r>
          <a:endParaRPr lang="es-PY" b="1" dirty="0"/>
        </a:p>
      </dgm:t>
    </dgm:pt>
    <dgm:pt modelId="{519521FE-4CFA-4F72-89D8-E5F122161AC7}" type="parTrans" cxnId="{80AB8BF6-91A5-4656-A387-6B7AC196D0AA}">
      <dgm:prSet/>
      <dgm:spPr/>
      <dgm:t>
        <a:bodyPr/>
        <a:lstStyle/>
        <a:p>
          <a:endParaRPr lang="es-PY"/>
        </a:p>
      </dgm:t>
    </dgm:pt>
    <dgm:pt modelId="{F4E0174C-790E-419D-AEC7-E6DC60BC134E}" type="sibTrans" cxnId="{80AB8BF6-91A5-4656-A387-6B7AC196D0AA}">
      <dgm:prSet/>
      <dgm:spPr/>
      <dgm:t>
        <a:bodyPr/>
        <a:lstStyle/>
        <a:p>
          <a:endParaRPr lang="es-PY"/>
        </a:p>
      </dgm:t>
    </dgm:pt>
    <dgm:pt modelId="{F08CDCAA-7FE0-4A9A-BD31-684CB90514B8}" type="pres">
      <dgm:prSet presAssocID="{63C3FCAF-F80E-41CD-8423-271CB6F38239}" presName="Name0" presStyleCnt="0">
        <dgm:presLayoutVars>
          <dgm:dir/>
          <dgm:animLvl val="lvl"/>
          <dgm:resizeHandles/>
        </dgm:presLayoutVars>
      </dgm:prSet>
      <dgm:spPr/>
      <dgm:t>
        <a:bodyPr/>
        <a:lstStyle/>
        <a:p>
          <a:endParaRPr lang="es-PY"/>
        </a:p>
      </dgm:t>
    </dgm:pt>
    <dgm:pt modelId="{39DEB927-0690-4A8A-A81D-DF6DB7AAA49F}" type="pres">
      <dgm:prSet presAssocID="{A999A250-C770-4637-8E1C-685864754242}" presName="linNode" presStyleCnt="0"/>
      <dgm:spPr/>
    </dgm:pt>
    <dgm:pt modelId="{E938D56A-7C83-4D34-84C0-3FC3BF1B9188}" type="pres">
      <dgm:prSet presAssocID="{A999A250-C770-4637-8E1C-685864754242}" presName="parentShp" presStyleLbl="node1" presStyleIdx="0" presStyleCnt="1">
        <dgm:presLayoutVars>
          <dgm:bulletEnabled val="1"/>
        </dgm:presLayoutVars>
      </dgm:prSet>
      <dgm:spPr/>
      <dgm:t>
        <a:bodyPr/>
        <a:lstStyle/>
        <a:p>
          <a:endParaRPr lang="es-ES"/>
        </a:p>
      </dgm:t>
    </dgm:pt>
    <dgm:pt modelId="{2CC9BEA7-08DC-4F1A-A9C6-7EDB208A10D6}" type="pres">
      <dgm:prSet presAssocID="{A999A250-C770-4637-8E1C-685864754242}" presName="childShp" presStyleLbl="bgAccFollowNode1" presStyleIdx="0" presStyleCnt="1">
        <dgm:presLayoutVars>
          <dgm:bulletEnabled val="1"/>
        </dgm:presLayoutVars>
      </dgm:prSet>
      <dgm:spPr/>
      <dgm:t>
        <a:bodyPr/>
        <a:lstStyle/>
        <a:p>
          <a:endParaRPr lang="es-PY"/>
        </a:p>
      </dgm:t>
    </dgm:pt>
  </dgm:ptLst>
  <dgm:cxnLst>
    <dgm:cxn modelId="{80AB8BF6-91A5-4656-A387-6B7AC196D0AA}" srcId="{A999A250-C770-4637-8E1C-685864754242}" destId="{E0A44529-5C88-4764-BDA7-FDFDF4DBEA47}" srcOrd="0" destOrd="0" parTransId="{519521FE-4CFA-4F72-89D8-E5F122161AC7}" sibTransId="{F4E0174C-790E-419D-AEC7-E6DC60BC134E}"/>
    <dgm:cxn modelId="{70728E69-0DD2-4A78-A666-3B1CAA5E9DBA}" type="presOf" srcId="{E0A44529-5C88-4764-BDA7-FDFDF4DBEA47}" destId="{2CC9BEA7-08DC-4F1A-A9C6-7EDB208A10D6}" srcOrd="0" destOrd="0" presId="urn:microsoft.com/office/officeart/2005/8/layout/vList6"/>
    <dgm:cxn modelId="{5DB28B0A-EDFD-4030-994F-4631F77F29C8}" type="presOf" srcId="{63C3FCAF-F80E-41CD-8423-271CB6F38239}" destId="{F08CDCAA-7FE0-4A9A-BD31-684CB90514B8}" srcOrd="0" destOrd="0" presId="urn:microsoft.com/office/officeart/2005/8/layout/vList6"/>
    <dgm:cxn modelId="{B7FC4CBC-2D56-4144-89CC-A2E500101E86}" srcId="{63C3FCAF-F80E-41CD-8423-271CB6F38239}" destId="{A999A250-C770-4637-8E1C-685864754242}" srcOrd="0" destOrd="0" parTransId="{BFDFE20D-425F-4734-96E9-4453EEBCB792}" sibTransId="{A0AE9185-E44F-4838-AA63-97B57D496EB1}"/>
    <dgm:cxn modelId="{FE671FA8-8718-4691-97C9-82CFAE05861B}" type="presOf" srcId="{A999A250-C770-4637-8E1C-685864754242}" destId="{E938D56A-7C83-4D34-84C0-3FC3BF1B9188}" srcOrd="0" destOrd="0" presId="urn:microsoft.com/office/officeart/2005/8/layout/vList6"/>
    <dgm:cxn modelId="{DEF7AF6B-C052-4F44-972A-D63FC3472432}" type="presParOf" srcId="{F08CDCAA-7FE0-4A9A-BD31-684CB90514B8}" destId="{39DEB927-0690-4A8A-A81D-DF6DB7AAA49F}" srcOrd="0" destOrd="0" presId="urn:microsoft.com/office/officeart/2005/8/layout/vList6"/>
    <dgm:cxn modelId="{81D286C4-EAF0-4725-B9F3-CA3E176C5E3B}" type="presParOf" srcId="{39DEB927-0690-4A8A-A81D-DF6DB7AAA49F}" destId="{E938D56A-7C83-4D34-84C0-3FC3BF1B9188}" srcOrd="0" destOrd="0" presId="urn:microsoft.com/office/officeart/2005/8/layout/vList6"/>
    <dgm:cxn modelId="{C926B8DE-9672-403A-8D5F-4F743238BF4E}" type="presParOf" srcId="{39DEB927-0690-4A8A-A81D-DF6DB7AAA49F}" destId="{2CC9BEA7-08DC-4F1A-A9C6-7EDB208A10D6}" srcOrd="1" destOrd="0" presId="urn:microsoft.com/office/officeart/2005/8/layout/vList6"/>
  </dgm:cxnLst>
  <dgm:bg/>
  <dgm:whole/>
</dgm:dataModel>
</file>

<file path=ppt/diagrams/data11.xml><?xml version="1.0" encoding="utf-8"?>
<dgm:dataModel xmlns:dgm="http://schemas.openxmlformats.org/drawingml/2006/diagram" xmlns:a="http://schemas.openxmlformats.org/drawingml/2006/main">
  <dgm:ptLst>
    <dgm:pt modelId="{AAF6101B-CBA4-41E7-9299-E4D67B81399D}" type="doc">
      <dgm:prSet loTypeId="urn:microsoft.com/office/officeart/2005/8/layout/orgChart1" loCatId="hierarchy" qsTypeId="urn:microsoft.com/office/officeart/2005/8/quickstyle/3d3" qsCatId="3D" csTypeId="urn:microsoft.com/office/officeart/2005/8/colors/accent2_4" csCatId="accent2" phldr="1"/>
      <dgm:spPr/>
      <dgm:t>
        <a:bodyPr/>
        <a:lstStyle/>
        <a:p>
          <a:endParaRPr lang="es-PY"/>
        </a:p>
      </dgm:t>
    </dgm:pt>
    <dgm:pt modelId="{1FAB96BF-F734-46A5-8ED0-B1BECD027950}">
      <dgm:prSet phldrT="[Texto]" custT="1"/>
      <dgm:spPr/>
      <dgm:t>
        <a:bodyPr/>
        <a:lstStyle/>
        <a:p>
          <a:r>
            <a:rPr lang="es-PY" sz="1000" dirty="0" smtClean="0">
              <a:solidFill>
                <a:schemeClr val="tx1"/>
              </a:solidFill>
            </a:rPr>
            <a:t>CONSEJO DIRECTIVO PRESIDENCIA</a:t>
          </a:r>
          <a:endParaRPr lang="es-PY" sz="1000" dirty="0">
            <a:solidFill>
              <a:schemeClr val="tx1"/>
            </a:solidFill>
          </a:endParaRPr>
        </a:p>
      </dgm:t>
    </dgm:pt>
    <dgm:pt modelId="{B0A1EA34-91B7-4524-B71E-4CCC563C15D0}" type="parTrans" cxnId="{DCB493A2-3B5F-4907-909D-9D1E49787A2C}">
      <dgm:prSet/>
      <dgm:spPr/>
      <dgm:t>
        <a:bodyPr/>
        <a:lstStyle/>
        <a:p>
          <a:endParaRPr lang="es-PY">
            <a:solidFill>
              <a:schemeClr val="tx1"/>
            </a:solidFill>
          </a:endParaRPr>
        </a:p>
      </dgm:t>
    </dgm:pt>
    <dgm:pt modelId="{940A993F-1FC2-41DE-8475-E741C202BC77}" type="sibTrans" cxnId="{DCB493A2-3B5F-4907-909D-9D1E49787A2C}">
      <dgm:prSet/>
      <dgm:spPr/>
      <dgm:t>
        <a:bodyPr/>
        <a:lstStyle/>
        <a:p>
          <a:endParaRPr lang="es-PY">
            <a:solidFill>
              <a:schemeClr val="tx1"/>
            </a:solidFill>
          </a:endParaRPr>
        </a:p>
      </dgm:t>
    </dgm:pt>
    <dgm:pt modelId="{062FAEA4-6C32-442F-AE3A-1BB313943D52}" type="asst">
      <dgm:prSet/>
      <dgm:spPr/>
      <dgm:t>
        <a:bodyPr/>
        <a:lstStyle/>
        <a:p>
          <a:r>
            <a:rPr lang="es-PY" dirty="0" smtClean="0">
              <a:solidFill>
                <a:schemeClr val="tx1"/>
              </a:solidFill>
            </a:rPr>
            <a:t>AUDITORIA INTERNA</a:t>
          </a:r>
          <a:endParaRPr lang="es-PY" dirty="0">
            <a:solidFill>
              <a:schemeClr val="tx1"/>
            </a:solidFill>
          </a:endParaRPr>
        </a:p>
      </dgm:t>
    </dgm:pt>
    <dgm:pt modelId="{ED87D9A0-0491-412E-BF46-03CA2BE9FF49}" type="parTrans" cxnId="{74BE60BD-513F-4E97-B024-B5EAF8A78776}">
      <dgm:prSet/>
      <dgm:spPr/>
      <dgm:t>
        <a:bodyPr/>
        <a:lstStyle/>
        <a:p>
          <a:endParaRPr lang="es-PY" dirty="0">
            <a:solidFill>
              <a:schemeClr val="tx1"/>
            </a:solidFill>
          </a:endParaRPr>
        </a:p>
      </dgm:t>
    </dgm:pt>
    <dgm:pt modelId="{9D63E7E9-4BF6-4B44-B1E2-78C2E8219372}" type="sibTrans" cxnId="{74BE60BD-513F-4E97-B024-B5EAF8A78776}">
      <dgm:prSet/>
      <dgm:spPr/>
      <dgm:t>
        <a:bodyPr/>
        <a:lstStyle/>
        <a:p>
          <a:endParaRPr lang="es-PY">
            <a:solidFill>
              <a:schemeClr val="tx1"/>
            </a:solidFill>
          </a:endParaRPr>
        </a:p>
      </dgm:t>
    </dgm:pt>
    <dgm:pt modelId="{750C2587-73E7-4FBC-9DFF-4C3D14B168BE}">
      <dgm:prSet/>
      <dgm:spPr/>
      <dgm:t>
        <a:bodyPr/>
        <a:lstStyle/>
        <a:p>
          <a:r>
            <a:rPr lang="es-PY" dirty="0" smtClean="0">
              <a:solidFill>
                <a:schemeClr val="tx1"/>
              </a:solidFill>
            </a:rPr>
            <a:t>GERENCIA GENERAL</a:t>
          </a:r>
          <a:endParaRPr lang="es-PY" dirty="0">
            <a:solidFill>
              <a:schemeClr val="tx1"/>
            </a:solidFill>
          </a:endParaRPr>
        </a:p>
      </dgm:t>
    </dgm:pt>
    <dgm:pt modelId="{164CD121-0B25-4BB9-8B7E-66010145154A}" type="parTrans" cxnId="{4AA9FD95-5B73-452A-8C36-0FAFF893DD31}">
      <dgm:prSet/>
      <dgm:spPr/>
      <dgm:t>
        <a:bodyPr/>
        <a:lstStyle/>
        <a:p>
          <a:endParaRPr lang="es-PY" dirty="0">
            <a:solidFill>
              <a:schemeClr val="tx1"/>
            </a:solidFill>
          </a:endParaRPr>
        </a:p>
      </dgm:t>
    </dgm:pt>
    <dgm:pt modelId="{B034A906-8D10-44C9-8524-F7CF5052EAFA}" type="sibTrans" cxnId="{4AA9FD95-5B73-452A-8C36-0FAFF893DD31}">
      <dgm:prSet/>
      <dgm:spPr/>
      <dgm:t>
        <a:bodyPr/>
        <a:lstStyle/>
        <a:p>
          <a:endParaRPr lang="es-PY">
            <a:solidFill>
              <a:schemeClr val="tx1"/>
            </a:solidFill>
          </a:endParaRPr>
        </a:p>
      </dgm:t>
    </dgm:pt>
    <dgm:pt modelId="{AE97DBB7-1EF2-410E-8F94-CEC971E82117}">
      <dgm:prSet/>
      <dgm:spPr/>
      <dgm:t>
        <a:bodyPr/>
        <a:lstStyle/>
        <a:p>
          <a:r>
            <a:rPr lang="es-PY" dirty="0" smtClean="0">
              <a:solidFill>
                <a:schemeClr val="tx1"/>
              </a:solidFill>
            </a:rPr>
            <a:t>SECRETARIA GENERAL</a:t>
          </a:r>
          <a:endParaRPr lang="es-PY" dirty="0">
            <a:solidFill>
              <a:schemeClr val="tx1"/>
            </a:solidFill>
          </a:endParaRPr>
        </a:p>
      </dgm:t>
    </dgm:pt>
    <dgm:pt modelId="{03A0DD62-D6B3-4480-B9CF-EFDD3A29D4C6}" type="parTrans" cxnId="{F0DEDDA3-9528-4CDD-A214-685D86892325}">
      <dgm:prSet/>
      <dgm:spPr/>
      <dgm:t>
        <a:bodyPr/>
        <a:lstStyle/>
        <a:p>
          <a:endParaRPr lang="es-PY" dirty="0">
            <a:solidFill>
              <a:schemeClr val="tx1"/>
            </a:solidFill>
          </a:endParaRPr>
        </a:p>
      </dgm:t>
    </dgm:pt>
    <dgm:pt modelId="{A7010863-2FD8-4F14-9BC6-88B3FB16A2D8}" type="sibTrans" cxnId="{F0DEDDA3-9528-4CDD-A214-685D86892325}">
      <dgm:prSet/>
      <dgm:spPr/>
      <dgm:t>
        <a:bodyPr/>
        <a:lstStyle/>
        <a:p>
          <a:endParaRPr lang="es-PY">
            <a:solidFill>
              <a:schemeClr val="tx1"/>
            </a:solidFill>
          </a:endParaRPr>
        </a:p>
      </dgm:t>
    </dgm:pt>
    <dgm:pt modelId="{51D3D09E-2087-4594-B312-02E43349B5C5}">
      <dgm:prSet/>
      <dgm:spPr/>
      <dgm:t>
        <a:bodyPr/>
        <a:lstStyle/>
        <a:p>
          <a:r>
            <a:rPr lang="es-PY" dirty="0" smtClean="0">
              <a:solidFill>
                <a:schemeClr val="tx1"/>
              </a:solidFill>
            </a:rPr>
            <a:t>ASESORIA JURIDICA</a:t>
          </a:r>
          <a:endParaRPr lang="es-PY" dirty="0">
            <a:solidFill>
              <a:schemeClr val="tx1"/>
            </a:solidFill>
          </a:endParaRPr>
        </a:p>
      </dgm:t>
    </dgm:pt>
    <dgm:pt modelId="{97523A3D-C08E-4BC9-96D9-1A26C90FC507}" type="parTrans" cxnId="{91F80CA0-E0C0-4B09-A76C-AF81F3EEED1D}">
      <dgm:prSet/>
      <dgm:spPr/>
      <dgm:t>
        <a:bodyPr/>
        <a:lstStyle/>
        <a:p>
          <a:endParaRPr lang="es-PY" dirty="0">
            <a:solidFill>
              <a:schemeClr val="tx1"/>
            </a:solidFill>
          </a:endParaRPr>
        </a:p>
      </dgm:t>
    </dgm:pt>
    <dgm:pt modelId="{49890DA0-989D-437B-96EA-E3477B5AAE95}" type="sibTrans" cxnId="{91F80CA0-E0C0-4B09-A76C-AF81F3EEED1D}">
      <dgm:prSet/>
      <dgm:spPr/>
      <dgm:t>
        <a:bodyPr/>
        <a:lstStyle/>
        <a:p>
          <a:endParaRPr lang="es-PY">
            <a:solidFill>
              <a:schemeClr val="tx1"/>
            </a:solidFill>
          </a:endParaRPr>
        </a:p>
      </dgm:t>
    </dgm:pt>
    <dgm:pt modelId="{F5C28BFE-1529-4EA2-B7BB-AC7D7EFA8D6C}">
      <dgm:prSet/>
      <dgm:spPr/>
      <dgm:t>
        <a:bodyPr/>
        <a:lstStyle/>
        <a:p>
          <a:r>
            <a:rPr lang="es-PY" dirty="0" smtClean="0">
              <a:solidFill>
                <a:schemeClr val="tx1"/>
              </a:solidFill>
            </a:rPr>
            <a:t>COMUNICAION Y PRENSA</a:t>
          </a:r>
          <a:endParaRPr lang="es-PY" dirty="0">
            <a:solidFill>
              <a:schemeClr val="tx1"/>
            </a:solidFill>
          </a:endParaRPr>
        </a:p>
      </dgm:t>
    </dgm:pt>
    <dgm:pt modelId="{25BF7935-6A8A-4E55-9B9F-FD937CE86F45}" type="parTrans" cxnId="{9282DDD6-2A67-4E72-9AD5-E0ABA0FF7C6D}">
      <dgm:prSet/>
      <dgm:spPr/>
      <dgm:t>
        <a:bodyPr/>
        <a:lstStyle/>
        <a:p>
          <a:endParaRPr lang="es-PY" dirty="0">
            <a:solidFill>
              <a:schemeClr val="tx1"/>
            </a:solidFill>
          </a:endParaRPr>
        </a:p>
      </dgm:t>
    </dgm:pt>
    <dgm:pt modelId="{0612A4A4-E14F-4B7D-AEA3-5CDE603545F7}" type="sibTrans" cxnId="{9282DDD6-2A67-4E72-9AD5-E0ABA0FF7C6D}">
      <dgm:prSet/>
      <dgm:spPr/>
      <dgm:t>
        <a:bodyPr/>
        <a:lstStyle/>
        <a:p>
          <a:endParaRPr lang="es-PY">
            <a:solidFill>
              <a:schemeClr val="tx1"/>
            </a:solidFill>
          </a:endParaRPr>
        </a:p>
      </dgm:t>
    </dgm:pt>
    <dgm:pt modelId="{FA5C589F-3394-4F16-8C19-E302D27F4FF6}" type="asst">
      <dgm:prSet/>
      <dgm:spPr/>
      <dgm:t>
        <a:bodyPr/>
        <a:lstStyle/>
        <a:p>
          <a:r>
            <a:rPr lang="es-PY" dirty="0" smtClean="0">
              <a:solidFill>
                <a:schemeClr val="tx1"/>
              </a:solidFill>
            </a:rPr>
            <a:t>GERENCIA DE OPERACIONES Y TECNOLOGIAS</a:t>
          </a:r>
          <a:endParaRPr lang="es-PY" dirty="0">
            <a:solidFill>
              <a:schemeClr val="tx1"/>
            </a:solidFill>
          </a:endParaRPr>
        </a:p>
      </dgm:t>
    </dgm:pt>
    <dgm:pt modelId="{83C7A077-B5D5-47A7-9785-328202D41C88}" type="parTrans" cxnId="{FBCF70F0-5B9E-48CD-A9FD-75BF8D4B4D80}">
      <dgm:prSet/>
      <dgm:spPr/>
      <dgm:t>
        <a:bodyPr/>
        <a:lstStyle/>
        <a:p>
          <a:endParaRPr lang="es-PY" dirty="0">
            <a:solidFill>
              <a:schemeClr val="tx1"/>
            </a:solidFill>
          </a:endParaRPr>
        </a:p>
      </dgm:t>
    </dgm:pt>
    <dgm:pt modelId="{731AD640-0F3C-47F2-82B5-8E468E1F4B0B}" type="sibTrans" cxnId="{FBCF70F0-5B9E-48CD-A9FD-75BF8D4B4D80}">
      <dgm:prSet/>
      <dgm:spPr/>
      <dgm:t>
        <a:bodyPr/>
        <a:lstStyle/>
        <a:p>
          <a:endParaRPr lang="es-PY">
            <a:solidFill>
              <a:schemeClr val="tx1"/>
            </a:solidFill>
          </a:endParaRPr>
        </a:p>
      </dgm:t>
    </dgm:pt>
    <dgm:pt modelId="{32389682-61ED-42C9-BDBE-90905031620D}" type="asst">
      <dgm:prSet/>
      <dgm:spPr/>
      <dgm:t>
        <a:bodyPr/>
        <a:lstStyle/>
        <a:p>
          <a:r>
            <a:rPr lang="es-PY" dirty="0" smtClean="0">
              <a:solidFill>
                <a:schemeClr val="tx1"/>
              </a:solidFill>
            </a:rPr>
            <a:t>GERENCIA DE FINANZAS</a:t>
          </a:r>
          <a:endParaRPr lang="es-PY" dirty="0">
            <a:solidFill>
              <a:schemeClr val="tx1"/>
            </a:solidFill>
          </a:endParaRPr>
        </a:p>
      </dgm:t>
    </dgm:pt>
    <dgm:pt modelId="{A21F7E6E-DA7A-4269-BE8E-ADA059DEFC73}" type="parTrans" cxnId="{5D00EB83-342E-4CFF-9B59-2BBAC8B137FE}">
      <dgm:prSet/>
      <dgm:spPr/>
      <dgm:t>
        <a:bodyPr/>
        <a:lstStyle/>
        <a:p>
          <a:endParaRPr lang="es-PY" dirty="0">
            <a:solidFill>
              <a:schemeClr val="tx1"/>
            </a:solidFill>
          </a:endParaRPr>
        </a:p>
      </dgm:t>
    </dgm:pt>
    <dgm:pt modelId="{12E55FC0-5533-4E31-AEB1-2E8745C20C8B}" type="sibTrans" cxnId="{5D00EB83-342E-4CFF-9B59-2BBAC8B137FE}">
      <dgm:prSet/>
      <dgm:spPr/>
      <dgm:t>
        <a:bodyPr/>
        <a:lstStyle/>
        <a:p>
          <a:endParaRPr lang="es-PY">
            <a:solidFill>
              <a:schemeClr val="tx1"/>
            </a:solidFill>
          </a:endParaRPr>
        </a:p>
      </dgm:t>
    </dgm:pt>
    <dgm:pt modelId="{83426F38-5A8A-454D-B579-EE7E416B0550}" type="asst">
      <dgm:prSet/>
      <dgm:spPr/>
      <dgm:t>
        <a:bodyPr/>
        <a:lstStyle/>
        <a:p>
          <a:r>
            <a:rPr lang="es-PY" dirty="0" smtClean="0">
              <a:solidFill>
                <a:schemeClr val="tx1"/>
              </a:solidFill>
            </a:rPr>
            <a:t>GERENCIA ADMINISTRATIVA</a:t>
          </a:r>
          <a:endParaRPr lang="es-PY" dirty="0">
            <a:solidFill>
              <a:schemeClr val="tx1"/>
            </a:solidFill>
          </a:endParaRPr>
        </a:p>
      </dgm:t>
    </dgm:pt>
    <dgm:pt modelId="{34F021FD-CAD1-4813-9868-8F15693E706A}" type="parTrans" cxnId="{E3E8BD30-D4D3-4C8C-8900-24897BB8005C}">
      <dgm:prSet/>
      <dgm:spPr/>
      <dgm:t>
        <a:bodyPr/>
        <a:lstStyle/>
        <a:p>
          <a:endParaRPr lang="es-PY" dirty="0">
            <a:solidFill>
              <a:schemeClr val="tx1"/>
            </a:solidFill>
          </a:endParaRPr>
        </a:p>
      </dgm:t>
    </dgm:pt>
    <dgm:pt modelId="{E732B790-4FBF-456D-A315-4ED0A94CBF12}" type="sibTrans" cxnId="{E3E8BD30-D4D3-4C8C-8900-24897BB8005C}">
      <dgm:prSet/>
      <dgm:spPr/>
      <dgm:t>
        <a:bodyPr/>
        <a:lstStyle/>
        <a:p>
          <a:endParaRPr lang="es-PY">
            <a:solidFill>
              <a:schemeClr val="tx1"/>
            </a:solidFill>
          </a:endParaRPr>
        </a:p>
      </dgm:t>
    </dgm:pt>
    <dgm:pt modelId="{82A48F24-243B-4AAF-B41F-64F0D6F7C501}" type="asst">
      <dgm:prSet/>
      <dgm:spPr/>
      <dgm:t>
        <a:bodyPr/>
        <a:lstStyle/>
        <a:p>
          <a:r>
            <a:rPr lang="es-PY" dirty="0" smtClean="0">
              <a:solidFill>
                <a:schemeClr val="tx1"/>
              </a:solidFill>
            </a:rPr>
            <a:t>GERENCIA DE SERVICIOS</a:t>
          </a:r>
          <a:endParaRPr lang="es-PY" dirty="0">
            <a:solidFill>
              <a:schemeClr val="tx1"/>
            </a:solidFill>
          </a:endParaRPr>
        </a:p>
      </dgm:t>
    </dgm:pt>
    <dgm:pt modelId="{6BF9AF9F-0229-4EF4-9E25-5F18A9B82583}" type="parTrans" cxnId="{AEF885C7-448D-4C1C-9AAF-96034027AC30}">
      <dgm:prSet/>
      <dgm:spPr/>
      <dgm:t>
        <a:bodyPr/>
        <a:lstStyle/>
        <a:p>
          <a:endParaRPr lang="es-PY" dirty="0">
            <a:solidFill>
              <a:schemeClr val="tx1"/>
            </a:solidFill>
          </a:endParaRPr>
        </a:p>
      </dgm:t>
    </dgm:pt>
    <dgm:pt modelId="{95807136-2BAD-406A-ABBB-C203C04044BB}" type="sibTrans" cxnId="{AEF885C7-448D-4C1C-9AAF-96034027AC30}">
      <dgm:prSet/>
      <dgm:spPr/>
      <dgm:t>
        <a:bodyPr/>
        <a:lstStyle/>
        <a:p>
          <a:endParaRPr lang="es-PY">
            <a:solidFill>
              <a:schemeClr val="tx1"/>
            </a:solidFill>
          </a:endParaRPr>
        </a:p>
      </dgm:t>
    </dgm:pt>
    <dgm:pt modelId="{892E94ED-9274-4778-9937-98DC791596C2}" type="asst">
      <dgm:prSet/>
      <dgm:spPr/>
      <dgm:t>
        <a:bodyPr/>
        <a:lstStyle/>
        <a:p>
          <a:r>
            <a:rPr lang="es-PY" dirty="0" smtClean="0">
              <a:solidFill>
                <a:schemeClr val="tx1"/>
              </a:solidFill>
            </a:rPr>
            <a:t>GERENCIA DE RIESGOS</a:t>
          </a:r>
          <a:endParaRPr lang="es-PY" dirty="0">
            <a:solidFill>
              <a:schemeClr val="tx1"/>
            </a:solidFill>
          </a:endParaRPr>
        </a:p>
      </dgm:t>
    </dgm:pt>
    <dgm:pt modelId="{DA5C53C4-02BD-4BEA-9A5C-EA6CCAA1752B}" type="parTrans" cxnId="{DD86D483-B030-4420-9B6C-8DA1D1E6D4AD}">
      <dgm:prSet/>
      <dgm:spPr/>
      <dgm:t>
        <a:bodyPr/>
        <a:lstStyle/>
        <a:p>
          <a:endParaRPr lang="es-PY" dirty="0">
            <a:solidFill>
              <a:schemeClr val="tx1"/>
            </a:solidFill>
          </a:endParaRPr>
        </a:p>
      </dgm:t>
    </dgm:pt>
    <dgm:pt modelId="{B10A65B2-210C-40E3-838B-AC882F3FC809}" type="sibTrans" cxnId="{DD86D483-B030-4420-9B6C-8DA1D1E6D4AD}">
      <dgm:prSet/>
      <dgm:spPr/>
      <dgm:t>
        <a:bodyPr/>
        <a:lstStyle/>
        <a:p>
          <a:endParaRPr lang="es-PY">
            <a:solidFill>
              <a:schemeClr val="tx1"/>
            </a:solidFill>
          </a:endParaRPr>
        </a:p>
      </dgm:t>
    </dgm:pt>
    <dgm:pt modelId="{F0156BC0-CA0F-4A38-87C2-B58EEEFA0BBC}" type="asst">
      <dgm:prSet/>
      <dgm:spPr/>
      <dgm:t>
        <a:bodyPr/>
        <a:lstStyle/>
        <a:p>
          <a:r>
            <a:rPr lang="es-PY" dirty="0" smtClean="0">
              <a:solidFill>
                <a:schemeClr val="tx1"/>
              </a:solidFill>
            </a:rPr>
            <a:t>GERENCIA DE PLANIFICACION</a:t>
          </a:r>
          <a:endParaRPr lang="es-PY" dirty="0">
            <a:solidFill>
              <a:schemeClr val="tx1"/>
            </a:solidFill>
          </a:endParaRPr>
        </a:p>
      </dgm:t>
    </dgm:pt>
    <dgm:pt modelId="{82D5678D-1EE1-40CD-83F3-48786D0C751A}" type="parTrans" cxnId="{07DB88EF-02A8-4620-98B8-6F51D237F489}">
      <dgm:prSet/>
      <dgm:spPr/>
      <dgm:t>
        <a:bodyPr/>
        <a:lstStyle/>
        <a:p>
          <a:endParaRPr lang="es-PY" dirty="0">
            <a:solidFill>
              <a:schemeClr val="tx1"/>
            </a:solidFill>
          </a:endParaRPr>
        </a:p>
      </dgm:t>
    </dgm:pt>
    <dgm:pt modelId="{BDF867F8-1A54-41D4-9929-5F8882948F88}" type="sibTrans" cxnId="{07DB88EF-02A8-4620-98B8-6F51D237F489}">
      <dgm:prSet/>
      <dgm:spPr/>
      <dgm:t>
        <a:bodyPr/>
        <a:lstStyle/>
        <a:p>
          <a:endParaRPr lang="es-PY">
            <a:solidFill>
              <a:schemeClr val="tx1"/>
            </a:solidFill>
          </a:endParaRPr>
        </a:p>
      </dgm:t>
    </dgm:pt>
    <dgm:pt modelId="{AB61B3D7-2C34-4195-B50B-526E60B6733A}">
      <dgm:prSet/>
      <dgm:spPr/>
      <dgm:t>
        <a:bodyPr/>
        <a:lstStyle/>
        <a:p>
          <a:r>
            <a:rPr lang="es-PY" dirty="0" smtClean="0">
              <a:solidFill>
                <a:schemeClr val="tx1"/>
              </a:solidFill>
            </a:rPr>
            <a:t>GERENCIAS DE SERVICIOS </a:t>
          </a:r>
          <a:r>
            <a:rPr lang="es-PY" smtClean="0">
              <a:solidFill>
                <a:schemeClr val="tx1"/>
              </a:solidFill>
            </a:rPr>
            <a:t>ZONALES (5)</a:t>
          </a:r>
          <a:endParaRPr lang="es-PY" dirty="0">
            <a:solidFill>
              <a:schemeClr val="tx1"/>
            </a:solidFill>
          </a:endParaRPr>
        </a:p>
      </dgm:t>
    </dgm:pt>
    <dgm:pt modelId="{4781C88D-DEC7-4AC3-8CD5-876AD9B8093C}" type="parTrans" cxnId="{FFB6F5C9-5341-463E-A988-A910765C33C7}">
      <dgm:prSet/>
      <dgm:spPr/>
      <dgm:t>
        <a:bodyPr/>
        <a:lstStyle/>
        <a:p>
          <a:endParaRPr lang="es-PY" dirty="0">
            <a:solidFill>
              <a:schemeClr val="tx1"/>
            </a:solidFill>
          </a:endParaRPr>
        </a:p>
      </dgm:t>
    </dgm:pt>
    <dgm:pt modelId="{4CD5EA5D-C27C-47EE-8D64-17726AC5DB8F}" type="sibTrans" cxnId="{FFB6F5C9-5341-463E-A988-A910765C33C7}">
      <dgm:prSet/>
      <dgm:spPr/>
      <dgm:t>
        <a:bodyPr/>
        <a:lstStyle/>
        <a:p>
          <a:endParaRPr lang="es-PY">
            <a:solidFill>
              <a:schemeClr val="tx1"/>
            </a:solidFill>
          </a:endParaRPr>
        </a:p>
      </dgm:t>
    </dgm:pt>
    <dgm:pt modelId="{C4733CC0-F8B4-471A-A8B0-C9F8824ECB86}">
      <dgm:prSet/>
      <dgm:spPr/>
      <dgm:t>
        <a:bodyPr/>
        <a:lstStyle/>
        <a:p>
          <a:r>
            <a:rPr lang="es-PY" dirty="0" smtClean="0">
              <a:solidFill>
                <a:schemeClr val="tx1"/>
              </a:solidFill>
            </a:rPr>
            <a:t>CENTROS DE ATENCION (54)</a:t>
          </a:r>
          <a:endParaRPr lang="es-PY" dirty="0">
            <a:solidFill>
              <a:schemeClr val="tx1"/>
            </a:solidFill>
          </a:endParaRPr>
        </a:p>
      </dgm:t>
    </dgm:pt>
    <dgm:pt modelId="{C44CE4E5-AE7D-4864-8AAA-D1AB9FFC08BC}" type="parTrans" cxnId="{860EA8DD-A067-4A99-B32C-3BC62943CEC7}">
      <dgm:prSet/>
      <dgm:spPr/>
      <dgm:t>
        <a:bodyPr/>
        <a:lstStyle/>
        <a:p>
          <a:endParaRPr lang="es-PY" dirty="0">
            <a:solidFill>
              <a:schemeClr val="tx1"/>
            </a:solidFill>
          </a:endParaRPr>
        </a:p>
      </dgm:t>
    </dgm:pt>
    <dgm:pt modelId="{4CC42640-51F6-46CF-A3C1-76042A301DF0}" type="sibTrans" cxnId="{860EA8DD-A067-4A99-B32C-3BC62943CEC7}">
      <dgm:prSet/>
      <dgm:spPr/>
      <dgm:t>
        <a:bodyPr/>
        <a:lstStyle/>
        <a:p>
          <a:endParaRPr lang="es-PY">
            <a:solidFill>
              <a:schemeClr val="tx1"/>
            </a:solidFill>
          </a:endParaRPr>
        </a:p>
      </dgm:t>
    </dgm:pt>
    <dgm:pt modelId="{7C816EC7-8D31-40E9-AA49-3EA459FE52D3}">
      <dgm:prSet/>
      <dgm:spPr/>
      <dgm:t>
        <a:bodyPr/>
        <a:lstStyle/>
        <a:p>
          <a:r>
            <a:rPr lang="es-PY" dirty="0" smtClean="0">
              <a:solidFill>
                <a:schemeClr val="tx1"/>
              </a:solidFill>
            </a:rPr>
            <a:t>OFICINAS SATELITALES (14))</a:t>
          </a:r>
          <a:endParaRPr lang="es-PY" dirty="0">
            <a:solidFill>
              <a:schemeClr val="tx1"/>
            </a:solidFill>
          </a:endParaRPr>
        </a:p>
      </dgm:t>
    </dgm:pt>
    <dgm:pt modelId="{44A65009-58CD-44E4-8ED4-DD73AF041E45}" type="parTrans" cxnId="{41A55454-952A-423B-AC7D-2A892D2E392E}">
      <dgm:prSet/>
      <dgm:spPr/>
      <dgm:t>
        <a:bodyPr/>
        <a:lstStyle/>
        <a:p>
          <a:endParaRPr lang="es-ES"/>
        </a:p>
      </dgm:t>
    </dgm:pt>
    <dgm:pt modelId="{29B33A9A-2A07-4F3D-AAC7-AF2F45B4B7D4}" type="sibTrans" cxnId="{41A55454-952A-423B-AC7D-2A892D2E392E}">
      <dgm:prSet/>
      <dgm:spPr/>
      <dgm:t>
        <a:bodyPr/>
        <a:lstStyle/>
        <a:p>
          <a:endParaRPr lang="es-ES"/>
        </a:p>
      </dgm:t>
    </dgm:pt>
    <dgm:pt modelId="{00095C92-A672-481E-8B8A-CAA0FA2C1D38}" type="pres">
      <dgm:prSet presAssocID="{AAF6101B-CBA4-41E7-9299-E4D67B81399D}" presName="hierChild1" presStyleCnt="0">
        <dgm:presLayoutVars>
          <dgm:orgChart val="1"/>
          <dgm:chPref val="1"/>
          <dgm:dir val="rev"/>
          <dgm:animOne val="branch"/>
          <dgm:animLvl val="lvl"/>
          <dgm:resizeHandles/>
        </dgm:presLayoutVars>
      </dgm:prSet>
      <dgm:spPr/>
      <dgm:t>
        <a:bodyPr/>
        <a:lstStyle/>
        <a:p>
          <a:endParaRPr lang="es-PY"/>
        </a:p>
      </dgm:t>
    </dgm:pt>
    <dgm:pt modelId="{3229C53B-2FA4-43CA-AE0C-F22771DC66EF}" type="pres">
      <dgm:prSet presAssocID="{1FAB96BF-F734-46A5-8ED0-B1BECD027950}" presName="hierRoot1" presStyleCnt="0">
        <dgm:presLayoutVars>
          <dgm:hierBranch/>
        </dgm:presLayoutVars>
      </dgm:prSet>
      <dgm:spPr/>
      <dgm:t>
        <a:bodyPr/>
        <a:lstStyle/>
        <a:p>
          <a:endParaRPr lang="es-PY"/>
        </a:p>
      </dgm:t>
    </dgm:pt>
    <dgm:pt modelId="{357DEBC6-7BDF-4664-8C4E-F528EA3A0835}" type="pres">
      <dgm:prSet presAssocID="{1FAB96BF-F734-46A5-8ED0-B1BECD027950}" presName="rootComposite1" presStyleCnt="0"/>
      <dgm:spPr/>
      <dgm:t>
        <a:bodyPr/>
        <a:lstStyle/>
        <a:p>
          <a:endParaRPr lang="es-PY"/>
        </a:p>
      </dgm:t>
    </dgm:pt>
    <dgm:pt modelId="{578E47E3-0A0E-44A8-92F6-4A09B3E4E4BC}" type="pres">
      <dgm:prSet presAssocID="{1FAB96BF-F734-46A5-8ED0-B1BECD027950}" presName="rootText1" presStyleLbl="node0" presStyleIdx="0" presStyleCnt="2" custScaleX="136525" custScaleY="117257" custLinFactNeighborX="4467">
        <dgm:presLayoutVars>
          <dgm:chPref val="3"/>
        </dgm:presLayoutVars>
      </dgm:prSet>
      <dgm:spPr/>
      <dgm:t>
        <a:bodyPr/>
        <a:lstStyle/>
        <a:p>
          <a:endParaRPr lang="es-PY"/>
        </a:p>
      </dgm:t>
    </dgm:pt>
    <dgm:pt modelId="{011DBF27-2323-420E-9672-B78788ABA33A}" type="pres">
      <dgm:prSet presAssocID="{1FAB96BF-F734-46A5-8ED0-B1BECD027950}" presName="rootConnector1" presStyleLbl="node1" presStyleIdx="0" presStyleCnt="0"/>
      <dgm:spPr/>
      <dgm:t>
        <a:bodyPr/>
        <a:lstStyle/>
        <a:p>
          <a:endParaRPr lang="es-PY"/>
        </a:p>
      </dgm:t>
    </dgm:pt>
    <dgm:pt modelId="{EE05967E-0E0E-4CE4-9C3D-23F64AA84E10}" type="pres">
      <dgm:prSet presAssocID="{1FAB96BF-F734-46A5-8ED0-B1BECD027950}" presName="hierChild2" presStyleCnt="0"/>
      <dgm:spPr/>
      <dgm:t>
        <a:bodyPr/>
        <a:lstStyle/>
        <a:p>
          <a:endParaRPr lang="es-PY"/>
        </a:p>
      </dgm:t>
    </dgm:pt>
    <dgm:pt modelId="{BBCD51DF-66BE-4ACD-8FC9-176671D7ACD9}" type="pres">
      <dgm:prSet presAssocID="{164CD121-0B25-4BB9-8B7E-66010145154A}" presName="Name35" presStyleLbl="parChTrans1D2" presStyleIdx="0" presStyleCnt="2"/>
      <dgm:spPr/>
      <dgm:t>
        <a:bodyPr/>
        <a:lstStyle/>
        <a:p>
          <a:endParaRPr lang="es-PY"/>
        </a:p>
      </dgm:t>
    </dgm:pt>
    <dgm:pt modelId="{4042754D-362D-4A8C-BACC-4C587BDA4787}" type="pres">
      <dgm:prSet presAssocID="{750C2587-73E7-4FBC-9DFF-4C3D14B168BE}" presName="hierRoot2" presStyleCnt="0">
        <dgm:presLayoutVars>
          <dgm:hierBranch val="hang"/>
        </dgm:presLayoutVars>
      </dgm:prSet>
      <dgm:spPr/>
      <dgm:t>
        <a:bodyPr/>
        <a:lstStyle/>
        <a:p>
          <a:endParaRPr lang="es-PY"/>
        </a:p>
      </dgm:t>
    </dgm:pt>
    <dgm:pt modelId="{0D836730-AECB-46BE-BB8E-3DA172F2015B}" type="pres">
      <dgm:prSet presAssocID="{750C2587-73E7-4FBC-9DFF-4C3D14B168BE}" presName="rootComposite" presStyleCnt="0"/>
      <dgm:spPr/>
      <dgm:t>
        <a:bodyPr/>
        <a:lstStyle/>
        <a:p>
          <a:endParaRPr lang="es-PY"/>
        </a:p>
      </dgm:t>
    </dgm:pt>
    <dgm:pt modelId="{7D935EBD-030D-437A-BADE-9E37C1788C7B}" type="pres">
      <dgm:prSet presAssocID="{750C2587-73E7-4FBC-9DFF-4C3D14B168BE}" presName="rootText" presStyleLbl="node2" presStyleIdx="0" presStyleCnt="1" custScaleX="93191" custScaleY="78275" custLinFactNeighborX="4467" custLinFactNeighborY="-77656">
        <dgm:presLayoutVars>
          <dgm:chPref val="3"/>
        </dgm:presLayoutVars>
      </dgm:prSet>
      <dgm:spPr/>
      <dgm:t>
        <a:bodyPr/>
        <a:lstStyle/>
        <a:p>
          <a:endParaRPr lang="es-PY"/>
        </a:p>
      </dgm:t>
    </dgm:pt>
    <dgm:pt modelId="{17F60CC1-F0D1-43AE-A9C4-2F79318CCEFE}" type="pres">
      <dgm:prSet presAssocID="{750C2587-73E7-4FBC-9DFF-4C3D14B168BE}" presName="rootConnector" presStyleLbl="node2" presStyleIdx="0" presStyleCnt="1"/>
      <dgm:spPr/>
      <dgm:t>
        <a:bodyPr/>
        <a:lstStyle/>
        <a:p>
          <a:endParaRPr lang="es-PY"/>
        </a:p>
      </dgm:t>
    </dgm:pt>
    <dgm:pt modelId="{AE6FBF1A-B9F6-4CEC-898A-02148AD019E1}" type="pres">
      <dgm:prSet presAssocID="{750C2587-73E7-4FBC-9DFF-4C3D14B168BE}" presName="hierChild4" presStyleCnt="0"/>
      <dgm:spPr/>
      <dgm:t>
        <a:bodyPr/>
        <a:lstStyle/>
        <a:p>
          <a:endParaRPr lang="es-PY"/>
        </a:p>
      </dgm:t>
    </dgm:pt>
    <dgm:pt modelId="{1FFA87EE-3B23-4FE4-9BA5-545B17032818}" type="pres">
      <dgm:prSet presAssocID="{03A0DD62-D6B3-4480-B9CF-EFDD3A29D4C6}" presName="Name48" presStyleLbl="parChTrans1D3" presStyleIdx="0" presStyleCnt="11"/>
      <dgm:spPr/>
      <dgm:t>
        <a:bodyPr/>
        <a:lstStyle/>
        <a:p>
          <a:endParaRPr lang="es-PY"/>
        </a:p>
      </dgm:t>
    </dgm:pt>
    <dgm:pt modelId="{96260C9B-A974-4339-81CD-45AFDB468681}" type="pres">
      <dgm:prSet presAssocID="{AE97DBB7-1EF2-410E-8F94-CEC971E82117}" presName="hierRoot2" presStyleCnt="0">
        <dgm:presLayoutVars>
          <dgm:hierBranch val="init"/>
        </dgm:presLayoutVars>
      </dgm:prSet>
      <dgm:spPr/>
      <dgm:t>
        <a:bodyPr/>
        <a:lstStyle/>
        <a:p>
          <a:endParaRPr lang="es-PY"/>
        </a:p>
      </dgm:t>
    </dgm:pt>
    <dgm:pt modelId="{32E24C75-0150-4D41-BEAE-8CC4DD47B32B}" type="pres">
      <dgm:prSet presAssocID="{AE97DBB7-1EF2-410E-8F94-CEC971E82117}" presName="rootComposite" presStyleCnt="0"/>
      <dgm:spPr/>
      <dgm:t>
        <a:bodyPr/>
        <a:lstStyle/>
        <a:p>
          <a:endParaRPr lang="es-PY"/>
        </a:p>
      </dgm:t>
    </dgm:pt>
    <dgm:pt modelId="{68A7F9DB-FA59-42F9-8032-BC724AF6247E}" type="pres">
      <dgm:prSet presAssocID="{AE97DBB7-1EF2-410E-8F94-CEC971E82117}" presName="rootText" presStyleLbl="node3" presStyleIdx="0" presStyleCnt="5" custScaleX="73742" custScaleY="57831" custLinFactY="-227260" custLinFactNeighborX="4734" custLinFactNeighborY="-300000">
        <dgm:presLayoutVars>
          <dgm:chPref val="3"/>
        </dgm:presLayoutVars>
      </dgm:prSet>
      <dgm:spPr/>
      <dgm:t>
        <a:bodyPr/>
        <a:lstStyle/>
        <a:p>
          <a:endParaRPr lang="es-PY"/>
        </a:p>
      </dgm:t>
    </dgm:pt>
    <dgm:pt modelId="{DAEA70C6-3D67-4244-A24F-41905F1C0DBB}" type="pres">
      <dgm:prSet presAssocID="{AE97DBB7-1EF2-410E-8F94-CEC971E82117}" presName="rootConnector" presStyleLbl="node3" presStyleIdx="0" presStyleCnt="5"/>
      <dgm:spPr/>
      <dgm:t>
        <a:bodyPr/>
        <a:lstStyle/>
        <a:p>
          <a:endParaRPr lang="es-PY"/>
        </a:p>
      </dgm:t>
    </dgm:pt>
    <dgm:pt modelId="{EC814B2A-8518-46E4-A171-1D16942A4580}" type="pres">
      <dgm:prSet presAssocID="{AE97DBB7-1EF2-410E-8F94-CEC971E82117}" presName="hierChild4" presStyleCnt="0"/>
      <dgm:spPr/>
      <dgm:t>
        <a:bodyPr/>
        <a:lstStyle/>
        <a:p>
          <a:endParaRPr lang="es-PY"/>
        </a:p>
      </dgm:t>
    </dgm:pt>
    <dgm:pt modelId="{2E825308-0A87-4381-879B-8F4A5F635B12}" type="pres">
      <dgm:prSet presAssocID="{AE97DBB7-1EF2-410E-8F94-CEC971E82117}" presName="hierChild5" presStyleCnt="0"/>
      <dgm:spPr/>
      <dgm:t>
        <a:bodyPr/>
        <a:lstStyle/>
        <a:p>
          <a:endParaRPr lang="es-PY"/>
        </a:p>
      </dgm:t>
    </dgm:pt>
    <dgm:pt modelId="{C3DD0B77-1768-4997-A1A1-755966EEA7E0}" type="pres">
      <dgm:prSet presAssocID="{97523A3D-C08E-4BC9-96D9-1A26C90FC507}" presName="Name48" presStyleLbl="parChTrans1D3" presStyleIdx="1" presStyleCnt="11"/>
      <dgm:spPr/>
      <dgm:t>
        <a:bodyPr/>
        <a:lstStyle/>
        <a:p>
          <a:endParaRPr lang="es-PY"/>
        </a:p>
      </dgm:t>
    </dgm:pt>
    <dgm:pt modelId="{5878D1DC-3ADA-4144-BDC3-EEBEC4599529}" type="pres">
      <dgm:prSet presAssocID="{51D3D09E-2087-4594-B312-02E43349B5C5}" presName="hierRoot2" presStyleCnt="0">
        <dgm:presLayoutVars>
          <dgm:hierBranch val="init"/>
        </dgm:presLayoutVars>
      </dgm:prSet>
      <dgm:spPr/>
      <dgm:t>
        <a:bodyPr/>
        <a:lstStyle/>
        <a:p>
          <a:endParaRPr lang="es-PY"/>
        </a:p>
      </dgm:t>
    </dgm:pt>
    <dgm:pt modelId="{418D1763-0968-4C4E-87BA-3AAD4E6A1DCF}" type="pres">
      <dgm:prSet presAssocID="{51D3D09E-2087-4594-B312-02E43349B5C5}" presName="rootComposite" presStyleCnt="0"/>
      <dgm:spPr/>
      <dgm:t>
        <a:bodyPr/>
        <a:lstStyle/>
        <a:p>
          <a:endParaRPr lang="es-PY"/>
        </a:p>
      </dgm:t>
    </dgm:pt>
    <dgm:pt modelId="{51C8362F-07DC-415E-9EE0-578DFFED167D}" type="pres">
      <dgm:prSet presAssocID="{51D3D09E-2087-4594-B312-02E43349B5C5}" presName="rootText" presStyleLbl="node3" presStyleIdx="1" presStyleCnt="5" custScaleX="73742" custScaleY="57831" custLinFactY="-200000" custLinFactNeighborX="99700" custLinFactNeighborY="-244055">
        <dgm:presLayoutVars>
          <dgm:chPref val="3"/>
        </dgm:presLayoutVars>
      </dgm:prSet>
      <dgm:spPr/>
      <dgm:t>
        <a:bodyPr/>
        <a:lstStyle/>
        <a:p>
          <a:endParaRPr lang="es-PY"/>
        </a:p>
      </dgm:t>
    </dgm:pt>
    <dgm:pt modelId="{29F48638-A82E-4CE3-BB55-592D2FE72197}" type="pres">
      <dgm:prSet presAssocID="{51D3D09E-2087-4594-B312-02E43349B5C5}" presName="rootConnector" presStyleLbl="node3" presStyleIdx="1" presStyleCnt="5"/>
      <dgm:spPr/>
      <dgm:t>
        <a:bodyPr/>
        <a:lstStyle/>
        <a:p>
          <a:endParaRPr lang="es-PY"/>
        </a:p>
      </dgm:t>
    </dgm:pt>
    <dgm:pt modelId="{574BB012-E955-479A-9140-082B43D63111}" type="pres">
      <dgm:prSet presAssocID="{51D3D09E-2087-4594-B312-02E43349B5C5}" presName="hierChild4" presStyleCnt="0"/>
      <dgm:spPr/>
      <dgm:t>
        <a:bodyPr/>
        <a:lstStyle/>
        <a:p>
          <a:endParaRPr lang="es-PY"/>
        </a:p>
      </dgm:t>
    </dgm:pt>
    <dgm:pt modelId="{0D90FF5B-5C51-4E94-AC58-8EADF23F1F03}" type="pres">
      <dgm:prSet presAssocID="{51D3D09E-2087-4594-B312-02E43349B5C5}" presName="hierChild5" presStyleCnt="0"/>
      <dgm:spPr/>
      <dgm:t>
        <a:bodyPr/>
        <a:lstStyle/>
        <a:p>
          <a:endParaRPr lang="es-PY"/>
        </a:p>
      </dgm:t>
    </dgm:pt>
    <dgm:pt modelId="{88E14F4B-4314-4542-97D7-BB1C4E26E971}" type="pres">
      <dgm:prSet presAssocID="{25BF7935-6A8A-4E55-9B9F-FD937CE86F45}" presName="Name48" presStyleLbl="parChTrans1D3" presStyleIdx="2" presStyleCnt="11"/>
      <dgm:spPr/>
      <dgm:t>
        <a:bodyPr/>
        <a:lstStyle/>
        <a:p>
          <a:endParaRPr lang="es-PY"/>
        </a:p>
      </dgm:t>
    </dgm:pt>
    <dgm:pt modelId="{B4EADB13-1719-466D-9A66-0E3922B7D8B8}" type="pres">
      <dgm:prSet presAssocID="{F5C28BFE-1529-4EA2-B7BB-AC7D7EFA8D6C}" presName="hierRoot2" presStyleCnt="0">
        <dgm:presLayoutVars>
          <dgm:hierBranch val="hang"/>
        </dgm:presLayoutVars>
      </dgm:prSet>
      <dgm:spPr/>
      <dgm:t>
        <a:bodyPr/>
        <a:lstStyle/>
        <a:p>
          <a:endParaRPr lang="es-PY"/>
        </a:p>
      </dgm:t>
    </dgm:pt>
    <dgm:pt modelId="{E1501572-AC7F-464F-BE18-528337329F99}" type="pres">
      <dgm:prSet presAssocID="{F5C28BFE-1529-4EA2-B7BB-AC7D7EFA8D6C}" presName="rootComposite" presStyleCnt="0"/>
      <dgm:spPr/>
      <dgm:t>
        <a:bodyPr/>
        <a:lstStyle/>
        <a:p>
          <a:endParaRPr lang="es-PY"/>
        </a:p>
      </dgm:t>
    </dgm:pt>
    <dgm:pt modelId="{605448D4-1787-453F-9A03-7B7AC520C762}" type="pres">
      <dgm:prSet presAssocID="{F5C28BFE-1529-4EA2-B7BB-AC7D7EFA8D6C}" presName="rootText" presStyleLbl="node3" presStyleIdx="2" presStyleCnt="5" custScaleX="73742" custScaleY="57831" custLinFactY="-286962" custLinFactNeighborX="-90129" custLinFactNeighborY="-300000">
        <dgm:presLayoutVars>
          <dgm:chPref val="3"/>
        </dgm:presLayoutVars>
      </dgm:prSet>
      <dgm:spPr/>
      <dgm:t>
        <a:bodyPr/>
        <a:lstStyle/>
        <a:p>
          <a:endParaRPr lang="es-PY"/>
        </a:p>
      </dgm:t>
    </dgm:pt>
    <dgm:pt modelId="{B91FD7AA-3032-4969-A9EF-42051ABF7682}" type="pres">
      <dgm:prSet presAssocID="{F5C28BFE-1529-4EA2-B7BB-AC7D7EFA8D6C}" presName="rootConnector" presStyleLbl="node3" presStyleIdx="2" presStyleCnt="5"/>
      <dgm:spPr/>
      <dgm:t>
        <a:bodyPr/>
        <a:lstStyle/>
        <a:p>
          <a:endParaRPr lang="es-PY"/>
        </a:p>
      </dgm:t>
    </dgm:pt>
    <dgm:pt modelId="{DF717A2E-085E-4B41-B065-EBB096A08880}" type="pres">
      <dgm:prSet presAssocID="{F5C28BFE-1529-4EA2-B7BB-AC7D7EFA8D6C}" presName="hierChild4" presStyleCnt="0"/>
      <dgm:spPr/>
      <dgm:t>
        <a:bodyPr/>
        <a:lstStyle/>
        <a:p>
          <a:endParaRPr lang="es-PY"/>
        </a:p>
      </dgm:t>
    </dgm:pt>
    <dgm:pt modelId="{37CB3A87-30A8-46B5-B362-1EE90CF110C1}" type="pres">
      <dgm:prSet presAssocID="{F5C28BFE-1529-4EA2-B7BB-AC7D7EFA8D6C}" presName="hierChild5" presStyleCnt="0"/>
      <dgm:spPr/>
      <dgm:t>
        <a:bodyPr/>
        <a:lstStyle/>
        <a:p>
          <a:endParaRPr lang="es-PY"/>
        </a:p>
      </dgm:t>
    </dgm:pt>
    <dgm:pt modelId="{0661A13B-545B-481B-AB92-54C979F4EA19}" type="pres">
      <dgm:prSet presAssocID="{4781C88D-DEC7-4AC3-8CD5-876AD9B8093C}" presName="Name48" presStyleLbl="parChTrans1D3" presStyleIdx="3" presStyleCnt="11"/>
      <dgm:spPr/>
      <dgm:t>
        <a:bodyPr/>
        <a:lstStyle/>
        <a:p>
          <a:endParaRPr lang="es-PY"/>
        </a:p>
      </dgm:t>
    </dgm:pt>
    <dgm:pt modelId="{E0FFA443-1BF0-4258-ABB7-320F24633EC5}" type="pres">
      <dgm:prSet presAssocID="{AB61B3D7-2C34-4195-B50B-526E60B6733A}" presName="hierRoot2" presStyleCnt="0">
        <dgm:presLayoutVars>
          <dgm:hierBranch val="init"/>
        </dgm:presLayoutVars>
      </dgm:prSet>
      <dgm:spPr/>
      <dgm:t>
        <a:bodyPr/>
        <a:lstStyle/>
        <a:p>
          <a:endParaRPr lang="es-ES"/>
        </a:p>
      </dgm:t>
    </dgm:pt>
    <dgm:pt modelId="{5F71CA4F-782F-4EFA-87D1-8AC0DFA80AAF}" type="pres">
      <dgm:prSet presAssocID="{AB61B3D7-2C34-4195-B50B-526E60B6733A}" presName="rootComposite" presStyleCnt="0"/>
      <dgm:spPr/>
      <dgm:t>
        <a:bodyPr/>
        <a:lstStyle/>
        <a:p>
          <a:endParaRPr lang="es-ES"/>
        </a:p>
      </dgm:t>
    </dgm:pt>
    <dgm:pt modelId="{A32F20BF-A69E-4CF8-A870-B1FA01EFA9A5}" type="pres">
      <dgm:prSet presAssocID="{AB61B3D7-2C34-4195-B50B-526E60B6733A}" presName="rootText" presStyleLbl="node3" presStyleIdx="3" presStyleCnt="5" custScaleX="73761" custScaleY="62427" custLinFactY="-100000" custLinFactNeighborX="3468" custLinFactNeighborY="-199153">
        <dgm:presLayoutVars>
          <dgm:chPref val="3"/>
        </dgm:presLayoutVars>
      </dgm:prSet>
      <dgm:spPr/>
      <dgm:t>
        <a:bodyPr/>
        <a:lstStyle/>
        <a:p>
          <a:endParaRPr lang="es-PY"/>
        </a:p>
      </dgm:t>
    </dgm:pt>
    <dgm:pt modelId="{E2E04FBB-199A-47E6-BEFB-998B08E86F30}" type="pres">
      <dgm:prSet presAssocID="{AB61B3D7-2C34-4195-B50B-526E60B6733A}" presName="rootConnector" presStyleLbl="node3" presStyleIdx="3" presStyleCnt="5"/>
      <dgm:spPr/>
      <dgm:t>
        <a:bodyPr/>
        <a:lstStyle/>
        <a:p>
          <a:endParaRPr lang="es-PY"/>
        </a:p>
      </dgm:t>
    </dgm:pt>
    <dgm:pt modelId="{393915FE-4EBF-4B90-9564-EACF34BA73D0}" type="pres">
      <dgm:prSet presAssocID="{AB61B3D7-2C34-4195-B50B-526E60B6733A}" presName="hierChild4" presStyleCnt="0"/>
      <dgm:spPr/>
      <dgm:t>
        <a:bodyPr/>
        <a:lstStyle/>
        <a:p>
          <a:endParaRPr lang="es-ES"/>
        </a:p>
      </dgm:t>
    </dgm:pt>
    <dgm:pt modelId="{B5E67325-4E8B-4D07-A4AB-591BAD8DFCCA}" type="pres">
      <dgm:prSet presAssocID="{AB61B3D7-2C34-4195-B50B-526E60B6733A}" presName="hierChild5" presStyleCnt="0"/>
      <dgm:spPr/>
      <dgm:t>
        <a:bodyPr/>
        <a:lstStyle/>
        <a:p>
          <a:endParaRPr lang="es-ES"/>
        </a:p>
      </dgm:t>
    </dgm:pt>
    <dgm:pt modelId="{E725872B-0130-4638-BE74-93C9FAB1FD13}" type="pres">
      <dgm:prSet presAssocID="{C44CE4E5-AE7D-4864-8AAA-D1AB9FFC08BC}" presName="Name48" presStyleLbl="parChTrans1D3" presStyleIdx="4" presStyleCnt="11"/>
      <dgm:spPr/>
      <dgm:t>
        <a:bodyPr/>
        <a:lstStyle/>
        <a:p>
          <a:endParaRPr lang="es-PY"/>
        </a:p>
      </dgm:t>
    </dgm:pt>
    <dgm:pt modelId="{DC04B317-3A21-43C0-98A9-210C1503CBB0}" type="pres">
      <dgm:prSet presAssocID="{C4733CC0-F8B4-471A-A8B0-C9F8824ECB86}" presName="hierRoot2" presStyleCnt="0">
        <dgm:presLayoutVars>
          <dgm:hierBranch val="init"/>
        </dgm:presLayoutVars>
      </dgm:prSet>
      <dgm:spPr/>
      <dgm:t>
        <a:bodyPr/>
        <a:lstStyle/>
        <a:p>
          <a:endParaRPr lang="es-ES"/>
        </a:p>
      </dgm:t>
    </dgm:pt>
    <dgm:pt modelId="{4C05A1A1-531E-4133-98B1-579524F2206D}" type="pres">
      <dgm:prSet presAssocID="{C4733CC0-F8B4-471A-A8B0-C9F8824ECB86}" presName="rootComposite" presStyleCnt="0"/>
      <dgm:spPr/>
      <dgm:t>
        <a:bodyPr/>
        <a:lstStyle/>
        <a:p>
          <a:endParaRPr lang="es-ES"/>
        </a:p>
      </dgm:t>
    </dgm:pt>
    <dgm:pt modelId="{4B387719-4213-4DDA-AB78-5EC30BB3453F}" type="pres">
      <dgm:prSet presAssocID="{C4733CC0-F8B4-471A-A8B0-C9F8824ECB86}" presName="rootText" presStyleLbl="node3" presStyleIdx="4" presStyleCnt="5" custScaleX="73761" custScaleY="62427" custLinFactY="-107060" custLinFactNeighborX="-90962" custLinFactNeighborY="-200000">
        <dgm:presLayoutVars>
          <dgm:chPref val="3"/>
        </dgm:presLayoutVars>
      </dgm:prSet>
      <dgm:spPr/>
      <dgm:t>
        <a:bodyPr/>
        <a:lstStyle/>
        <a:p>
          <a:endParaRPr lang="es-PY"/>
        </a:p>
      </dgm:t>
    </dgm:pt>
    <dgm:pt modelId="{E0BABEF5-D46B-42FA-A0AB-B89E2C463F40}" type="pres">
      <dgm:prSet presAssocID="{C4733CC0-F8B4-471A-A8B0-C9F8824ECB86}" presName="rootConnector" presStyleLbl="node3" presStyleIdx="4" presStyleCnt="5"/>
      <dgm:spPr/>
      <dgm:t>
        <a:bodyPr/>
        <a:lstStyle/>
        <a:p>
          <a:endParaRPr lang="es-PY"/>
        </a:p>
      </dgm:t>
    </dgm:pt>
    <dgm:pt modelId="{FC576434-2798-474C-A36A-AC2A34BAF641}" type="pres">
      <dgm:prSet presAssocID="{C4733CC0-F8B4-471A-A8B0-C9F8824ECB86}" presName="hierChild4" presStyleCnt="0"/>
      <dgm:spPr/>
      <dgm:t>
        <a:bodyPr/>
        <a:lstStyle/>
        <a:p>
          <a:endParaRPr lang="es-ES"/>
        </a:p>
      </dgm:t>
    </dgm:pt>
    <dgm:pt modelId="{1694C1E8-74B1-436A-8951-6980624C1E8F}" type="pres">
      <dgm:prSet presAssocID="{C4733CC0-F8B4-471A-A8B0-C9F8824ECB86}" presName="hierChild5" presStyleCnt="0"/>
      <dgm:spPr/>
      <dgm:t>
        <a:bodyPr/>
        <a:lstStyle/>
        <a:p>
          <a:endParaRPr lang="es-ES"/>
        </a:p>
      </dgm:t>
    </dgm:pt>
    <dgm:pt modelId="{27F7BBD8-F8C8-482C-9E4E-480ED90906CB}" type="pres">
      <dgm:prSet presAssocID="{750C2587-73E7-4FBC-9DFF-4C3D14B168BE}" presName="hierChild5" presStyleCnt="0"/>
      <dgm:spPr/>
      <dgm:t>
        <a:bodyPr/>
        <a:lstStyle/>
        <a:p>
          <a:endParaRPr lang="es-PY"/>
        </a:p>
      </dgm:t>
    </dgm:pt>
    <dgm:pt modelId="{8E779EA7-303C-43DA-BD86-FEE7B92E78BA}" type="pres">
      <dgm:prSet presAssocID="{83C7A077-B5D5-47A7-9785-328202D41C88}" presName="Name111" presStyleLbl="parChTrans1D3" presStyleIdx="5" presStyleCnt="11"/>
      <dgm:spPr/>
      <dgm:t>
        <a:bodyPr/>
        <a:lstStyle/>
        <a:p>
          <a:endParaRPr lang="es-PY"/>
        </a:p>
      </dgm:t>
    </dgm:pt>
    <dgm:pt modelId="{497EB926-1D0F-41B7-9327-41EB9001F6B9}" type="pres">
      <dgm:prSet presAssocID="{FA5C589F-3394-4F16-8C19-E302D27F4FF6}" presName="hierRoot3" presStyleCnt="0">
        <dgm:presLayoutVars>
          <dgm:hierBranch val="init"/>
        </dgm:presLayoutVars>
      </dgm:prSet>
      <dgm:spPr/>
      <dgm:t>
        <a:bodyPr/>
        <a:lstStyle/>
        <a:p>
          <a:endParaRPr lang="es-PY"/>
        </a:p>
      </dgm:t>
    </dgm:pt>
    <dgm:pt modelId="{9EE9CF27-0286-41F4-BF7A-C0F1BD45B63C}" type="pres">
      <dgm:prSet presAssocID="{FA5C589F-3394-4F16-8C19-E302D27F4FF6}" presName="rootComposite3" presStyleCnt="0"/>
      <dgm:spPr/>
      <dgm:t>
        <a:bodyPr/>
        <a:lstStyle/>
        <a:p>
          <a:endParaRPr lang="es-PY"/>
        </a:p>
      </dgm:t>
    </dgm:pt>
    <dgm:pt modelId="{9969B098-159B-4A60-ACC6-EF8573FD388D}" type="pres">
      <dgm:prSet presAssocID="{FA5C589F-3394-4F16-8C19-E302D27F4FF6}" presName="rootText3" presStyleLbl="asst2" presStyleIdx="0" presStyleCnt="6" custScaleX="69305" custScaleY="63135" custLinFactNeighborX="64178" custLinFactNeighborY="52314">
        <dgm:presLayoutVars>
          <dgm:chPref val="3"/>
        </dgm:presLayoutVars>
      </dgm:prSet>
      <dgm:spPr/>
      <dgm:t>
        <a:bodyPr/>
        <a:lstStyle/>
        <a:p>
          <a:endParaRPr lang="es-PY"/>
        </a:p>
      </dgm:t>
    </dgm:pt>
    <dgm:pt modelId="{8FFFFDBF-2635-487D-87E3-F629D708D28B}" type="pres">
      <dgm:prSet presAssocID="{FA5C589F-3394-4F16-8C19-E302D27F4FF6}" presName="rootConnector3" presStyleLbl="asst2" presStyleIdx="0" presStyleCnt="6"/>
      <dgm:spPr/>
      <dgm:t>
        <a:bodyPr/>
        <a:lstStyle/>
        <a:p>
          <a:endParaRPr lang="es-PY"/>
        </a:p>
      </dgm:t>
    </dgm:pt>
    <dgm:pt modelId="{B3521567-F712-418F-B480-BBBFE8C3147D}" type="pres">
      <dgm:prSet presAssocID="{FA5C589F-3394-4F16-8C19-E302D27F4FF6}" presName="hierChild6" presStyleCnt="0"/>
      <dgm:spPr/>
      <dgm:t>
        <a:bodyPr/>
        <a:lstStyle/>
        <a:p>
          <a:endParaRPr lang="es-PY"/>
        </a:p>
      </dgm:t>
    </dgm:pt>
    <dgm:pt modelId="{C62E9ABA-9D83-484A-A894-7153B5595C5B}" type="pres">
      <dgm:prSet presAssocID="{FA5C589F-3394-4F16-8C19-E302D27F4FF6}" presName="hierChild7" presStyleCnt="0"/>
      <dgm:spPr/>
      <dgm:t>
        <a:bodyPr/>
        <a:lstStyle/>
        <a:p>
          <a:endParaRPr lang="es-PY"/>
        </a:p>
      </dgm:t>
    </dgm:pt>
    <dgm:pt modelId="{66379A7A-32E0-404B-AFB0-E43B7B6DAEAE}" type="pres">
      <dgm:prSet presAssocID="{A21F7E6E-DA7A-4269-BE8E-ADA059DEFC73}" presName="Name111" presStyleLbl="parChTrans1D3" presStyleIdx="6" presStyleCnt="11"/>
      <dgm:spPr/>
      <dgm:t>
        <a:bodyPr/>
        <a:lstStyle/>
        <a:p>
          <a:endParaRPr lang="es-PY"/>
        </a:p>
      </dgm:t>
    </dgm:pt>
    <dgm:pt modelId="{FA89A574-47DB-49B4-AC2B-B5FEB6AECC27}" type="pres">
      <dgm:prSet presAssocID="{32389682-61ED-42C9-BDBE-90905031620D}" presName="hierRoot3" presStyleCnt="0">
        <dgm:presLayoutVars>
          <dgm:hierBranch val="init"/>
        </dgm:presLayoutVars>
      </dgm:prSet>
      <dgm:spPr/>
      <dgm:t>
        <a:bodyPr/>
        <a:lstStyle/>
        <a:p>
          <a:endParaRPr lang="es-PY"/>
        </a:p>
      </dgm:t>
    </dgm:pt>
    <dgm:pt modelId="{63E76C78-AF69-4563-B041-2E97AE3F560F}" type="pres">
      <dgm:prSet presAssocID="{32389682-61ED-42C9-BDBE-90905031620D}" presName="rootComposite3" presStyleCnt="0"/>
      <dgm:spPr/>
      <dgm:t>
        <a:bodyPr/>
        <a:lstStyle/>
        <a:p>
          <a:endParaRPr lang="es-PY"/>
        </a:p>
      </dgm:t>
    </dgm:pt>
    <dgm:pt modelId="{D9F5BE03-5068-4FE1-A06F-003DBA153DC9}" type="pres">
      <dgm:prSet presAssocID="{32389682-61ED-42C9-BDBE-90905031620D}" presName="rootText3" presStyleLbl="asst2" presStyleIdx="1" presStyleCnt="6" custScaleX="69305" custScaleY="63135" custLinFactNeighborX="1254" custLinFactNeighborY="52676">
        <dgm:presLayoutVars>
          <dgm:chPref val="3"/>
        </dgm:presLayoutVars>
      </dgm:prSet>
      <dgm:spPr/>
      <dgm:t>
        <a:bodyPr/>
        <a:lstStyle/>
        <a:p>
          <a:endParaRPr lang="es-PY"/>
        </a:p>
      </dgm:t>
    </dgm:pt>
    <dgm:pt modelId="{0AB4BDCE-1B99-4D8B-A4A0-309D06744C9B}" type="pres">
      <dgm:prSet presAssocID="{32389682-61ED-42C9-BDBE-90905031620D}" presName="rootConnector3" presStyleLbl="asst2" presStyleIdx="1" presStyleCnt="6"/>
      <dgm:spPr/>
      <dgm:t>
        <a:bodyPr/>
        <a:lstStyle/>
        <a:p>
          <a:endParaRPr lang="es-PY"/>
        </a:p>
      </dgm:t>
    </dgm:pt>
    <dgm:pt modelId="{B5D49A53-F169-4109-9C4D-15EAE2B25B92}" type="pres">
      <dgm:prSet presAssocID="{32389682-61ED-42C9-BDBE-90905031620D}" presName="hierChild6" presStyleCnt="0"/>
      <dgm:spPr/>
      <dgm:t>
        <a:bodyPr/>
        <a:lstStyle/>
        <a:p>
          <a:endParaRPr lang="es-PY"/>
        </a:p>
      </dgm:t>
    </dgm:pt>
    <dgm:pt modelId="{209D42B0-4574-4B61-AAF3-D166CA16C605}" type="pres">
      <dgm:prSet presAssocID="{32389682-61ED-42C9-BDBE-90905031620D}" presName="hierChild7" presStyleCnt="0"/>
      <dgm:spPr/>
      <dgm:t>
        <a:bodyPr/>
        <a:lstStyle/>
        <a:p>
          <a:endParaRPr lang="es-PY"/>
        </a:p>
      </dgm:t>
    </dgm:pt>
    <dgm:pt modelId="{FE21A4C5-2DF1-4F2D-93D5-BE02B89E0A4E}" type="pres">
      <dgm:prSet presAssocID="{34F021FD-CAD1-4813-9868-8F15693E706A}" presName="Name111" presStyleLbl="parChTrans1D3" presStyleIdx="7" presStyleCnt="11"/>
      <dgm:spPr/>
      <dgm:t>
        <a:bodyPr/>
        <a:lstStyle/>
        <a:p>
          <a:endParaRPr lang="es-PY"/>
        </a:p>
      </dgm:t>
    </dgm:pt>
    <dgm:pt modelId="{1ED4519E-8087-450B-8A8B-4962D9DF218F}" type="pres">
      <dgm:prSet presAssocID="{83426F38-5A8A-454D-B579-EE7E416B0550}" presName="hierRoot3" presStyleCnt="0">
        <dgm:presLayoutVars>
          <dgm:hierBranch val="init"/>
        </dgm:presLayoutVars>
      </dgm:prSet>
      <dgm:spPr/>
      <dgm:t>
        <a:bodyPr/>
        <a:lstStyle/>
        <a:p>
          <a:endParaRPr lang="es-PY"/>
        </a:p>
      </dgm:t>
    </dgm:pt>
    <dgm:pt modelId="{A17594D9-F1AC-450A-A7C7-2CB30EE1A62A}" type="pres">
      <dgm:prSet presAssocID="{83426F38-5A8A-454D-B579-EE7E416B0550}" presName="rootComposite3" presStyleCnt="0"/>
      <dgm:spPr/>
      <dgm:t>
        <a:bodyPr/>
        <a:lstStyle/>
        <a:p>
          <a:endParaRPr lang="es-PY"/>
        </a:p>
      </dgm:t>
    </dgm:pt>
    <dgm:pt modelId="{26B06A72-4CC0-4DAA-8DCE-641BE012C7F1}" type="pres">
      <dgm:prSet presAssocID="{83426F38-5A8A-454D-B579-EE7E416B0550}" presName="rootText3" presStyleLbl="asst2" presStyleIdx="2" presStyleCnt="6" custScaleX="69305" custScaleY="63135" custLinFactNeighborX="-10619" custLinFactNeighborY="-89242">
        <dgm:presLayoutVars>
          <dgm:chPref val="3"/>
        </dgm:presLayoutVars>
      </dgm:prSet>
      <dgm:spPr/>
      <dgm:t>
        <a:bodyPr/>
        <a:lstStyle/>
        <a:p>
          <a:endParaRPr lang="es-PY"/>
        </a:p>
      </dgm:t>
    </dgm:pt>
    <dgm:pt modelId="{F2238106-DAD1-4650-AC8B-E2C2DF1ED16A}" type="pres">
      <dgm:prSet presAssocID="{83426F38-5A8A-454D-B579-EE7E416B0550}" presName="rootConnector3" presStyleLbl="asst2" presStyleIdx="2" presStyleCnt="6"/>
      <dgm:spPr/>
      <dgm:t>
        <a:bodyPr/>
        <a:lstStyle/>
        <a:p>
          <a:endParaRPr lang="es-PY"/>
        </a:p>
      </dgm:t>
    </dgm:pt>
    <dgm:pt modelId="{55C2C8CD-0083-4FFA-9842-039692EC6AB7}" type="pres">
      <dgm:prSet presAssocID="{83426F38-5A8A-454D-B579-EE7E416B0550}" presName="hierChild6" presStyleCnt="0"/>
      <dgm:spPr/>
      <dgm:t>
        <a:bodyPr/>
        <a:lstStyle/>
        <a:p>
          <a:endParaRPr lang="es-PY"/>
        </a:p>
      </dgm:t>
    </dgm:pt>
    <dgm:pt modelId="{F67E7070-C5CB-4CFC-9521-AD8945DAD0DA}" type="pres">
      <dgm:prSet presAssocID="{83426F38-5A8A-454D-B579-EE7E416B0550}" presName="hierChild7" presStyleCnt="0"/>
      <dgm:spPr/>
      <dgm:t>
        <a:bodyPr/>
        <a:lstStyle/>
        <a:p>
          <a:endParaRPr lang="es-PY"/>
        </a:p>
      </dgm:t>
    </dgm:pt>
    <dgm:pt modelId="{15FD7314-957C-47F8-94A6-6444A972EEB5}" type="pres">
      <dgm:prSet presAssocID="{6BF9AF9F-0229-4EF4-9E25-5F18A9B82583}" presName="Name111" presStyleLbl="parChTrans1D3" presStyleIdx="8" presStyleCnt="11"/>
      <dgm:spPr/>
      <dgm:t>
        <a:bodyPr/>
        <a:lstStyle/>
        <a:p>
          <a:endParaRPr lang="es-PY"/>
        </a:p>
      </dgm:t>
    </dgm:pt>
    <dgm:pt modelId="{102DC5A7-0B86-4DB5-A5A1-FEB2B57F466E}" type="pres">
      <dgm:prSet presAssocID="{82A48F24-243B-4AAF-B41F-64F0D6F7C501}" presName="hierRoot3" presStyleCnt="0">
        <dgm:presLayoutVars>
          <dgm:hierBranch val="init"/>
        </dgm:presLayoutVars>
      </dgm:prSet>
      <dgm:spPr/>
      <dgm:t>
        <a:bodyPr/>
        <a:lstStyle/>
        <a:p>
          <a:endParaRPr lang="es-PY"/>
        </a:p>
      </dgm:t>
    </dgm:pt>
    <dgm:pt modelId="{6A35EC10-AD4F-497A-AEFC-FEE0BDB03690}" type="pres">
      <dgm:prSet presAssocID="{82A48F24-243B-4AAF-B41F-64F0D6F7C501}" presName="rootComposite3" presStyleCnt="0"/>
      <dgm:spPr/>
      <dgm:t>
        <a:bodyPr/>
        <a:lstStyle/>
        <a:p>
          <a:endParaRPr lang="es-PY"/>
        </a:p>
      </dgm:t>
    </dgm:pt>
    <dgm:pt modelId="{72B76DED-9F9D-40FA-9940-1364E4AF8B6B}" type="pres">
      <dgm:prSet presAssocID="{82A48F24-243B-4AAF-B41F-64F0D6F7C501}" presName="rootText3" presStyleLbl="asst2" presStyleIdx="3" presStyleCnt="6" custScaleX="69305" custScaleY="63135" custLinFactX="-47308" custLinFactNeighborX="-100000" custLinFactNeighborY="-89968">
        <dgm:presLayoutVars>
          <dgm:chPref val="3"/>
        </dgm:presLayoutVars>
      </dgm:prSet>
      <dgm:spPr/>
      <dgm:t>
        <a:bodyPr/>
        <a:lstStyle/>
        <a:p>
          <a:endParaRPr lang="es-PY"/>
        </a:p>
      </dgm:t>
    </dgm:pt>
    <dgm:pt modelId="{138F397F-69D2-4BEE-A6A2-F951EC4D37A8}" type="pres">
      <dgm:prSet presAssocID="{82A48F24-243B-4AAF-B41F-64F0D6F7C501}" presName="rootConnector3" presStyleLbl="asst2" presStyleIdx="3" presStyleCnt="6"/>
      <dgm:spPr/>
      <dgm:t>
        <a:bodyPr/>
        <a:lstStyle/>
        <a:p>
          <a:endParaRPr lang="es-PY"/>
        </a:p>
      </dgm:t>
    </dgm:pt>
    <dgm:pt modelId="{FF456481-A5F4-4E90-9AB5-7BA4A1F2BFEE}" type="pres">
      <dgm:prSet presAssocID="{82A48F24-243B-4AAF-B41F-64F0D6F7C501}" presName="hierChild6" presStyleCnt="0"/>
      <dgm:spPr/>
      <dgm:t>
        <a:bodyPr/>
        <a:lstStyle/>
        <a:p>
          <a:endParaRPr lang="es-PY"/>
        </a:p>
      </dgm:t>
    </dgm:pt>
    <dgm:pt modelId="{D12C5520-DD9C-46AD-877C-259D15859223}" type="pres">
      <dgm:prSet presAssocID="{82A48F24-243B-4AAF-B41F-64F0D6F7C501}" presName="hierChild7" presStyleCnt="0"/>
      <dgm:spPr/>
      <dgm:t>
        <a:bodyPr/>
        <a:lstStyle/>
        <a:p>
          <a:endParaRPr lang="es-PY"/>
        </a:p>
      </dgm:t>
    </dgm:pt>
    <dgm:pt modelId="{2BD21502-F56E-46AD-B401-BE7D38E3FC85}" type="pres">
      <dgm:prSet presAssocID="{DA5C53C4-02BD-4BEA-9A5C-EA6CCAA1752B}" presName="Name111" presStyleLbl="parChTrans1D3" presStyleIdx="9" presStyleCnt="11"/>
      <dgm:spPr/>
      <dgm:t>
        <a:bodyPr/>
        <a:lstStyle/>
        <a:p>
          <a:endParaRPr lang="es-PY"/>
        </a:p>
      </dgm:t>
    </dgm:pt>
    <dgm:pt modelId="{8362EFB5-C3C1-495A-80E4-BA498EEEA60A}" type="pres">
      <dgm:prSet presAssocID="{892E94ED-9274-4778-9937-98DC791596C2}" presName="hierRoot3" presStyleCnt="0">
        <dgm:presLayoutVars>
          <dgm:hierBranch val="init"/>
        </dgm:presLayoutVars>
      </dgm:prSet>
      <dgm:spPr/>
      <dgm:t>
        <a:bodyPr/>
        <a:lstStyle/>
        <a:p>
          <a:endParaRPr lang="es-PY"/>
        </a:p>
      </dgm:t>
    </dgm:pt>
    <dgm:pt modelId="{7DD19AA7-5AFB-48E3-80BA-48BB626ED551}" type="pres">
      <dgm:prSet presAssocID="{892E94ED-9274-4778-9937-98DC791596C2}" presName="rootComposite3" presStyleCnt="0"/>
      <dgm:spPr/>
      <dgm:t>
        <a:bodyPr/>
        <a:lstStyle/>
        <a:p>
          <a:endParaRPr lang="es-PY"/>
        </a:p>
      </dgm:t>
    </dgm:pt>
    <dgm:pt modelId="{746384C9-E066-421C-A7F0-B11185E4EA81}" type="pres">
      <dgm:prSet presAssocID="{892E94ED-9274-4778-9937-98DC791596C2}" presName="rootText3" presStyleLbl="asst2" presStyleIdx="4" presStyleCnt="6" custScaleX="69305" custScaleY="63135" custLinFactX="39086" custLinFactY="-100000" custLinFactNeighborX="100000" custLinFactNeighborY="-131621">
        <dgm:presLayoutVars>
          <dgm:chPref val="3"/>
        </dgm:presLayoutVars>
      </dgm:prSet>
      <dgm:spPr/>
      <dgm:t>
        <a:bodyPr/>
        <a:lstStyle/>
        <a:p>
          <a:endParaRPr lang="es-PY"/>
        </a:p>
      </dgm:t>
    </dgm:pt>
    <dgm:pt modelId="{5C00F260-9EB0-4643-9C47-DB73D2A008BB}" type="pres">
      <dgm:prSet presAssocID="{892E94ED-9274-4778-9937-98DC791596C2}" presName="rootConnector3" presStyleLbl="asst2" presStyleIdx="4" presStyleCnt="6"/>
      <dgm:spPr/>
      <dgm:t>
        <a:bodyPr/>
        <a:lstStyle/>
        <a:p>
          <a:endParaRPr lang="es-PY"/>
        </a:p>
      </dgm:t>
    </dgm:pt>
    <dgm:pt modelId="{16C5F6BF-D056-4BEF-A405-01562E438736}" type="pres">
      <dgm:prSet presAssocID="{892E94ED-9274-4778-9937-98DC791596C2}" presName="hierChild6" presStyleCnt="0"/>
      <dgm:spPr/>
      <dgm:t>
        <a:bodyPr/>
        <a:lstStyle/>
        <a:p>
          <a:endParaRPr lang="es-PY"/>
        </a:p>
      </dgm:t>
    </dgm:pt>
    <dgm:pt modelId="{96CC96D1-E0CF-4E19-91A1-3B3E062538CF}" type="pres">
      <dgm:prSet presAssocID="{892E94ED-9274-4778-9937-98DC791596C2}" presName="hierChild7" presStyleCnt="0"/>
      <dgm:spPr/>
      <dgm:t>
        <a:bodyPr/>
        <a:lstStyle/>
        <a:p>
          <a:endParaRPr lang="es-PY"/>
        </a:p>
      </dgm:t>
    </dgm:pt>
    <dgm:pt modelId="{7077A7DF-DEAB-4C82-9864-4C0A1E502618}" type="pres">
      <dgm:prSet presAssocID="{82D5678D-1EE1-40CD-83F3-48786D0C751A}" presName="Name111" presStyleLbl="parChTrans1D3" presStyleIdx="10" presStyleCnt="11"/>
      <dgm:spPr/>
      <dgm:t>
        <a:bodyPr/>
        <a:lstStyle/>
        <a:p>
          <a:endParaRPr lang="es-PY"/>
        </a:p>
      </dgm:t>
    </dgm:pt>
    <dgm:pt modelId="{0032A1BE-99C5-40D4-9D6B-9F8F572BBF6D}" type="pres">
      <dgm:prSet presAssocID="{F0156BC0-CA0F-4A38-87C2-B58EEEFA0BBC}" presName="hierRoot3" presStyleCnt="0">
        <dgm:presLayoutVars>
          <dgm:hierBranch val="init"/>
        </dgm:presLayoutVars>
      </dgm:prSet>
      <dgm:spPr/>
      <dgm:t>
        <a:bodyPr/>
        <a:lstStyle/>
        <a:p>
          <a:endParaRPr lang="es-PY"/>
        </a:p>
      </dgm:t>
    </dgm:pt>
    <dgm:pt modelId="{D5F441A6-4CFF-4DC7-ADEE-D704A96CBF35}" type="pres">
      <dgm:prSet presAssocID="{F0156BC0-CA0F-4A38-87C2-B58EEEFA0BBC}" presName="rootComposite3" presStyleCnt="0"/>
      <dgm:spPr/>
      <dgm:t>
        <a:bodyPr/>
        <a:lstStyle/>
        <a:p>
          <a:endParaRPr lang="es-PY"/>
        </a:p>
      </dgm:t>
    </dgm:pt>
    <dgm:pt modelId="{9756B603-B33B-48E7-AD70-04C3ACD80482}" type="pres">
      <dgm:prSet presAssocID="{F0156BC0-CA0F-4A38-87C2-B58EEEFA0BBC}" presName="rootText3" presStyleLbl="asst2" presStyleIdx="5" presStyleCnt="6" custScaleX="69305" custScaleY="63135" custLinFactY="-100000" custLinFactNeighborX="-72874" custLinFactNeighborY="-131072">
        <dgm:presLayoutVars>
          <dgm:chPref val="3"/>
        </dgm:presLayoutVars>
      </dgm:prSet>
      <dgm:spPr/>
      <dgm:t>
        <a:bodyPr/>
        <a:lstStyle/>
        <a:p>
          <a:endParaRPr lang="es-PY"/>
        </a:p>
      </dgm:t>
    </dgm:pt>
    <dgm:pt modelId="{8AF5E67F-D7E0-4442-B65E-CC2F3E243630}" type="pres">
      <dgm:prSet presAssocID="{F0156BC0-CA0F-4A38-87C2-B58EEEFA0BBC}" presName="rootConnector3" presStyleLbl="asst2" presStyleIdx="5" presStyleCnt="6"/>
      <dgm:spPr/>
      <dgm:t>
        <a:bodyPr/>
        <a:lstStyle/>
        <a:p>
          <a:endParaRPr lang="es-PY"/>
        </a:p>
      </dgm:t>
    </dgm:pt>
    <dgm:pt modelId="{859E7C51-B080-427D-A480-4ABC3E3D4192}" type="pres">
      <dgm:prSet presAssocID="{F0156BC0-CA0F-4A38-87C2-B58EEEFA0BBC}" presName="hierChild6" presStyleCnt="0"/>
      <dgm:spPr/>
      <dgm:t>
        <a:bodyPr/>
        <a:lstStyle/>
        <a:p>
          <a:endParaRPr lang="es-PY"/>
        </a:p>
      </dgm:t>
    </dgm:pt>
    <dgm:pt modelId="{3EBD05B6-30CE-439A-B508-4EAF02FCDC8B}" type="pres">
      <dgm:prSet presAssocID="{F0156BC0-CA0F-4A38-87C2-B58EEEFA0BBC}" presName="hierChild7" presStyleCnt="0"/>
      <dgm:spPr/>
      <dgm:t>
        <a:bodyPr/>
        <a:lstStyle/>
        <a:p>
          <a:endParaRPr lang="es-PY"/>
        </a:p>
      </dgm:t>
    </dgm:pt>
    <dgm:pt modelId="{0116F3B2-573F-4E81-B501-34C31F91E126}" type="pres">
      <dgm:prSet presAssocID="{1FAB96BF-F734-46A5-8ED0-B1BECD027950}" presName="hierChild3" presStyleCnt="0"/>
      <dgm:spPr/>
      <dgm:t>
        <a:bodyPr/>
        <a:lstStyle/>
        <a:p>
          <a:endParaRPr lang="es-PY"/>
        </a:p>
      </dgm:t>
    </dgm:pt>
    <dgm:pt modelId="{0608D0D4-E850-4551-94AF-C8913EB1DD04}" type="pres">
      <dgm:prSet presAssocID="{ED87D9A0-0491-412E-BF46-03CA2BE9FF49}" presName="Name111" presStyleLbl="parChTrans1D2" presStyleIdx="1" presStyleCnt="2"/>
      <dgm:spPr/>
      <dgm:t>
        <a:bodyPr/>
        <a:lstStyle/>
        <a:p>
          <a:endParaRPr lang="es-PY"/>
        </a:p>
      </dgm:t>
    </dgm:pt>
    <dgm:pt modelId="{D1582613-56AC-4558-8FC6-F024E5E152C5}" type="pres">
      <dgm:prSet presAssocID="{062FAEA4-6C32-442F-AE3A-1BB313943D52}" presName="hierRoot3" presStyleCnt="0">
        <dgm:presLayoutVars>
          <dgm:hierBranch val="init"/>
        </dgm:presLayoutVars>
      </dgm:prSet>
      <dgm:spPr/>
      <dgm:t>
        <a:bodyPr/>
        <a:lstStyle/>
        <a:p>
          <a:endParaRPr lang="es-PY"/>
        </a:p>
      </dgm:t>
    </dgm:pt>
    <dgm:pt modelId="{436A0BCF-065F-4DE8-BCD5-3DF50BF34BC8}" type="pres">
      <dgm:prSet presAssocID="{062FAEA4-6C32-442F-AE3A-1BB313943D52}" presName="rootComposite3" presStyleCnt="0"/>
      <dgm:spPr/>
      <dgm:t>
        <a:bodyPr/>
        <a:lstStyle/>
        <a:p>
          <a:endParaRPr lang="es-PY"/>
        </a:p>
      </dgm:t>
    </dgm:pt>
    <dgm:pt modelId="{554C30C3-FDE1-49A2-A014-4832C56B0DE6}" type="pres">
      <dgm:prSet presAssocID="{062FAEA4-6C32-442F-AE3A-1BB313943D52}" presName="rootText3" presStyleLbl="asst1" presStyleIdx="0" presStyleCnt="1" custScaleX="66442" custScaleY="64892" custLinFactX="-56083" custLinFactNeighborX="-100000" custLinFactNeighborY="-43533">
        <dgm:presLayoutVars>
          <dgm:chPref val="3"/>
        </dgm:presLayoutVars>
      </dgm:prSet>
      <dgm:spPr/>
      <dgm:t>
        <a:bodyPr/>
        <a:lstStyle/>
        <a:p>
          <a:endParaRPr lang="es-PY"/>
        </a:p>
      </dgm:t>
    </dgm:pt>
    <dgm:pt modelId="{6A90A046-0ADB-4AF2-A6E2-E354A0356657}" type="pres">
      <dgm:prSet presAssocID="{062FAEA4-6C32-442F-AE3A-1BB313943D52}" presName="rootConnector3" presStyleLbl="asst1" presStyleIdx="0" presStyleCnt="1"/>
      <dgm:spPr/>
      <dgm:t>
        <a:bodyPr/>
        <a:lstStyle/>
        <a:p>
          <a:endParaRPr lang="es-PY"/>
        </a:p>
      </dgm:t>
    </dgm:pt>
    <dgm:pt modelId="{5E848623-B0E5-4F5B-9A61-6A30F783CB40}" type="pres">
      <dgm:prSet presAssocID="{062FAEA4-6C32-442F-AE3A-1BB313943D52}" presName="hierChild6" presStyleCnt="0"/>
      <dgm:spPr/>
      <dgm:t>
        <a:bodyPr/>
        <a:lstStyle/>
        <a:p>
          <a:endParaRPr lang="es-PY"/>
        </a:p>
      </dgm:t>
    </dgm:pt>
    <dgm:pt modelId="{A01F5194-6F1C-4438-823B-32770CD8D66F}" type="pres">
      <dgm:prSet presAssocID="{062FAEA4-6C32-442F-AE3A-1BB313943D52}" presName="hierChild7" presStyleCnt="0"/>
      <dgm:spPr/>
      <dgm:t>
        <a:bodyPr/>
        <a:lstStyle/>
        <a:p>
          <a:endParaRPr lang="es-PY"/>
        </a:p>
      </dgm:t>
    </dgm:pt>
    <dgm:pt modelId="{E7B741ED-5754-4E1E-9C39-D4B7544CCDE9}" type="pres">
      <dgm:prSet presAssocID="{7C816EC7-8D31-40E9-AA49-3EA459FE52D3}" presName="hierRoot1" presStyleCnt="0">
        <dgm:presLayoutVars>
          <dgm:hierBranch val="init"/>
        </dgm:presLayoutVars>
      </dgm:prSet>
      <dgm:spPr/>
    </dgm:pt>
    <dgm:pt modelId="{4C59F75B-76AE-4918-8BFB-62588ECAA910}" type="pres">
      <dgm:prSet presAssocID="{7C816EC7-8D31-40E9-AA49-3EA459FE52D3}" presName="rootComposite1" presStyleCnt="0"/>
      <dgm:spPr/>
    </dgm:pt>
    <dgm:pt modelId="{E4C03CD9-3030-44E5-A009-86FC704FF62D}" type="pres">
      <dgm:prSet presAssocID="{7C816EC7-8D31-40E9-AA49-3EA459FE52D3}" presName="rootText1" presStyleLbl="node0" presStyleIdx="1" presStyleCnt="2" custScaleX="66865" custScaleY="52368" custLinFactY="400000" custLinFactNeighborX="78549" custLinFactNeighborY="445646">
        <dgm:presLayoutVars>
          <dgm:chPref val="3"/>
        </dgm:presLayoutVars>
      </dgm:prSet>
      <dgm:spPr/>
      <dgm:t>
        <a:bodyPr/>
        <a:lstStyle/>
        <a:p>
          <a:endParaRPr lang="es-ES"/>
        </a:p>
      </dgm:t>
    </dgm:pt>
    <dgm:pt modelId="{5D90DBDD-A0F8-42CC-927E-C64ED4071E78}" type="pres">
      <dgm:prSet presAssocID="{7C816EC7-8D31-40E9-AA49-3EA459FE52D3}" presName="rootConnector1" presStyleLbl="node1" presStyleIdx="0" presStyleCnt="0"/>
      <dgm:spPr/>
      <dgm:t>
        <a:bodyPr/>
        <a:lstStyle/>
        <a:p>
          <a:endParaRPr lang="es-ES"/>
        </a:p>
      </dgm:t>
    </dgm:pt>
    <dgm:pt modelId="{4FD804C3-519D-4065-A862-4D14C3F16CFB}" type="pres">
      <dgm:prSet presAssocID="{7C816EC7-8D31-40E9-AA49-3EA459FE52D3}" presName="hierChild2" presStyleCnt="0"/>
      <dgm:spPr/>
    </dgm:pt>
    <dgm:pt modelId="{051FB902-8829-4053-871F-AB9B5A1B6739}" type="pres">
      <dgm:prSet presAssocID="{7C816EC7-8D31-40E9-AA49-3EA459FE52D3}" presName="hierChild3" presStyleCnt="0"/>
      <dgm:spPr/>
    </dgm:pt>
  </dgm:ptLst>
  <dgm:cxnLst>
    <dgm:cxn modelId="{C8B40CA7-DE82-4F19-9797-14B8542A4A4D}" type="presOf" srcId="{51D3D09E-2087-4594-B312-02E43349B5C5}" destId="{51C8362F-07DC-415E-9EE0-578DFFED167D}" srcOrd="0" destOrd="0" presId="urn:microsoft.com/office/officeart/2005/8/layout/orgChart1"/>
    <dgm:cxn modelId="{AC77AD6F-F00A-4DF2-8842-D3296B7523F6}" type="presOf" srcId="{ED87D9A0-0491-412E-BF46-03CA2BE9FF49}" destId="{0608D0D4-E850-4551-94AF-C8913EB1DD04}" srcOrd="0" destOrd="0" presId="urn:microsoft.com/office/officeart/2005/8/layout/orgChart1"/>
    <dgm:cxn modelId="{F0DEDDA3-9528-4CDD-A214-685D86892325}" srcId="{750C2587-73E7-4FBC-9DFF-4C3D14B168BE}" destId="{AE97DBB7-1EF2-410E-8F94-CEC971E82117}" srcOrd="0" destOrd="0" parTransId="{03A0DD62-D6B3-4480-B9CF-EFDD3A29D4C6}" sibTransId="{A7010863-2FD8-4F14-9BC6-88B3FB16A2D8}"/>
    <dgm:cxn modelId="{F51D0D04-A31D-4488-A385-89238050F0A6}" type="presOf" srcId="{03A0DD62-D6B3-4480-B9CF-EFDD3A29D4C6}" destId="{1FFA87EE-3B23-4FE4-9BA5-545B17032818}" srcOrd="0" destOrd="0" presId="urn:microsoft.com/office/officeart/2005/8/layout/orgChart1"/>
    <dgm:cxn modelId="{AEF885C7-448D-4C1C-9AAF-96034027AC30}" srcId="{750C2587-73E7-4FBC-9DFF-4C3D14B168BE}" destId="{82A48F24-243B-4AAF-B41F-64F0D6F7C501}" srcOrd="6" destOrd="0" parTransId="{6BF9AF9F-0229-4EF4-9E25-5F18A9B82583}" sibTransId="{95807136-2BAD-406A-ABBB-C203C04044BB}"/>
    <dgm:cxn modelId="{FFB6F5C9-5341-463E-A988-A910765C33C7}" srcId="{750C2587-73E7-4FBC-9DFF-4C3D14B168BE}" destId="{AB61B3D7-2C34-4195-B50B-526E60B6733A}" srcOrd="9" destOrd="0" parTransId="{4781C88D-DEC7-4AC3-8CD5-876AD9B8093C}" sibTransId="{4CD5EA5D-C27C-47EE-8D64-17726AC5DB8F}"/>
    <dgm:cxn modelId="{744E51CE-05C1-4D63-9B6C-FB3C89B43B7F}" type="presOf" srcId="{34F021FD-CAD1-4813-9868-8F15693E706A}" destId="{FE21A4C5-2DF1-4F2D-93D5-BE02B89E0A4E}" srcOrd="0" destOrd="0" presId="urn:microsoft.com/office/officeart/2005/8/layout/orgChart1"/>
    <dgm:cxn modelId="{093A36E4-C9AF-47F3-B1AD-C4CBE189C93E}" type="presOf" srcId="{83426F38-5A8A-454D-B579-EE7E416B0550}" destId="{26B06A72-4CC0-4DAA-8DCE-641BE012C7F1}" srcOrd="0" destOrd="0" presId="urn:microsoft.com/office/officeart/2005/8/layout/orgChart1"/>
    <dgm:cxn modelId="{DCB493A2-3B5F-4907-909D-9D1E49787A2C}" srcId="{AAF6101B-CBA4-41E7-9299-E4D67B81399D}" destId="{1FAB96BF-F734-46A5-8ED0-B1BECD027950}" srcOrd="0" destOrd="0" parTransId="{B0A1EA34-91B7-4524-B71E-4CCC563C15D0}" sibTransId="{940A993F-1FC2-41DE-8475-E741C202BC77}"/>
    <dgm:cxn modelId="{3F47270E-437E-4190-8EBB-1F19C80E7BDD}" type="presOf" srcId="{062FAEA4-6C32-442F-AE3A-1BB313943D52}" destId="{6A90A046-0ADB-4AF2-A6E2-E354A0356657}" srcOrd="1" destOrd="0" presId="urn:microsoft.com/office/officeart/2005/8/layout/orgChart1"/>
    <dgm:cxn modelId="{8DE1E1F2-3E48-4630-A991-CC276C54D5B5}" type="presOf" srcId="{164CD121-0B25-4BB9-8B7E-66010145154A}" destId="{BBCD51DF-66BE-4ACD-8FC9-176671D7ACD9}" srcOrd="0" destOrd="0" presId="urn:microsoft.com/office/officeart/2005/8/layout/orgChart1"/>
    <dgm:cxn modelId="{FBCF70F0-5B9E-48CD-A9FD-75BF8D4B4D80}" srcId="{750C2587-73E7-4FBC-9DFF-4C3D14B168BE}" destId="{FA5C589F-3394-4F16-8C19-E302D27F4FF6}" srcOrd="3" destOrd="0" parTransId="{83C7A077-B5D5-47A7-9785-328202D41C88}" sibTransId="{731AD640-0F3C-47F2-82B5-8E468E1F4B0B}"/>
    <dgm:cxn modelId="{D69F1731-43A1-40E5-979D-8DB0AAF94115}" type="presOf" srcId="{AE97DBB7-1EF2-410E-8F94-CEC971E82117}" destId="{68A7F9DB-FA59-42F9-8032-BC724AF6247E}" srcOrd="0" destOrd="0" presId="urn:microsoft.com/office/officeart/2005/8/layout/orgChart1"/>
    <dgm:cxn modelId="{8F3B269F-34CD-40DE-943A-5FE261CC8967}" type="presOf" srcId="{FA5C589F-3394-4F16-8C19-E302D27F4FF6}" destId="{9969B098-159B-4A60-ACC6-EF8573FD388D}" srcOrd="0" destOrd="0" presId="urn:microsoft.com/office/officeart/2005/8/layout/orgChart1"/>
    <dgm:cxn modelId="{52B55C76-E1E6-4AFD-82B9-AFA46373865F}" type="presOf" srcId="{7C816EC7-8D31-40E9-AA49-3EA459FE52D3}" destId="{5D90DBDD-A0F8-42CC-927E-C64ED4071E78}" srcOrd="1" destOrd="0" presId="urn:microsoft.com/office/officeart/2005/8/layout/orgChart1"/>
    <dgm:cxn modelId="{4F4BC7DA-560D-4AF4-AA22-F655DB4F10E7}" type="presOf" srcId="{F5C28BFE-1529-4EA2-B7BB-AC7D7EFA8D6C}" destId="{605448D4-1787-453F-9A03-7B7AC520C762}" srcOrd="0" destOrd="0" presId="urn:microsoft.com/office/officeart/2005/8/layout/orgChart1"/>
    <dgm:cxn modelId="{7737A062-D03B-404C-B294-36B635271472}" type="presOf" srcId="{DA5C53C4-02BD-4BEA-9A5C-EA6CCAA1752B}" destId="{2BD21502-F56E-46AD-B401-BE7D38E3FC85}" srcOrd="0" destOrd="0" presId="urn:microsoft.com/office/officeart/2005/8/layout/orgChart1"/>
    <dgm:cxn modelId="{B6DFB261-8345-41A8-AB60-AF560082B17C}" type="presOf" srcId="{51D3D09E-2087-4594-B312-02E43349B5C5}" destId="{29F48638-A82E-4CE3-BB55-592D2FE72197}" srcOrd="1" destOrd="0" presId="urn:microsoft.com/office/officeart/2005/8/layout/orgChart1"/>
    <dgm:cxn modelId="{BEFF7954-D607-479A-B49B-771742BFA44C}" type="presOf" srcId="{FA5C589F-3394-4F16-8C19-E302D27F4FF6}" destId="{8FFFFDBF-2635-487D-87E3-F629D708D28B}" srcOrd="1" destOrd="0" presId="urn:microsoft.com/office/officeart/2005/8/layout/orgChart1"/>
    <dgm:cxn modelId="{699F7054-6075-424F-8938-1D8639F2D2E7}" type="presOf" srcId="{892E94ED-9274-4778-9937-98DC791596C2}" destId="{746384C9-E066-421C-A7F0-B11185E4EA81}" srcOrd="0" destOrd="0" presId="urn:microsoft.com/office/officeart/2005/8/layout/orgChart1"/>
    <dgm:cxn modelId="{78FFEA55-E0B3-4C59-A040-DB6D5D2A94B9}" type="presOf" srcId="{83426F38-5A8A-454D-B579-EE7E416B0550}" destId="{F2238106-DAD1-4650-AC8B-E2C2DF1ED16A}" srcOrd="1" destOrd="0" presId="urn:microsoft.com/office/officeart/2005/8/layout/orgChart1"/>
    <dgm:cxn modelId="{155C8645-D0E0-452C-BCAE-CFEFA1280C0C}" type="presOf" srcId="{AB61B3D7-2C34-4195-B50B-526E60B6733A}" destId="{E2E04FBB-199A-47E6-BEFB-998B08E86F30}" srcOrd="1" destOrd="0" presId="urn:microsoft.com/office/officeart/2005/8/layout/orgChart1"/>
    <dgm:cxn modelId="{A533731F-F88D-4197-AEAB-0B2B4F0D5166}" type="presOf" srcId="{32389682-61ED-42C9-BDBE-90905031620D}" destId="{D9F5BE03-5068-4FE1-A06F-003DBA153DC9}" srcOrd="0" destOrd="0" presId="urn:microsoft.com/office/officeart/2005/8/layout/orgChart1"/>
    <dgm:cxn modelId="{91F80CA0-E0C0-4B09-A76C-AF81F3EEED1D}" srcId="{750C2587-73E7-4FBC-9DFF-4C3D14B168BE}" destId="{51D3D09E-2087-4594-B312-02E43349B5C5}" srcOrd="1" destOrd="0" parTransId="{97523A3D-C08E-4BC9-96D9-1A26C90FC507}" sibTransId="{49890DA0-989D-437B-96EA-E3477B5AAE95}"/>
    <dgm:cxn modelId="{054EB10A-A4C3-43CA-8E9B-80DAF5324D1F}" type="presOf" srcId="{82A48F24-243B-4AAF-B41F-64F0D6F7C501}" destId="{72B76DED-9F9D-40FA-9940-1364E4AF8B6B}" srcOrd="0" destOrd="0" presId="urn:microsoft.com/office/officeart/2005/8/layout/orgChart1"/>
    <dgm:cxn modelId="{1872B334-E6E1-41B0-9A0D-3240583D4418}" type="presOf" srcId="{32389682-61ED-42C9-BDBE-90905031620D}" destId="{0AB4BDCE-1B99-4D8B-A4A0-309D06744C9B}" srcOrd="1" destOrd="0" presId="urn:microsoft.com/office/officeart/2005/8/layout/orgChart1"/>
    <dgm:cxn modelId="{9282DDD6-2A67-4E72-9AD5-E0ABA0FF7C6D}" srcId="{750C2587-73E7-4FBC-9DFF-4C3D14B168BE}" destId="{F5C28BFE-1529-4EA2-B7BB-AC7D7EFA8D6C}" srcOrd="2" destOrd="0" parTransId="{25BF7935-6A8A-4E55-9B9F-FD937CE86F45}" sibTransId="{0612A4A4-E14F-4B7D-AEA3-5CDE603545F7}"/>
    <dgm:cxn modelId="{5748BC37-0439-4A87-B763-21938ED0A0E1}" type="presOf" srcId="{062FAEA4-6C32-442F-AE3A-1BB313943D52}" destId="{554C30C3-FDE1-49A2-A014-4832C56B0DE6}" srcOrd="0" destOrd="0" presId="urn:microsoft.com/office/officeart/2005/8/layout/orgChart1"/>
    <dgm:cxn modelId="{DDB338FC-DE3B-48A3-89A9-2651470F2EA1}" type="presOf" srcId="{25BF7935-6A8A-4E55-9B9F-FD937CE86F45}" destId="{88E14F4B-4314-4542-97D7-BB1C4E26E971}" srcOrd="0" destOrd="0" presId="urn:microsoft.com/office/officeart/2005/8/layout/orgChart1"/>
    <dgm:cxn modelId="{F5AFBEE6-CC2F-4CCF-8E7B-ADDC41F9AC12}" type="presOf" srcId="{F0156BC0-CA0F-4A38-87C2-B58EEEFA0BBC}" destId="{8AF5E67F-D7E0-4442-B65E-CC2F3E243630}" srcOrd="1" destOrd="0" presId="urn:microsoft.com/office/officeart/2005/8/layout/orgChart1"/>
    <dgm:cxn modelId="{41A55454-952A-423B-AC7D-2A892D2E392E}" srcId="{AAF6101B-CBA4-41E7-9299-E4D67B81399D}" destId="{7C816EC7-8D31-40E9-AA49-3EA459FE52D3}" srcOrd="1" destOrd="0" parTransId="{44A65009-58CD-44E4-8ED4-DD73AF041E45}" sibTransId="{29B33A9A-2A07-4F3D-AAC7-AF2F45B4B7D4}"/>
    <dgm:cxn modelId="{74BE60BD-513F-4E97-B024-B5EAF8A78776}" srcId="{1FAB96BF-F734-46A5-8ED0-B1BECD027950}" destId="{062FAEA4-6C32-442F-AE3A-1BB313943D52}" srcOrd="0" destOrd="0" parTransId="{ED87D9A0-0491-412E-BF46-03CA2BE9FF49}" sibTransId="{9D63E7E9-4BF6-4B44-B1E2-78C2E8219372}"/>
    <dgm:cxn modelId="{07DB88EF-02A8-4620-98B8-6F51D237F489}" srcId="{750C2587-73E7-4FBC-9DFF-4C3D14B168BE}" destId="{F0156BC0-CA0F-4A38-87C2-B58EEEFA0BBC}" srcOrd="8" destOrd="0" parTransId="{82D5678D-1EE1-40CD-83F3-48786D0C751A}" sibTransId="{BDF867F8-1A54-41D4-9929-5F8882948F88}"/>
    <dgm:cxn modelId="{DD2D4174-881D-4A87-8035-061631CF1CF2}" type="presOf" srcId="{83C7A077-B5D5-47A7-9785-328202D41C88}" destId="{8E779EA7-303C-43DA-BD86-FEE7B92E78BA}" srcOrd="0" destOrd="0" presId="urn:microsoft.com/office/officeart/2005/8/layout/orgChart1"/>
    <dgm:cxn modelId="{36CE825E-D317-435E-9D88-B8A00B16D3E2}" type="presOf" srcId="{F0156BC0-CA0F-4A38-87C2-B58EEEFA0BBC}" destId="{9756B603-B33B-48E7-AD70-04C3ACD80482}" srcOrd="0" destOrd="0" presId="urn:microsoft.com/office/officeart/2005/8/layout/orgChart1"/>
    <dgm:cxn modelId="{5D00EB83-342E-4CFF-9B59-2BBAC8B137FE}" srcId="{750C2587-73E7-4FBC-9DFF-4C3D14B168BE}" destId="{32389682-61ED-42C9-BDBE-90905031620D}" srcOrd="4" destOrd="0" parTransId="{A21F7E6E-DA7A-4269-BE8E-ADA059DEFC73}" sibTransId="{12E55FC0-5533-4E31-AEB1-2E8745C20C8B}"/>
    <dgm:cxn modelId="{E3E8BD30-D4D3-4C8C-8900-24897BB8005C}" srcId="{750C2587-73E7-4FBC-9DFF-4C3D14B168BE}" destId="{83426F38-5A8A-454D-B579-EE7E416B0550}" srcOrd="5" destOrd="0" parTransId="{34F021FD-CAD1-4813-9868-8F15693E706A}" sibTransId="{E732B790-4FBF-456D-A315-4ED0A94CBF12}"/>
    <dgm:cxn modelId="{51BB1B54-7608-4A10-819B-81FF308BF095}" type="presOf" srcId="{AAF6101B-CBA4-41E7-9299-E4D67B81399D}" destId="{00095C92-A672-481E-8B8A-CAA0FA2C1D38}" srcOrd="0" destOrd="0" presId="urn:microsoft.com/office/officeart/2005/8/layout/orgChart1"/>
    <dgm:cxn modelId="{692333C9-4CC6-4A68-8084-A688DD54A545}" type="presOf" srcId="{892E94ED-9274-4778-9937-98DC791596C2}" destId="{5C00F260-9EB0-4643-9C47-DB73D2A008BB}" srcOrd="1" destOrd="0" presId="urn:microsoft.com/office/officeart/2005/8/layout/orgChart1"/>
    <dgm:cxn modelId="{C3D7D5D2-AA7A-46F8-AA42-A633A24B7FAE}" type="presOf" srcId="{82A48F24-243B-4AAF-B41F-64F0D6F7C501}" destId="{138F397F-69D2-4BEE-A6A2-F951EC4D37A8}" srcOrd="1" destOrd="0" presId="urn:microsoft.com/office/officeart/2005/8/layout/orgChart1"/>
    <dgm:cxn modelId="{3BC97D34-D5AA-4179-97AE-DA6540FB86E0}" type="presOf" srcId="{C44CE4E5-AE7D-4864-8AAA-D1AB9FFC08BC}" destId="{E725872B-0130-4638-BE74-93C9FAB1FD13}" srcOrd="0" destOrd="0" presId="urn:microsoft.com/office/officeart/2005/8/layout/orgChart1"/>
    <dgm:cxn modelId="{860EA8DD-A067-4A99-B32C-3BC62943CEC7}" srcId="{750C2587-73E7-4FBC-9DFF-4C3D14B168BE}" destId="{C4733CC0-F8B4-471A-A8B0-C9F8824ECB86}" srcOrd="10" destOrd="0" parTransId="{C44CE4E5-AE7D-4864-8AAA-D1AB9FFC08BC}" sibTransId="{4CC42640-51F6-46CF-A3C1-76042A301DF0}"/>
    <dgm:cxn modelId="{83E03EB1-1B50-4A57-9381-3E2A03D0ACC0}" type="presOf" srcId="{4781C88D-DEC7-4AC3-8CD5-876AD9B8093C}" destId="{0661A13B-545B-481B-AB92-54C979F4EA19}" srcOrd="0" destOrd="0" presId="urn:microsoft.com/office/officeart/2005/8/layout/orgChart1"/>
    <dgm:cxn modelId="{A4B2F485-D5AC-4E12-98F6-40D2C12386D4}" type="presOf" srcId="{A21F7E6E-DA7A-4269-BE8E-ADA059DEFC73}" destId="{66379A7A-32E0-404B-AFB0-E43B7B6DAEAE}" srcOrd="0" destOrd="0" presId="urn:microsoft.com/office/officeart/2005/8/layout/orgChart1"/>
    <dgm:cxn modelId="{F6FE5798-0D97-439B-A8B3-4C3EBA504910}" type="presOf" srcId="{AB61B3D7-2C34-4195-B50B-526E60B6733A}" destId="{A32F20BF-A69E-4CF8-A870-B1FA01EFA9A5}" srcOrd="0" destOrd="0" presId="urn:microsoft.com/office/officeart/2005/8/layout/orgChart1"/>
    <dgm:cxn modelId="{433BFC0B-D17C-4CF3-B6AB-06639DD36E33}" type="presOf" srcId="{C4733CC0-F8B4-471A-A8B0-C9F8824ECB86}" destId="{E0BABEF5-D46B-42FA-A0AB-B89E2C463F40}" srcOrd="1" destOrd="0" presId="urn:microsoft.com/office/officeart/2005/8/layout/orgChart1"/>
    <dgm:cxn modelId="{7CDC5AEE-C1D2-4C32-9879-F5B72263E6A5}" type="presOf" srcId="{F5C28BFE-1529-4EA2-B7BB-AC7D7EFA8D6C}" destId="{B91FD7AA-3032-4969-A9EF-42051ABF7682}" srcOrd="1" destOrd="0" presId="urn:microsoft.com/office/officeart/2005/8/layout/orgChart1"/>
    <dgm:cxn modelId="{0B6FCBE4-3D7C-4FF8-9792-92D5C19CB435}" type="presOf" srcId="{750C2587-73E7-4FBC-9DFF-4C3D14B168BE}" destId="{7D935EBD-030D-437A-BADE-9E37C1788C7B}" srcOrd="0" destOrd="0" presId="urn:microsoft.com/office/officeart/2005/8/layout/orgChart1"/>
    <dgm:cxn modelId="{95FF3069-81DA-4574-A8D3-E4FD1B19074E}" type="presOf" srcId="{750C2587-73E7-4FBC-9DFF-4C3D14B168BE}" destId="{17F60CC1-F0D1-43AE-A9C4-2F79318CCEFE}" srcOrd="1" destOrd="0" presId="urn:microsoft.com/office/officeart/2005/8/layout/orgChart1"/>
    <dgm:cxn modelId="{11AF2128-D4F1-4188-AD8D-BA6073AFCA3D}" type="presOf" srcId="{97523A3D-C08E-4BC9-96D9-1A26C90FC507}" destId="{C3DD0B77-1768-4997-A1A1-755966EEA7E0}" srcOrd="0" destOrd="0" presId="urn:microsoft.com/office/officeart/2005/8/layout/orgChart1"/>
    <dgm:cxn modelId="{18A7080D-27C0-4025-B3B7-B0DB78FC8610}" type="presOf" srcId="{C4733CC0-F8B4-471A-A8B0-C9F8824ECB86}" destId="{4B387719-4213-4DDA-AB78-5EC30BB3453F}" srcOrd="0" destOrd="0" presId="urn:microsoft.com/office/officeart/2005/8/layout/orgChart1"/>
    <dgm:cxn modelId="{816BC25D-42B9-4FF3-8ADF-4E3113D15E65}" type="presOf" srcId="{6BF9AF9F-0229-4EF4-9E25-5F18A9B82583}" destId="{15FD7314-957C-47F8-94A6-6444A972EEB5}" srcOrd="0" destOrd="0" presId="urn:microsoft.com/office/officeart/2005/8/layout/orgChart1"/>
    <dgm:cxn modelId="{4AA9FD95-5B73-452A-8C36-0FAFF893DD31}" srcId="{1FAB96BF-F734-46A5-8ED0-B1BECD027950}" destId="{750C2587-73E7-4FBC-9DFF-4C3D14B168BE}" srcOrd="1" destOrd="0" parTransId="{164CD121-0B25-4BB9-8B7E-66010145154A}" sibTransId="{B034A906-8D10-44C9-8524-F7CF5052EAFA}"/>
    <dgm:cxn modelId="{3CE8BB61-157F-4056-A469-4D7B018FF5D3}" type="presOf" srcId="{82D5678D-1EE1-40CD-83F3-48786D0C751A}" destId="{7077A7DF-DEAB-4C82-9864-4C0A1E502618}" srcOrd="0" destOrd="0" presId="urn:microsoft.com/office/officeart/2005/8/layout/orgChart1"/>
    <dgm:cxn modelId="{274E367A-455C-4CB5-B739-8213463C1652}" type="presOf" srcId="{7C816EC7-8D31-40E9-AA49-3EA459FE52D3}" destId="{E4C03CD9-3030-44E5-A009-86FC704FF62D}" srcOrd="0" destOrd="0" presId="urn:microsoft.com/office/officeart/2005/8/layout/orgChart1"/>
    <dgm:cxn modelId="{F0D86DB4-D22C-4036-930E-B1D7B4D430FE}" type="presOf" srcId="{AE97DBB7-1EF2-410E-8F94-CEC971E82117}" destId="{DAEA70C6-3D67-4244-A24F-41905F1C0DBB}" srcOrd="1" destOrd="0" presId="urn:microsoft.com/office/officeart/2005/8/layout/orgChart1"/>
    <dgm:cxn modelId="{D5A82D64-526A-4668-A749-EA4CE611C042}" type="presOf" srcId="{1FAB96BF-F734-46A5-8ED0-B1BECD027950}" destId="{011DBF27-2323-420E-9672-B78788ABA33A}" srcOrd="1" destOrd="0" presId="urn:microsoft.com/office/officeart/2005/8/layout/orgChart1"/>
    <dgm:cxn modelId="{DD86D483-B030-4420-9B6C-8DA1D1E6D4AD}" srcId="{750C2587-73E7-4FBC-9DFF-4C3D14B168BE}" destId="{892E94ED-9274-4778-9937-98DC791596C2}" srcOrd="7" destOrd="0" parTransId="{DA5C53C4-02BD-4BEA-9A5C-EA6CCAA1752B}" sibTransId="{B10A65B2-210C-40E3-838B-AC882F3FC809}"/>
    <dgm:cxn modelId="{14586629-8BB1-4757-98DC-A9D3078F1A67}" type="presOf" srcId="{1FAB96BF-F734-46A5-8ED0-B1BECD027950}" destId="{578E47E3-0A0E-44A8-92F6-4A09B3E4E4BC}" srcOrd="0" destOrd="0" presId="urn:microsoft.com/office/officeart/2005/8/layout/orgChart1"/>
    <dgm:cxn modelId="{B0577538-F693-42C9-ADA6-3C60C9F832FA}" type="presParOf" srcId="{00095C92-A672-481E-8B8A-CAA0FA2C1D38}" destId="{3229C53B-2FA4-43CA-AE0C-F22771DC66EF}" srcOrd="0" destOrd="0" presId="urn:microsoft.com/office/officeart/2005/8/layout/orgChart1"/>
    <dgm:cxn modelId="{E0FBF3AD-D417-4D67-A63D-6342EE226284}" type="presParOf" srcId="{3229C53B-2FA4-43CA-AE0C-F22771DC66EF}" destId="{357DEBC6-7BDF-4664-8C4E-F528EA3A0835}" srcOrd="0" destOrd="0" presId="urn:microsoft.com/office/officeart/2005/8/layout/orgChart1"/>
    <dgm:cxn modelId="{D97D3211-5AF4-4380-8781-ECCA76AEF73D}" type="presParOf" srcId="{357DEBC6-7BDF-4664-8C4E-F528EA3A0835}" destId="{578E47E3-0A0E-44A8-92F6-4A09B3E4E4BC}" srcOrd="0" destOrd="0" presId="urn:microsoft.com/office/officeart/2005/8/layout/orgChart1"/>
    <dgm:cxn modelId="{EDB1AD68-C7AA-43F7-B6A3-E2DCEF8EBC16}" type="presParOf" srcId="{357DEBC6-7BDF-4664-8C4E-F528EA3A0835}" destId="{011DBF27-2323-420E-9672-B78788ABA33A}" srcOrd="1" destOrd="0" presId="urn:microsoft.com/office/officeart/2005/8/layout/orgChart1"/>
    <dgm:cxn modelId="{5D519DED-EF95-4BD9-9A22-271A0D7B683A}" type="presParOf" srcId="{3229C53B-2FA4-43CA-AE0C-F22771DC66EF}" destId="{EE05967E-0E0E-4CE4-9C3D-23F64AA84E10}" srcOrd="1" destOrd="0" presId="urn:microsoft.com/office/officeart/2005/8/layout/orgChart1"/>
    <dgm:cxn modelId="{15800443-DB96-4BB5-A7C2-89BC45BCEDAA}" type="presParOf" srcId="{EE05967E-0E0E-4CE4-9C3D-23F64AA84E10}" destId="{BBCD51DF-66BE-4ACD-8FC9-176671D7ACD9}" srcOrd="0" destOrd="0" presId="urn:microsoft.com/office/officeart/2005/8/layout/orgChart1"/>
    <dgm:cxn modelId="{DA89A654-B654-4F35-AAFC-213BCCB48347}" type="presParOf" srcId="{EE05967E-0E0E-4CE4-9C3D-23F64AA84E10}" destId="{4042754D-362D-4A8C-BACC-4C587BDA4787}" srcOrd="1" destOrd="0" presId="urn:microsoft.com/office/officeart/2005/8/layout/orgChart1"/>
    <dgm:cxn modelId="{96F33C84-2813-4700-B64F-38CACF0ED812}" type="presParOf" srcId="{4042754D-362D-4A8C-BACC-4C587BDA4787}" destId="{0D836730-AECB-46BE-BB8E-3DA172F2015B}" srcOrd="0" destOrd="0" presId="urn:microsoft.com/office/officeart/2005/8/layout/orgChart1"/>
    <dgm:cxn modelId="{32A18922-4A91-4B2C-A7C9-9B7FDAA217C8}" type="presParOf" srcId="{0D836730-AECB-46BE-BB8E-3DA172F2015B}" destId="{7D935EBD-030D-437A-BADE-9E37C1788C7B}" srcOrd="0" destOrd="0" presId="urn:microsoft.com/office/officeart/2005/8/layout/orgChart1"/>
    <dgm:cxn modelId="{8284030E-B7C7-438A-ADF6-5949EA038809}" type="presParOf" srcId="{0D836730-AECB-46BE-BB8E-3DA172F2015B}" destId="{17F60CC1-F0D1-43AE-A9C4-2F79318CCEFE}" srcOrd="1" destOrd="0" presId="urn:microsoft.com/office/officeart/2005/8/layout/orgChart1"/>
    <dgm:cxn modelId="{732E8455-1C9A-4AB5-B5AD-E581D2C555E6}" type="presParOf" srcId="{4042754D-362D-4A8C-BACC-4C587BDA4787}" destId="{AE6FBF1A-B9F6-4CEC-898A-02148AD019E1}" srcOrd="1" destOrd="0" presId="urn:microsoft.com/office/officeart/2005/8/layout/orgChart1"/>
    <dgm:cxn modelId="{D6B2F03A-5FA7-44C7-90B9-711DD0FF340C}" type="presParOf" srcId="{AE6FBF1A-B9F6-4CEC-898A-02148AD019E1}" destId="{1FFA87EE-3B23-4FE4-9BA5-545B17032818}" srcOrd="0" destOrd="0" presId="urn:microsoft.com/office/officeart/2005/8/layout/orgChart1"/>
    <dgm:cxn modelId="{6BD8027C-F6B9-44E9-81B9-0E6436998954}" type="presParOf" srcId="{AE6FBF1A-B9F6-4CEC-898A-02148AD019E1}" destId="{96260C9B-A974-4339-81CD-45AFDB468681}" srcOrd="1" destOrd="0" presId="urn:microsoft.com/office/officeart/2005/8/layout/orgChart1"/>
    <dgm:cxn modelId="{4FECC861-2E8F-464B-A683-3C0E2DFD8E1B}" type="presParOf" srcId="{96260C9B-A974-4339-81CD-45AFDB468681}" destId="{32E24C75-0150-4D41-BEAE-8CC4DD47B32B}" srcOrd="0" destOrd="0" presId="urn:microsoft.com/office/officeart/2005/8/layout/orgChart1"/>
    <dgm:cxn modelId="{E4054BF2-F562-471F-8D8B-645A88EE0C01}" type="presParOf" srcId="{32E24C75-0150-4D41-BEAE-8CC4DD47B32B}" destId="{68A7F9DB-FA59-42F9-8032-BC724AF6247E}" srcOrd="0" destOrd="0" presId="urn:microsoft.com/office/officeart/2005/8/layout/orgChart1"/>
    <dgm:cxn modelId="{FB3DCCC6-234B-485D-8BB2-8D30DC82CA7C}" type="presParOf" srcId="{32E24C75-0150-4D41-BEAE-8CC4DD47B32B}" destId="{DAEA70C6-3D67-4244-A24F-41905F1C0DBB}" srcOrd="1" destOrd="0" presId="urn:microsoft.com/office/officeart/2005/8/layout/orgChart1"/>
    <dgm:cxn modelId="{BF3AFB7F-78D3-497C-90E9-083F1B618208}" type="presParOf" srcId="{96260C9B-A974-4339-81CD-45AFDB468681}" destId="{EC814B2A-8518-46E4-A171-1D16942A4580}" srcOrd="1" destOrd="0" presId="urn:microsoft.com/office/officeart/2005/8/layout/orgChart1"/>
    <dgm:cxn modelId="{606F9844-AFB7-4634-9C80-EBAE3F193DFE}" type="presParOf" srcId="{96260C9B-A974-4339-81CD-45AFDB468681}" destId="{2E825308-0A87-4381-879B-8F4A5F635B12}" srcOrd="2" destOrd="0" presId="urn:microsoft.com/office/officeart/2005/8/layout/orgChart1"/>
    <dgm:cxn modelId="{ED243852-E7B5-4D48-8F92-EE50FD344923}" type="presParOf" srcId="{AE6FBF1A-B9F6-4CEC-898A-02148AD019E1}" destId="{C3DD0B77-1768-4997-A1A1-755966EEA7E0}" srcOrd="2" destOrd="0" presId="urn:microsoft.com/office/officeart/2005/8/layout/orgChart1"/>
    <dgm:cxn modelId="{71A0A8C5-2091-4846-B1A0-6275F32BB1B7}" type="presParOf" srcId="{AE6FBF1A-B9F6-4CEC-898A-02148AD019E1}" destId="{5878D1DC-3ADA-4144-BDC3-EEBEC4599529}" srcOrd="3" destOrd="0" presId="urn:microsoft.com/office/officeart/2005/8/layout/orgChart1"/>
    <dgm:cxn modelId="{20618758-F886-49A3-B043-45224C143800}" type="presParOf" srcId="{5878D1DC-3ADA-4144-BDC3-EEBEC4599529}" destId="{418D1763-0968-4C4E-87BA-3AAD4E6A1DCF}" srcOrd="0" destOrd="0" presId="urn:microsoft.com/office/officeart/2005/8/layout/orgChart1"/>
    <dgm:cxn modelId="{01BFB3C1-0ED3-487C-86E2-62472FFBEA3B}" type="presParOf" srcId="{418D1763-0968-4C4E-87BA-3AAD4E6A1DCF}" destId="{51C8362F-07DC-415E-9EE0-578DFFED167D}" srcOrd="0" destOrd="0" presId="urn:microsoft.com/office/officeart/2005/8/layout/orgChart1"/>
    <dgm:cxn modelId="{0AFB4695-9368-480E-8187-DA255BDD9071}" type="presParOf" srcId="{418D1763-0968-4C4E-87BA-3AAD4E6A1DCF}" destId="{29F48638-A82E-4CE3-BB55-592D2FE72197}" srcOrd="1" destOrd="0" presId="urn:microsoft.com/office/officeart/2005/8/layout/orgChart1"/>
    <dgm:cxn modelId="{C71CE833-4678-47C1-8E91-DBF4A1801CFE}" type="presParOf" srcId="{5878D1DC-3ADA-4144-BDC3-EEBEC4599529}" destId="{574BB012-E955-479A-9140-082B43D63111}" srcOrd="1" destOrd="0" presId="urn:microsoft.com/office/officeart/2005/8/layout/orgChart1"/>
    <dgm:cxn modelId="{F495366E-E796-4FDE-9573-140F996CDD45}" type="presParOf" srcId="{5878D1DC-3ADA-4144-BDC3-EEBEC4599529}" destId="{0D90FF5B-5C51-4E94-AC58-8EADF23F1F03}" srcOrd="2" destOrd="0" presId="urn:microsoft.com/office/officeart/2005/8/layout/orgChart1"/>
    <dgm:cxn modelId="{60D91AFC-3AB3-4027-AF54-1B7C488E036B}" type="presParOf" srcId="{AE6FBF1A-B9F6-4CEC-898A-02148AD019E1}" destId="{88E14F4B-4314-4542-97D7-BB1C4E26E971}" srcOrd="4" destOrd="0" presId="urn:microsoft.com/office/officeart/2005/8/layout/orgChart1"/>
    <dgm:cxn modelId="{C1F1D611-6AD0-46C7-AE7F-24C3862A764C}" type="presParOf" srcId="{AE6FBF1A-B9F6-4CEC-898A-02148AD019E1}" destId="{B4EADB13-1719-466D-9A66-0E3922B7D8B8}" srcOrd="5" destOrd="0" presId="urn:microsoft.com/office/officeart/2005/8/layout/orgChart1"/>
    <dgm:cxn modelId="{0E690CC9-0848-4EC1-9A25-477A7C3CA236}" type="presParOf" srcId="{B4EADB13-1719-466D-9A66-0E3922B7D8B8}" destId="{E1501572-AC7F-464F-BE18-528337329F99}" srcOrd="0" destOrd="0" presId="urn:microsoft.com/office/officeart/2005/8/layout/orgChart1"/>
    <dgm:cxn modelId="{7DE51219-EFC4-42F8-982C-72B7F1DF4622}" type="presParOf" srcId="{E1501572-AC7F-464F-BE18-528337329F99}" destId="{605448D4-1787-453F-9A03-7B7AC520C762}" srcOrd="0" destOrd="0" presId="urn:microsoft.com/office/officeart/2005/8/layout/orgChart1"/>
    <dgm:cxn modelId="{D9D707B7-09E0-492E-81FA-EAA69DE1B79A}" type="presParOf" srcId="{E1501572-AC7F-464F-BE18-528337329F99}" destId="{B91FD7AA-3032-4969-A9EF-42051ABF7682}" srcOrd="1" destOrd="0" presId="urn:microsoft.com/office/officeart/2005/8/layout/orgChart1"/>
    <dgm:cxn modelId="{0FDB3F70-917A-4E8B-94BC-0623707C61E4}" type="presParOf" srcId="{B4EADB13-1719-466D-9A66-0E3922B7D8B8}" destId="{DF717A2E-085E-4B41-B065-EBB096A08880}" srcOrd="1" destOrd="0" presId="urn:microsoft.com/office/officeart/2005/8/layout/orgChart1"/>
    <dgm:cxn modelId="{30316D0B-C96E-44B2-B456-D43CAF6E743B}" type="presParOf" srcId="{B4EADB13-1719-466D-9A66-0E3922B7D8B8}" destId="{37CB3A87-30A8-46B5-B362-1EE90CF110C1}" srcOrd="2" destOrd="0" presId="urn:microsoft.com/office/officeart/2005/8/layout/orgChart1"/>
    <dgm:cxn modelId="{8FA9EDA5-CD1C-4CFD-A2B1-98D80013BBE4}" type="presParOf" srcId="{AE6FBF1A-B9F6-4CEC-898A-02148AD019E1}" destId="{0661A13B-545B-481B-AB92-54C979F4EA19}" srcOrd="6" destOrd="0" presId="urn:microsoft.com/office/officeart/2005/8/layout/orgChart1"/>
    <dgm:cxn modelId="{DA46770C-3933-43BA-AEDA-29DE45C5D03B}" type="presParOf" srcId="{AE6FBF1A-B9F6-4CEC-898A-02148AD019E1}" destId="{E0FFA443-1BF0-4258-ABB7-320F24633EC5}" srcOrd="7" destOrd="0" presId="urn:microsoft.com/office/officeart/2005/8/layout/orgChart1"/>
    <dgm:cxn modelId="{50832AC2-08CC-4235-B88F-D6F1FE028569}" type="presParOf" srcId="{E0FFA443-1BF0-4258-ABB7-320F24633EC5}" destId="{5F71CA4F-782F-4EFA-87D1-8AC0DFA80AAF}" srcOrd="0" destOrd="0" presId="urn:microsoft.com/office/officeart/2005/8/layout/orgChart1"/>
    <dgm:cxn modelId="{ECA40390-BC6F-47D2-BE9F-2E100504CE47}" type="presParOf" srcId="{5F71CA4F-782F-4EFA-87D1-8AC0DFA80AAF}" destId="{A32F20BF-A69E-4CF8-A870-B1FA01EFA9A5}" srcOrd="0" destOrd="0" presId="urn:microsoft.com/office/officeart/2005/8/layout/orgChart1"/>
    <dgm:cxn modelId="{F02AC1F7-0E18-444B-9ED7-302AE3DDFC30}" type="presParOf" srcId="{5F71CA4F-782F-4EFA-87D1-8AC0DFA80AAF}" destId="{E2E04FBB-199A-47E6-BEFB-998B08E86F30}" srcOrd="1" destOrd="0" presId="urn:microsoft.com/office/officeart/2005/8/layout/orgChart1"/>
    <dgm:cxn modelId="{F0A3051A-2CED-4B99-A843-17EC7F213983}" type="presParOf" srcId="{E0FFA443-1BF0-4258-ABB7-320F24633EC5}" destId="{393915FE-4EBF-4B90-9564-EACF34BA73D0}" srcOrd="1" destOrd="0" presId="urn:microsoft.com/office/officeart/2005/8/layout/orgChart1"/>
    <dgm:cxn modelId="{1F926578-4FAB-412F-86E3-5686BB939F29}" type="presParOf" srcId="{E0FFA443-1BF0-4258-ABB7-320F24633EC5}" destId="{B5E67325-4E8B-4D07-A4AB-591BAD8DFCCA}" srcOrd="2" destOrd="0" presId="urn:microsoft.com/office/officeart/2005/8/layout/orgChart1"/>
    <dgm:cxn modelId="{7D0D0131-2756-449B-9C45-DDC70ABEB7F0}" type="presParOf" srcId="{AE6FBF1A-B9F6-4CEC-898A-02148AD019E1}" destId="{E725872B-0130-4638-BE74-93C9FAB1FD13}" srcOrd="8" destOrd="0" presId="urn:microsoft.com/office/officeart/2005/8/layout/orgChart1"/>
    <dgm:cxn modelId="{17B10661-6FE0-458B-A1DF-B4688D418457}" type="presParOf" srcId="{AE6FBF1A-B9F6-4CEC-898A-02148AD019E1}" destId="{DC04B317-3A21-43C0-98A9-210C1503CBB0}" srcOrd="9" destOrd="0" presId="urn:microsoft.com/office/officeart/2005/8/layout/orgChart1"/>
    <dgm:cxn modelId="{A411D0F1-7FB7-4455-9D2A-4CFDF35AA402}" type="presParOf" srcId="{DC04B317-3A21-43C0-98A9-210C1503CBB0}" destId="{4C05A1A1-531E-4133-98B1-579524F2206D}" srcOrd="0" destOrd="0" presId="urn:microsoft.com/office/officeart/2005/8/layout/orgChart1"/>
    <dgm:cxn modelId="{C15089A0-6690-4E14-9576-28F2AD5E8A76}" type="presParOf" srcId="{4C05A1A1-531E-4133-98B1-579524F2206D}" destId="{4B387719-4213-4DDA-AB78-5EC30BB3453F}" srcOrd="0" destOrd="0" presId="urn:microsoft.com/office/officeart/2005/8/layout/orgChart1"/>
    <dgm:cxn modelId="{D63C2D27-D4DC-49B1-960D-3A5E1A404D2E}" type="presParOf" srcId="{4C05A1A1-531E-4133-98B1-579524F2206D}" destId="{E0BABEF5-D46B-42FA-A0AB-B89E2C463F40}" srcOrd="1" destOrd="0" presId="urn:microsoft.com/office/officeart/2005/8/layout/orgChart1"/>
    <dgm:cxn modelId="{A81C1437-C400-448B-B798-89A574E42DD4}" type="presParOf" srcId="{DC04B317-3A21-43C0-98A9-210C1503CBB0}" destId="{FC576434-2798-474C-A36A-AC2A34BAF641}" srcOrd="1" destOrd="0" presId="urn:microsoft.com/office/officeart/2005/8/layout/orgChart1"/>
    <dgm:cxn modelId="{D1D2CD82-1F60-4AA1-BD4B-1049B56E3742}" type="presParOf" srcId="{DC04B317-3A21-43C0-98A9-210C1503CBB0}" destId="{1694C1E8-74B1-436A-8951-6980624C1E8F}" srcOrd="2" destOrd="0" presId="urn:microsoft.com/office/officeart/2005/8/layout/orgChart1"/>
    <dgm:cxn modelId="{62D7E84F-857E-4FC2-A794-2A42E3A15687}" type="presParOf" srcId="{4042754D-362D-4A8C-BACC-4C587BDA4787}" destId="{27F7BBD8-F8C8-482C-9E4E-480ED90906CB}" srcOrd="2" destOrd="0" presId="urn:microsoft.com/office/officeart/2005/8/layout/orgChart1"/>
    <dgm:cxn modelId="{DD48DE91-8D19-4700-9D65-3C39792B3BAF}" type="presParOf" srcId="{27F7BBD8-F8C8-482C-9E4E-480ED90906CB}" destId="{8E779EA7-303C-43DA-BD86-FEE7B92E78BA}" srcOrd="0" destOrd="0" presId="urn:microsoft.com/office/officeart/2005/8/layout/orgChart1"/>
    <dgm:cxn modelId="{2CDC6D2C-1454-477B-A518-A383B3AA4698}" type="presParOf" srcId="{27F7BBD8-F8C8-482C-9E4E-480ED90906CB}" destId="{497EB926-1D0F-41B7-9327-41EB9001F6B9}" srcOrd="1" destOrd="0" presId="urn:microsoft.com/office/officeart/2005/8/layout/orgChart1"/>
    <dgm:cxn modelId="{9318DBDF-93B4-465F-9F63-602CCCD912E3}" type="presParOf" srcId="{497EB926-1D0F-41B7-9327-41EB9001F6B9}" destId="{9EE9CF27-0286-41F4-BF7A-C0F1BD45B63C}" srcOrd="0" destOrd="0" presId="urn:microsoft.com/office/officeart/2005/8/layout/orgChart1"/>
    <dgm:cxn modelId="{8F7205BC-B6E3-4820-BF1C-B82CA79EB7FC}" type="presParOf" srcId="{9EE9CF27-0286-41F4-BF7A-C0F1BD45B63C}" destId="{9969B098-159B-4A60-ACC6-EF8573FD388D}" srcOrd="0" destOrd="0" presId="urn:microsoft.com/office/officeart/2005/8/layout/orgChart1"/>
    <dgm:cxn modelId="{43A44A40-17AC-4CC2-A5CB-B375A8B8C213}" type="presParOf" srcId="{9EE9CF27-0286-41F4-BF7A-C0F1BD45B63C}" destId="{8FFFFDBF-2635-487D-87E3-F629D708D28B}" srcOrd="1" destOrd="0" presId="urn:microsoft.com/office/officeart/2005/8/layout/orgChart1"/>
    <dgm:cxn modelId="{E855E0E6-A35B-45F8-B989-D7DC56B62C04}" type="presParOf" srcId="{497EB926-1D0F-41B7-9327-41EB9001F6B9}" destId="{B3521567-F712-418F-B480-BBBFE8C3147D}" srcOrd="1" destOrd="0" presId="urn:microsoft.com/office/officeart/2005/8/layout/orgChart1"/>
    <dgm:cxn modelId="{52362522-C257-46E3-88E8-70AF78545C84}" type="presParOf" srcId="{497EB926-1D0F-41B7-9327-41EB9001F6B9}" destId="{C62E9ABA-9D83-484A-A894-7153B5595C5B}" srcOrd="2" destOrd="0" presId="urn:microsoft.com/office/officeart/2005/8/layout/orgChart1"/>
    <dgm:cxn modelId="{178D1ADF-3C57-421F-89C2-C778C4C4DCCF}" type="presParOf" srcId="{27F7BBD8-F8C8-482C-9E4E-480ED90906CB}" destId="{66379A7A-32E0-404B-AFB0-E43B7B6DAEAE}" srcOrd="2" destOrd="0" presId="urn:microsoft.com/office/officeart/2005/8/layout/orgChart1"/>
    <dgm:cxn modelId="{0F9A0D54-8D89-46D2-9ED5-DBB912520406}" type="presParOf" srcId="{27F7BBD8-F8C8-482C-9E4E-480ED90906CB}" destId="{FA89A574-47DB-49B4-AC2B-B5FEB6AECC27}" srcOrd="3" destOrd="0" presId="urn:microsoft.com/office/officeart/2005/8/layout/orgChart1"/>
    <dgm:cxn modelId="{53FA2989-C9EB-4B21-9031-7771CA790CE0}" type="presParOf" srcId="{FA89A574-47DB-49B4-AC2B-B5FEB6AECC27}" destId="{63E76C78-AF69-4563-B041-2E97AE3F560F}" srcOrd="0" destOrd="0" presId="urn:microsoft.com/office/officeart/2005/8/layout/orgChart1"/>
    <dgm:cxn modelId="{3BF4A102-22FB-4D7F-9AFD-D4EAE4C661D2}" type="presParOf" srcId="{63E76C78-AF69-4563-B041-2E97AE3F560F}" destId="{D9F5BE03-5068-4FE1-A06F-003DBA153DC9}" srcOrd="0" destOrd="0" presId="urn:microsoft.com/office/officeart/2005/8/layout/orgChart1"/>
    <dgm:cxn modelId="{1D2BA457-FBEF-496D-854C-DFD94BE95F4A}" type="presParOf" srcId="{63E76C78-AF69-4563-B041-2E97AE3F560F}" destId="{0AB4BDCE-1B99-4D8B-A4A0-309D06744C9B}" srcOrd="1" destOrd="0" presId="urn:microsoft.com/office/officeart/2005/8/layout/orgChart1"/>
    <dgm:cxn modelId="{4674A150-9074-49EB-B9E5-052CF8ADDDCA}" type="presParOf" srcId="{FA89A574-47DB-49B4-AC2B-B5FEB6AECC27}" destId="{B5D49A53-F169-4109-9C4D-15EAE2B25B92}" srcOrd="1" destOrd="0" presId="urn:microsoft.com/office/officeart/2005/8/layout/orgChart1"/>
    <dgm:cxn modelId="{87A3CD80-60E5-47B5-83FA-3B80B8B5DDE2}" type="presParOf" srcId="{FA89A574-47DB-49B4-AC2B-B5FEB6AECC27}" destId="{209D42B0-4574-4B61-AAF3-D166CA16C605}" srcOrd="2" destOrd="0" presId="urn:microsoft.com/office/officeart/2005/8/layout/orgChart1"/>
    <dgm:cxn modelId="{9762E5A4-2025-4CD0-9661-0BFE185E3471}" type="presParOf" srcId="{27F7BBD8-F8C8-482C-9E4E-480ED90906CB}" destId="{FE21A4C5-2DF1-4F2D-93D5-BE02B89E0A4E}" srcOrd="4" destOrd="0" presId="urn:microsoft.com/office/officeart/2005/8/layout/orgChart1"/>
    <dgm:cxn modelId="{4844D8E0-B648-44CB-9A2D-47BDAABDEC0D}" type="presParOf" srcId="{27F7BBD8-F8C8-482C-9E4E-480ED90906CB}" destId="{1ED4519E-8087-450B-8A8B-4962D9DF218F}" srcOrd="5" destOrd="0" presId="urn:microsoft.com/office/officeart/2005/8/layout/orgChart1"/>
    <dgm:cxn modelId="{B3CC9E14-1FEA-4423-B019-C50EE4F655DC}" type="presParOf" srcId="{1ED4519E-8087-450B-8A8B-4962D9DF218F}" destId="{A17594D9-F1AC-450A-A7C7-2CB30EE1A62A}" srcOrd="0" destOrd="0" presId="urn:microsoft.com/office/officeart/2005/8/layout/orgChart1"/>
    <dgm:cxn modelId="{C38A9848-FDFF-4C7B-A3CD-653780456622}" type="presParOf" srcId="{A17594D9-F1AC-450A-A7C7-2CB30EE1A62A}" destId="{26B06A72-4CC0-4DAA-8DCE-641BE012C7F1}" srcOrd="0" destOrd="0" presId="urn:microsoft.com/office/officeart/2005/8/layout/orgChart1"/>
    <dgm:cxn modelId="{DB7B8251-4DF5-4721-A83F-60E001DEBF41}" type="presParOf" srcId="{A17594D9-F1AC-450A-A7C7-2CB30EE1A62A}" destId="{F2238106-DAD1-4650-AC8B-E2C2DF1ED16A}" srcOrd="1" destOrd="0" presId="urn:microsoft.com/office/officeart/2005/8/layout/orgChart1"/>
    <dgm:cxn modelId="{15B95466-D686-402C-AAA4-1A669767DE2D}" type="presParOf" srcId="{1ED4519E-8087-450B-8A8B-4962D9DF218F}" destId="{55C2C8CD-0083-4FFA-9842-039692EC6AB7}" srcOrd="1" destOrd="0" presId="urn:microsoft.com/office/officeart/2005/8/layout/orgChart1"/>
    <dgm:cxn modelId="{D4EE6DE7-CAC3-4EAE-B73D-76DEB7736F05}" type="presParOf" srcId="{1ED4519E-8087-450B-8A8B-4962D9DF218F}" destId="{F67E7070-C5CB-4CFC-9521-AD8945DAD0DA}" srcOrd="2" destOrd="0" presId="urn:microsoft.com/office/officeart/2005/8/layout/orgChart1"/>
    <dgm:cxn modelId="{6E23DE4F-0AFF-457D-96C9-664AE340AB9C}" type="presParOf" srcId="{27F7BBD8-F8C8-482C-9E4E-480ED90906CB}" destId="{15FD7314-957C-47F8-94A6-6444A972EEB5}" srcOrd="6" destOrd="0" presId="urn:microsoft.com/office/officeart/2005/8/layout/orgChart1"/>
    <dgm:cxn modelId="{C4C96425-4476-49C3-802D-68AFA13084AF}" type="presParOf" srcId="{27F7BBD8-F8C8-482C-9E4E-480ED90906CB}" destId="{102DC5A7-0B86-4DB5-A5A1-FEB2B57F466E}" srcOrd="7" destOrd="0" presId="urn:microsoft.com/office/officeart/2005/8/layout/orgChart1"/>
    <dgm:cxn modelId="{D10C7EE1-C36B-49F3-9E6C-21C415897EB8}" type="presParOf" srcId="{102DC5A7-0B86-4DB5-A5A1-FEB2B57F466E}" destId="{6A35EC10-AD4F-497A-AEFC-FEE0BDB03690}" srcOrd="0" destOrd="0" presId="urn:microsoft.com/office/officeart/2005/8/layout/orgChart1"/>
    <dgm:cxn modelId="{80EC7EA4-A90C-4361-9A74-0D50AB54CF0C}" type="presParOf" srcId="{6A35EC10-AD4F-497A-AEFC-FEE0BDB03690}" destId="{72B76DED-9F9D-40FA-9940-1364E4AF8B6B}" srcOrd="0" destOrd="0" presId="urn:microsoft.com/office/officeart/2005/8/layout/orgChart1"/>
    <dgm:cxn modelId="{E9205A02-A495-44A9-AF70-D579AA222F4D}" type="presParOf" srcId="{6A35EC10-AD4F-497A-AEFC-FEE0BDB03690}" destId="{138F397F-69D2-4BEE-A6A2-F951EC4D37A8}" srcOrd="1" destOrd="0" presId="urn:microsoft.com/office/officeart/2005/8/layout/orgChart1"/>
    <dgm:cxn modelId="{0287A676-3AEB-4B62-828B-EBA9B9FC7B0F}" type="presParOf" srcId="{102DC5A7-0B86-4DB5-A5A1-FEB2B57F466E}" destId="{FF456481-A5F4-4E90-9AB5-7BA4A1F2BFEE}" srcOrd="1" destOrd="0" presId="urn:microsoft.com/office/officeart/2005/8/layout/orgChart1"/>
    <dgm:cxn modelId="{78911225-0D67-4E2A-809A-F0B7F5878A45}" type="presParOf" srcId="{102DC5A7-0B86-4DB5-A5A1-FEB2B57F466E}" destId="{D12C5520-DD9C-46AD-877C-259D15859223}" srcOrd="2" destOrd="0" presId="urn:microsoft.com/office/officeart/2005/8/layout/orgChart1"/>
    <dgm:cxn modelId="{47683427-52D8-44F5-ABC7-2D70909B340B}" type="presParOf" srcId="{27F7BBD8-F8C8-482C-9E4E-480ED90906CB}" destId="{2BD21502-F56E-46AD-B401-BE7D38E3FC85}" srcOrd="8" destOrd="0" presId="urn:microsoft.com/office/officeart/2005/8/layout/orgChart1"/>
    <dgm:cxn modelId="{CC6D3AFA-5558-49BB-985B-45E6782C6617}" type="presParOf" srcId="{27F7BBD8-F8C8-482C-9E4E-480ED90906CB}" destId="{8362EFB5-C3C1-495A-80E4-BA498EEEA60A}" srcOrd="9" destOrd="0" presId="urn:microsoft.com/office/officeart/2005/8/layout/orgChart1"/>
    <dgm:cxn modelId="{3218685B-0E6D-4718-BFFF-66068FB165CA}" type="presParOf" srcId="{8362EFB5-C3C1-495A-80E4-BA498EEEA60A}" destId="{7DD19AA7-5AFB-48E3-80BA-48BB626ED551}" srcOrd="0" destOrd="0" presId="urn:microsoft.com/office/officeart/2005/8/layout/orgChart1"/>
    <dgm:cxn modelId="{ACC5B7A1-5C3E-41A8-A8DA-128BF18E05F4}" type="presParOf" srcId="{7DD19AA7-5AFB-48E3-80BA-48BB626ED551}" destId="{746384C9-E066-421C-A7F0-B11185E4EA81}" srcOrd="0" destOrd="0" presId="urn:microsoft.com/office/officeart/2005/8/layout/orgChart1"/>
    <dgm:cxn modelId="{D16A0D4F-9B7B-4F3E-995A-3152773B6D64}" type="presParOf" srcId="{7DD19AA7-5AFB-48E3-80BA-48BB626ED551}" destId="{5C00F260-9EB0-4643-9C47-DB73D2A008BB}" srcOrd="1" destOrd="0" presId="urn:microsoft.com/office/officeart/2005/8/layout/orgChart1"/>
    <dgm:cxn modelId="{A3752C5C-F183-4378-ACBB-CFD0CEF1D521}" type="presParOf" srcId="{8362EFB5-C3C1-495A-80E4-BA498EEEA60A}" destId="{16C5F6BF-D056-4BEF-A405-01562E438736}" srcOrd="1" destOrd="0" presId="urn:microsoft.com/office/officeart/2005/8/layout/orgChart1"/>
    <dgm:cxn modelId="{AF359818-E81C-498C-A7BE-BDE3BD7F7C29}" type="presParOf" srcId="{8362EFB5-C3C1-495A-80E4-BA498EEEA60A}" destId="{96CC96D1-E0CF-4E19-91A1-3B3E062538CF}" srcOrd="2" destOrd="0" presId="urn:microsoft.com/office/officeart/2005/8/layout/orgChart1"/>
    <dgm:cxn modelId="{3362D035-C04C-4880-9FA3-FA5CF511E5E9}" type="presParOf" srcId="{27F7BBD8-F8C8-482C-9E4E-480ED90906CB}" destId="{7077A7DF-DEAB-4C82-9864-4C0A1E502618}" srcOrd="10" destOrd="0" presId="urn:microsoft.com/office/officeart/2005/8/layout/orgChart1"/>
    <dgm:cxn modelId="{FC7192A5-1887-44AA-8F8E-F5DEE47C72E7}" type="presParOf" srcId="{27F7BBD8-F8C8-482C-9E4E-480ED90906CB}" destId="{0032A1BE-99C5-40D4-9D6B-9F8F572BBF6D}" srcOrd="11" destOrd="0" presId="urn:microsoft.com/office/officeart/2005/8/layout/orgChart1"/>
    <dgm:cxn modelId="{511B3908-569B-4AAB-8FA8-760713F55510}" type="presParOf" srcId="{0032A1BE-99C5-40D4-9D6B-9F8F572BBF6D}" destId="{D5F441A6-4CFF-4DC7-ADEE-D704A96CBF35}" srcOrd="0" destOrd="0" presId="urn:microsoft.com/office/officeart/2005/8/layout/orgChart1"/>
    <dgm:cxn modelId="{E0A970D6-59C7-465A-BFDA-AE3C2681A6E8}" type="presParOf" srcId="{D5F441A6-4CFF-4DC7-ADEE-D704A96CBF35}" destId="{9756B603-B33B-48E7-AD70-04C3ACD80482}" srcOrd="0" destOrd="0" presId="urn:microsoft.com/office/officeart/2005/8/layout/orgChart1"/>
    <dgm:cxn modelId="{F91EF8E7-E769-47FE-BDA4-2EFA3AD7C36C}" type="presParOf" srcId="{D5F441A6-4CFF-4DC7-ADEE-D704A96CBF35}" destId="{8AF5E67F-D7E0-4442-B65E-CC2F3E243630}" srcOrd="1" destOrd="0" presId="urn:microsoft.com/office/officeart/2005/8/layout/orgChart1"/>
    <dgm:cxn modelId="{17CC3AE6-F39E-4815-9B09-9F19B045D9DF}" type="presParOf" srcId="{0032A1BE-99C5-40D4-9D6B-9F8F572BBF6D}" destId="{859E7C51-B080-427D-A480-4ABC3E3D4192}" srcOrd="1" destOrd="0" presId="urn:microsoft.com/office/officeart/2005/8/layout/orgChart1"/>
    <dgm:cxn modelId="{A5CA9992-12E4-4AF8-A6EC-32713E51590F}" type="presParOf" srcId="{0032A1BE-99C5-40D4-9D6B-9F8F572BBF6D}" destId="{3EBD05B6-30CE-439A-B508-4EAF02FCDC8B}" srcOrd="2" destOrd="0" presId="urn:microsoft.com/office/officeart/2005/8/layout/orgChart1"/>
    <dgm:cxn modelId="{40A6F037-904B-42F1-A4EB-9F82766A560E}" type="presParOf" srcId="{3229C53B-2FA4-43CA-AE0C-F22771DC66EF}" destId="{0116F3B2-573F-4E81-B501-34C31F91E126}" srcOrd="2" destOrd="0" presId="urn:microsoft.com/office/officeart/2005/8/layout/orgChart1"/>
    <dgm:cxn modelId="{DF657519-1A80-4FB6-B2F9-03EAC4A547E6}" type="presParOf" srcId="{0116F3B2-573F-4E81-B501-34C31F91E126}" destId="{0608D0D4-E850-4551-94AF-C8913EB1DD04}" srcOrd="0" destOrd="0" presId="urn:microsoft.com/office/officeart/2005/8/layout/orgChart1"/>
    <dgm:cxn modelId="{F6492F05-4726-44C2-BB31-6772A3A55113}" type="presParOf" srcId="{0116F3B2-573F-4E81-B501-34C31F91E126}" destId="{D1582613-56AC-4558-8FC6-F024E5E152C5}" srcOrd="1" destOrd="0" presId="urn:microsoft.com/office/officeart/2005/8/layout/orgChart1"/>
    <dgm:cxn modelId="{56415C6C-A828-44AB-8B1E-407DACA80E3B}" type="presParOf" srcId="{D1582613-56AC-4558-8FC6-F024E5E152C5}" destId="{436A0BCF-065F-4DE8-BCD5-3DF50BF34BC8}" srcOrd="0" destOrd="0" presId="urn:microsoft.com/office/officeart/2005/8/layout/orgChart1"/>
    <dgm:cxn modelId="{864DEE6E-3076-4098-9E34-D7CCDFFF5BF7}" type="presParOf" srcId="{436A0BCF-065F-4DE8-BCD5-3DF50BF34BC8}" destId="{554C30C3-FDE1-49A2-A014-4832C56B0DE6}" srcOrd="0" destOrd="0" presId="urn:microsoft.com/office/officeart/2005/8/layout/orgChart1"/>
    <dgm:cxn modelId="{9DA3EA53-FDF1-4755-A632-83D8FA26E626}" type="presParOf" srcId="{436A0BCF-065F-4DE8-BCD5-3DF50BF34BC8}" destId="{6A90A046-0ADB-4AF2-A6E2-E354A0356657}" srcOrd="1" destOrd="0" presId="urn:microsoft.com/office/officeart/2005/8/layout/orgChart1"/>
    <dgm:cxn modelId="{5741F2E2-A4DA-4A16-8B43-CF43B64597F6}" type="presParOf" srcId="{D1582613-56AC-4558-8FC6-F024E5E152C5}" destId="{5E848623-B0E5-4F5B-9A61-6A30F783CB40}" srcOrd="1" destOrd="0" presId="urn:microsoft.com/office/officeart/2005/8/layout/orgChart1"/>
    <dgm:cxn modelId="{76E11C27-8508-4335-973E-54782403B374}" type="presParOf" srcId="{D1582613-56AC-4558-8FC6-F024E5E152C5}" destId="{A01F5194-6F1C-4438-823B-32770CD8D66F}" srcOrd="2" destOrd="0" presId="urn:microsoft.com/office/officeart/2005/8/layout/orgChart1"/>
    <dgm:cxn modelId="{C7A36A43-3480-43C9-94A6-04E7DED765EF}" type="presParOf" srcId="{00095C92-A672-481E-8B8A-CAA0FA2C1D38}" destId="{E7B741ED-5754-4E1E-9C39-D4B7544CCDE9}" srcOrd="1" destOrd="0" presId="urn:microsoft.com/office/officeart/2005/8/layout/orgChart1"/>
    <dgm:cxn modelId="{55F755CD-2720-4384-84FF-8FB3DA087154}" type="presParOf" srcId="{E7B741ED-5754-4E1E-9C39-D4B7544CCDE9}" destId="{4C59F75B-76AE-4918-8BFB-62588ECAA910}" srcOrd="0" destOrd="0" presId="urn:microsoft.com/office/officeart/2005/8/layout/orgChart1"/>
    <dgm:cxn modelId="{00C2BD2C-C8ED-42F3-A1E9-9AF2AF8CCDA3}" type="presParOf" srcId="{4C59F75B-76AE-4918-8BFB-62588ECAA910}" destId="{E4C03CD9-3030-44E5-A009-86FC704FF62D}" srcOrd="0" destOrd="0" presId="urn:microsoft.com/office/officeart/2005/8/layout/orgChart1"/>
    <dgm:cxn modelId="{C2504AC1-31E8-4C6F-8E7A-14E9F2CA8E54}" type="presParOf" srcId="{4C59F75B-76AE-4918-8BFB-62588ECAA910}" destId="{5D90DBDD-A0F8-42CC-927E-C64ED4071E78}" srcOrd="1" destOrd="0" presId="urn:microsoft.com/office/officeart/2005/8/layout/orgChart1"/>
    <dgm:cxn modelId="{768753C4-36F0-4C79-92E0-48DD085DB8CE}" type="presParOf" srcId="{E7B741ED-5754-4E1E-9C39-D4B7544CCDE9}" destId="{4FD804C3-519D-4065-A862-4D14C3F16CFB}" srcOrd="1" destOrd="0" presId="urn:microsoft.com/office/officeart/2005/8/layout/orgChart1"/>
    <dgm:cxn modelId="{83C56C78-FABC-4B45-B86D-E48E9A03A04B}" type="presParOf" srcId="{E7B741ED-5754-4E1E-9C39-D4B7544CCDE9}" destId="{051FB902-8829-4053-871F-AB9B5A1B6739}" srcOrd="2" destOrd="0" presId="urn:microsoft.com/office/officeart/2005/8/layout/orgChart1"/>
  </dgm:cxnLst>
  <dgm:bg/>
  <dgm:whole/>
</dgm:dataModel>
</file>

<file path=ppt/diagrams/data2.xml><?xml version="1.0" encoding="utf-8"?>
<dgm:dataModel xmlns:dgm="http://schemas.openxmlformats.org/drawingml/2006/diagram" xmlns:a="http://schemas.openxmlformats.org/drawingml/2006/main">
  <dgm:ptLst>
    <dgm:pt modelId="{30440D94-8205-49E7-9896-6CC1568F115B}" type="doc">
      <dgm:prSet loTypeId="urn:microsoft.com/office/officeart/2009/3/layout/DescendingProcess" loCatId="process" qsTypeId="urn:microsoft.com/office/officeart/2005/8/quickstyle/simple1" qsCatId="simple" csTypeId="urn:microsoft.com/office/officeart/2005/8/colors/accent1_2" csCatId="accent1" phldr="1"/>
      <dgm:spPr/>
      <dgm:t>
        <a:bodyPr/>
        <a:lstStyle/>
        <a:p>
          <a:endParaRPr lang="es-PY"/>
        </a:p>
      </dgm:t>
    </dgm:pt>
    <dgm:pt modelId="{94ABDC56-DBF2-4CFB-824E-5C3A33C20BF5}">
      <dgm:prSet phldrT="[Texto]"/>
      <dgm:spPr/>
      <dgm:t>
        <a:bodyPr/>
        <a:lstStyle/>
        <a:p>
          <a:r>
            <a:rPr lang="es-PY" b="1" dirty="0" smtClean="0"/>
            <a:t>Tasas de 18%</a:t>
          </a:r>
          <a:endParaRPr lang="es-PY" b="1" dirty="0"/>
        </a:p>
      </dgm:t>
    </dgm:pt>
    <dgm:pt modelId="{AAD296E5-FCDD-4DF3-913F-9A9F42F31A05}" type="parTrans" cxnId="{A4A01F55-CC32-4D49-9275-823DB1253444}">
      <dgm:prSet/>
      <dgm:spPr/>
      <dgm:t>
        <a:bodyPr/>
        <a:lstStyle/>
        <a:p>
          <a:endParaRPr lang="es-PY"/>
        </a:p>
      </dgm:t>
    </dgm:pt>
    <dgm:pt modelId="{55A1D641-9DA6-4E43-A86E-542A9F91932F}" type="sibTrans" cxnId="{A4A01F55-CC32-4D49-9275-823DB1253444}">
      <dgm:prSet/>
      <dgm:spPr/>
      <dgm:t>
        <a:bodyPr/>
        <a:lstStyle/>
        <a:p>
          <a:endParaRPr lang="es-PY"/>
        </a:p>
      </dgm:t>
    </dgm:pt>
    <dgm:pt modelId="{C6E0AD4E-6095-48E6-9345-32EB30CA1FA2}">
      <dgm:prSet phldrT="[Texto]"/>
      <dgm:spPr/>
      <dgm:t>
        <a:bodyPr/>
        <a:lstStyle/>
        <a:p>
          <a:r>
            <a:rPr lang="es-PY" b="1" dirty="0" smtClean="0"/>
            <a:t>Tasas 6%</a:t>
          </a:r>
          <a:endParaRPr lang="es-PY" b="1" dirty="0"/>
        </a:p>
      </dgm:t>
    </dgm:pt>
    <dgm:pt modelId="{3652E198-4CE6-4D05-86A4-5DEE41D4F370}" type="parTrans" cxnId="{96B73C48-CF95-4E2B-AA89-D61B6CD14296}">
      <dgm:prSet/>
      <dgm:spPr/>
      <dgm:t>
        <a:bodyPr/>
        <a:lstStyle/>
        <a:p>
          <a:endParaRPr lang="es-PY"/>
        </a:p>
      </dgm:t>
    </dgm:pt>
    <dgm:pt modelId="{F0FD4A8A-C0E3-4CA4-843C-989552234B54}" type="sibTrans" cxnId="{96B73C48-CF95-4E2B-AA89-D61B6CD14296}">
      <dgm:prSet/>
      <dgm:spPr/>
      <dgm:t>
        <a:bodyPr/>
        <a:lstStyle/>
        <a:p>
          <a:endParaRPr lang="es-PY"/>
        </a:p>
      </dgm:t>
    </dgm:pt>
    <dgm:pt modelId="{BAD58DFD-C5CA-400D-B3F2-E10C25D7FEC5}" type="pres">
      <dgm:prSet presAssocID="{30440D94-8205-49E7-9896-6CC1568F115B}" presName="Name0" presStyleCnt="0">
        <dgm:presLayoutVars>
          <dgm:chMax val="7"/>
          <dgm:chPref val="5"/>
        </dgm:presLayoutVars>
      </dgm:prSet>
      <dgm:spPr/>
      <dgm:t>
        <a:bodyPr/>
        <a:lstStyle/>
        <a:p>
          <a:endParaRPr lang="es-PY"/>
        </a:p>
      </dgm:t>
    </dgm:pt>
    <dgm:pt modelId="{CBB5C03E-A6F6-48AE-9FBA-7BD29A542903}" type="pres">
      <dgm:prSet presAssocID="{30440D94-8205-49E7-9896-6CC1568F115B}" presName="arrowNode" presStyleLbl="node1" presStyleIdx="0" presStyleCnt="1" custAng="1170493" custScaleX="133696"/>
      <dgm:spPr/>
    </dgm:pt>
    <dgm:pt modelId="{02BC4FCF-721A-458D-9C83-52CA18ED8417}" type="pres">
      <dgm:prSet presAssocID="{94ABDC56-DBF2-4CFB-824E-5C3A33C20BF5}" presName="txNode1" presStyleLbl="revTx" presStyleIdx="0" presStyleCnt="2" custLinFactY="43487" custLinFactNeighborX="-5928" custLinFactNeighborY="100000">
        <dgm:presLayoutVars>
          <dgm:bulletEnabled val="1"/>
        </dgm:presLayoutVars>
      </dgm:prSet>
      <dgm:spPr/>
      <dgm:t>
        <a:bodyPr/>
        <a:lstStyle/>
        <a:p>
          <a:endParaRPr lang="es-PY"/>
        </a:p>
      </dgm:t>
    </dgm:pt>
    <dgm:pt modelId="{53CE5997-5C11-4B90-887A-5831480B1A1B}" type="pres">
      <dgm:prSet presAssocID="{C6E0AD4E-6095-48E6-9345-32EB30CA1FA2}" presName="txNode2" presStyleLbl="revTx" presStyleIdx="1" presStyleCnt="2" custLinFactY="-71937" custLinFactNeighborX="-67387" custLinFactNeighborY="-100000">
        <dgm:presLayoutVars>
          <dgm:bulletEnabled val="1"/>
        </dgm:presLayoutVars>
      </dgm:prSet>
      <dgm:spPr/>
      <dgm:t>
        <a:bodyPr/>
        <a:lstStyle/>
        <a:p>
          <a:endParaRPr lang="es-PY"/>
        </a:p>
      </dgm:t>
    </dgm:pt>
  </dgm:ptLst>
  <dgm:cxnLst>
    <dgm:cxn modelId="{A4A01F55-CC32-4D49-9275-823DB1253444}" srcId="{30440D94-8205-49E7-9896-6CC1568F115B}" destId="{94ABDC56-DBF2-4CFB-824E-5C3A33C20BF5}" srcOrd="0" destOrd="0" parTransId="{AAD296E5-FCDD-4DF3-913F-9A9F42F31A05}" sibTransId="{55A1D641-9DA6-4E43-A86E-542A9F91932F}"/>
    <dgm:cxn modelId="{8254F4CB-3EF6-4D06-8E3F-DB7996D9215B}" type="presOf" srcId="{94ABDC56-DBF2-4CFB-824E-5C3A33C20BF5}" destId="{02BC4FCF-721A-458D-9C83-52CA18ED8417}" srcOrd="0" destOrd="0" presId="urn:microsoft.com/office/officeart/2009/3/layout/DescendingProcess"/>
    <dgm:cxn modelId="{96B73C48-CF95-4E2B-AA89-D61B6CD14296}" srcId="{30440D94-8205-49E7-9896-6CC1568F115B}" destId="{C6E0AD4E-6095-48E6-9345-32EB30CA1FA2}" srcOrd="1" destOrd="0" parTransId="{3652E198-4CE6-4D05-86A4-5DEE41D4F370}" sibTransId="{F0FD4A8A-C0E3-4CA4-843C-989552234B54}"/>
    <dgm:cxn modelId="{116DFC22-3A2A-46DC-867E-97C94A7A32CE}" type="presOf" srcId="{C6E0AD4E-6095-48E6-9345-32EB30CA1FA2}" destId="{53CE5997-5C11-4B90-887A-5831480B1A1B}" srcOrd="0" destOrd="0" presId="urn:microsoft.com/office/officeart/2009/3/layout/DescendingProcess"/>
    <dgm:cxn modelId="{3D74CF8E-6469-423E-A7AB-566C67DACE11}" type="presOf" srcId="{30440D94-8205-49E7-9896-6CC1568F115B}" destId="{BAD58DFD-C5CA-400D-B3F2-E10C25D7FEC5}" srcOrd="0" destOrd="0" presId="urn:microsoft.com/office/officeart/2009/3/layout/DescendingProcess"/>
    <dgm:cxn modelId="{90BD6E83-CBA5-4086-9069-BC1FAFA52F0A}" type="presParOf" srcId="{BAD58DFD-C5CA-400D-B3F2-E10C25D7FEC5}" destId="{CBB5C03E-A6F6-48AE-9FBA-7BD29A542903}" srcOrd="0" destOrd="0" presId="urn:microsoft.com/office/officeart/2009/3/layout/DescendingProcess"/>
    <dgm:cxn modelId="{BF05DC8D-BF04-4B6B-A34F-A152599B0B47}" type="presParOf" srcId="{BAD58DFD-C5CA-400D-B3F2-E10C25D7FEC5}" destId="{02BC4FCF-721A-458D-9C83-52CA18ED8417}" srcOrd="1" destOrd="0" presId="urn:microsoft.com/office/officeart/2009/3/layout/DescendingProcess"/>
    <dgm:cxn modelId="{72C95469-243D-4A40-911E-C0DF30F40758}" type="presParOf" srcId="{BAD58DFD-C5CA-400D-B3F2-E10C25D7FEC5}" destId="{53CE5997-5C11-4B90-887A-5831480B1A1B}" srcOrd="2" destOrd="0" presId="urn:microsoft.com/office/officeart/2009/3/layout/DescendingProcess"/>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0441B69-637F-462B-9971-9AAF8A6B01B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PY"/>
        </a:p>
      </dgm:t>
    </dgm:pt>
    <dgm:pt modelId="{3793D05B-1299-4648-A4DA-5CC18FA6F99A}">
      <dgm:prSet phldrT="[Texto]"/>
      <dgm:spPr/>
      <dgm:t>
        <a:bodyPr/>
        <a:lstStyle/>
        <a:p>
          <a:r>
            <a:rPr lang="es-PY" dirty="0" smtClean="0"/>
            <a:t> </a:t>
          </a:r>
          <a:endParaRPr lang="es-PY" dirty="0"/>
        </a:p>
      </dgm:t>
    </dgm:pt>
    <dgm:pt modelId="{18418FD8-2DE6-49B8-8F32-B5CE4FC4E578}" type="parTrans" cxnId="{5A404864-AEFD-4D72-8DF7-2F091EEBC3FF}">
      <dgm:prSet/>
      <dgm:spPr/>
      <dgm:t>
        <a:bodyPr/>
        <a:lstStyle/>
        <a:p>
          <a:endParaRPr lang="es-PY"/>
        </a:p>
      </dgm:t>
    </dgm:pt>
    <dgm:pt modelId="{615B3447-21D8-4E72-B54F-0F0EF810EA9A}" type="sibTrans" cxnId="{5A404864-AEFD-4D72-8DF7-2F091EEBC3FF}">
      <dgm:prSet/>
      <dgm:spPr/>
      <dgm:t>
        <a:bodyPr/>
        <a:lstStyle/>
        <a:p>
          <a:endParaRPr lang="es-PY"/>
        </a:p>
      </dgm:t>
    </dgm:pt>
    <dgm:pt modelId="{ED047B6C-659C-40BD-B82D-F14F19AE31C8}">
      <dgm:prSet phldrT="[Texto]"/>
      <dgm:spPr/>
      <dgm:t>
        <a:bodyPr/>
        <a:lstStyle/>
        <a:p>
          <a:r>
            <a:rPr lang="es-PY" dirty="0" smtClean="0">
              <a:solidFill>
                <a:schemeClr val="tx1"/>
              </a:solidFill>
            </a:rPr>
            <a:t>Banca</a:t>
          </a:r>
          <a:r>
            <a:rPr lang="es-PY" dirty="0" smtClean="0">
              <a:solidFill>
                <a:schemeClr val="bg1"/>
              </a:solidFill>
            </a:rPr>
            <a:t> </a:t>
          </a:r>
          <a:r>
            <a:rPr lang="es-PY" dirty="0" smtClean="0">
              <a:solidFill>
                <a:schemeClr val="tx1"/>
              </a:solidFill>
            </a:rPr>
            <a:t>Comunal</a:t>
          </a:r>
          <a:endParaRPr lang="es-PY" dirty="0"/>
        </a:p>
      </dgm:t>
    </dgm:pt>
    <dgm:pt modelId="{7BF6C198-887C-4E48-A984-033A961D8605}" type="parTrans" cxnId="{5DD9D94E-E9A7-41F4-B4D8-0084F3B2A99C}">
      <dgm:prSet/>
      <dgm:spPr/>
      <dgm:t>
        <a:bodyPr/>
        <a:lstStyle/>
        <a:p>
          <a:endParaRPr lang="es-PY"/>
        </a:p>
      </dgm:t>
    </dgm:pt>
    <dgm:pt modelId="{DF0A2FA0-3863-44BD-8069-A59FF56E1BAF}" type="sibTrans" cxnId="{5DD9D94E-E9A7-41F4-B4D8-0084F3B2A99C}">
      <dgm:prSet/>
      <dgm:spPr/>
      <dgm:t>
        <a:bodyPr/>
        <a:lstStyle/>
        <a:p>
          <a:endParaRPr lang="es-PY"/>
        </a:p>
      </dgm:t>
    </dgm:pt>
    <dgm:pt modelId="{E2A53F4C-3A34-42EF-AAE5-5B97A389E22B}">
      <dgm:prSet phldrT="[Texto]"/>
      <dgm:spPr/>
      <dgm:t>
        <a:bodyPr/>
        <a:lstStyle/>
        <a:p>
          <a:r>
            <a:rPr lang="es-PY" dirty="0" smtClean="0"/>
            <a:t> </a:t>
          </a:r>
          <a:endParaRPr lang="es-PY" dirty="0"/>
        </a:p>
      </dgm:t>
    </dgm:pt>
    <dgm:pt modelId="{924148B4-C484-4EB3-B155-79BD7CF20F03}" type="parTrans" cxnId="{FD69A7D5-EB4E-4BCC-ABE1-9092D63C2DEE}">
      <dgm:prSet/>
      <dgm:spPr/>
      <dgm:t>
        <a:bodyPr/>
        <a:lstStyle/>
        <a:p>
          <a:endParaRPr lang="es-PY"/>
        </a:p>
      </dgm:t>
    </dgm:pt>
    <dgm:pt modelId="{50339898-1F6E-4548-8DD9-5F1CA3E0FDA8}" type="sibTrans" cxnId="{FD69A7D5-EB4E-4BCC-ABE1-9092D63C2DEE}">
      <dgm:prSet/>
      <dgm:spPr/>
      <dgm:t>
        <a:bodyPr/>
        <a:lstStyle/>
        <a:p>
          <a:endParaRPr lang="es-PY"/>
        </a:p>
      </dgm:t>
    </dgm:pt>
    <dgm:pt modelId="{C28B939A-366D-47AB-B3F0-2D0548A0490A}">
      <dgm:prSet phldrT="[Texto]"/>
      <dgm:spPr/>
      <dgm:t>
        <a:bodyPr/>
        <a:lstStyle/>
        <a:p>
          <a:r>
            <a:rPr lang="es-PY" dirty="0" smtClean="0">
              <a:solidFill>
                <a:schemeClr val="tx1"/>
              </a:solidFill>
            </a:rPr>
            <a:t>Mujer Emprendedora</a:t>
          </a:r>
          <a:endParaRPr lang="es-PY" dirty="0">
            <a:solidFill>
              <a:schemeClr val="tx1"/>
            </a:solidFill>
          </a:endParaRPr>
        </a:p>
      </dgm:t>
    </dgm:pt>
    <dgm:pt modelId="{FA499132-4524-405E-A0EC-28B7ABEDA07F}" type="parTrans" cxnId="{7320C16C-63EA-4A3A-9F14-4150842B2955}">
      <dgm:prSet/>
      <dgm:spPr/>
      <dgm:t>
        <a:bodyPr/>
        <a:lstStyle/>
        <a:p>
          <a:endParaRPr lang="es-PY"/>
        </a:p>
      </dgm:t>
    </dgm:pt>
    <dgm:pt modelId="{8E1D7F6B-54ED-409F-8634-E12A0DDB3F7E}" type="sibTrans" cxnId="{7320C16C-63EA-4A3A-9F14-4150842B2955}">
      <dgm:prSet/>
      <dgm:spPr/>
      <dgm:t>
        <a:bodyPr/>
        <a:lstStyle/>
        <a:p>
          <a:endParaRPr lang="es-PY"/>
        </a:p>
      </dgm:t>
    </dgm:pt>
    <dgm:pt modelId="{5374959F-2FEC-4CBA-AAB5-D5E7B137A71A}">
      <dgm:prSet phldrT="[Texto]"/>
      <dgm:spPr/>
      <dgm:t>
        <a:bodyPr/>
        <a:lstStyle/>
        <a:p>
          <a:r>
            <a:rPr lang="es-PY" dirty="0" smtClean="0">
              <a:solidFill>
                <a:schemeClr val="tx1"/>
              </a:solidFill>
            </a:rPr>
            <a:t>Juventud Emprendedora</a:t>
          </a:r>
          <a:endParaRPr lang="es-PY" dirty="0">
            <a:solidFill>
              <a:schemeClr val="tx1"/>
            </a:solidFill>
          </a:endParaRPr>
        </a:p>
      </dgm:t>
    </dgm:pt>
    <dgm:pt modelId="{968680CC-FFE2-47DC-9638-9E58F35439A9}" type="parTrans" cxnId="{9AB1D7C4-A98F-4862-8D4C-619AB000DD00}">
      <dgm:prSet/>
      <dgm:spPr/>
      <dgm:t>
        <a:bodyPr/>
        <a:lstStyle/>
        <a:p>
          <a:endParaRPr lang="es-PY"/>
        </a:p>
      </dgm:t>
    </dgm:pt>
    <dgm:pt modelId="{1F6E5B42-A533-4E4E-86A6-F9661B984E5E}" type="sibTrans" cxnId="{9AB1D7C4-A98F-4862-8D4C-619AB000DD00}">
      <dgm:prSet/>
      <dgm:spPr/>
      <dgm:t>
        <a:bodyPr/>
        <a:lstStyle/>
        <a:p>
          <a:endParaRPr lang="es-PY"/>
        </a:p>
      </dgm:t>
    </dgm:pt>
    <dgm:pt modelId="{87755385-384B-46F5-9E2A-37A29F79CB34}">
      <dgm:prSet phldrT="[Texto]"/>
      <dgm:spPr/>
      <dgm:t>
        <a:bodyPr/>
        <a:lstStyle/>
        <a:p>
          <a:r>
            <a:rPr lang="es-PY" dirty="0" smtClean="0"/>
            <a:t> </a:t>
          </a:r>
          <a:endParaRPr lang="es-PY" dirty="0"/>
        </a:p>
      </dgm:t>
    </dgm:pt>
    <dgm:pt modelId="{1640D375-C6F5-400E-A5FE-A73AC0E4299D}" type="sibTrans" cxnId="{A6341480-3581-437E-B583-D1FAAA6935D4}">
      <dgm:prSet/>
      <dgm:spPr/>
      <dgm:t>
        <a:bodyPr/>
        <a:lstStyle/>
        <a:p>
          <a:endParaRPr lang="es-PY"/>
        </a:p>
      </dgm:t>
    </dgm:pt>
    <dgm:pt modelId="{EEB98746-E259-410D-A51E-46D931B0E7E9}" type="parTrans" cxnId="{A6341480-3581-437E-B583-D1FAAA6935D4}">
      <dgm:prSet/>
      <dgm:spPr/>
      <dgm:t>
        <a:bodyPr/>
        <a:lstStyle/>
        <a:p>
          <a:endParaRPr lang="es-PY"/>
        </a:p>
      </dgm:t>
    </dgm:pt>
    <dgm:pt modelId="{F3A1366E-4FEB-482D-B7D1-C5E634418213}" type="pres">
      <dgm:prSet presAssocID="{70441B69-637F-462B-9971-9AAF8A6B01B3}" presName="linearFlow" presStyleCnt="0">
        <dgm:presLayoutVars>
          <dgm:dir/>
          <dgm:animLvl val="lvl"/>
          <dgm:resizeHandles val="exact"/>
        </dgm:presLayoutVars>
      </dgm:prSet>
      <dgm:spPr/>
      <dgm:t>
        <a:bodyPr/>
        <a:lstStyle/>
        <a:p>
          <a:endParaRPr lang="es-ES"/>
        </a:p>
      </dgm:t>
    </dgm:pt>
    <dgm:pt modelId="{51BB0F5E-EC7E-4CA2-ADDA-A061D8AD2F70}" type="pres">
      <dgm:prSet presAssocID="{3793D05B-1299-4648-A4DA-5CC18FA6F99A}" presName="composite" presStyleCnt="0"/>
      <dgm:spPr/>
    </dgm:pt>
    <dgm:pt modelId="{9990F5B7-BF68-4834-B645-28F70E330E6A}" type="pres">
      <dgm:prSet presAssocID="{3793D05B-1299-4648-A4DA-5CC18FA6F99A}" presName="parentText" presStyleLbl="alignNode1" presStyleIdx="0" presStyleCnt="3">
        <dgm:presLayoutVars>
          <dgm:chMax val="1"/>
          <dgm:bulletEnabled val="1"/>
        </dgm:presLayoutVars>
      </dgm:prSet>
      <dgm:spPr/>
      <dgm:t>
        <a:bodyPr/>
        <a:lstStyle/>
        <a:p>
          <a:endParaRPr lang="es-ES"/>
        </a:p>
      </dgm:t>
    </dgm:pt>
    <dgm:pt modelId="{13BBDD76-4DDA-41B8-8F41-72239BD05D46}" type="pres">
      <dgm:prSet presAssocID="{3793D05B-1299-4648-A4DA-5CC18FA6F99A}" presName="descendantText" presStyleLbl="alignAcc1" presStyleIdx="0" presStyleCnt="3">
        <dgm:presLayoutVars>
          <dgm:bulletEnabled val="1"/>
        </dgm:presLayoutVars>
      </dgm:prSet>
      <dgm:spPr/>
      <dgm:t>
        <a:bodyPr/>
        <a:lstStyle/>
        <a:p>
          <a:endParaRPr lang="es-PY"/>
        </a:p>
      </dgm:t>
    </dgm:pt>
    <dgm:pt modelId="{23FF284C-1B32-4A8E-9050-B0D04A56CCD1}" type="pres">
      <dgm:prSet presAssocID="{615B3447-21D8-4E72-B54F-0F0EF810EA9A}" presName="sp" presStyleCnt="0"/>
      <dgm:spPr/>
    </dgm:pt>
    <dgm:pt modelId="{C0620AC3-23D5-4F78-A5C2-C6C9D972CE38}" type="pres">
      <dgm:prSet presAssocID="{E2A53F4C-3A34-42EF-AAE5-5B97A389E22B}" presName="composite" presStyleCnt="0"/>
      <dgm:spPr/>
    </dgm:pt>
    <dgm:pt modelId="{5A74101F-A446-4C43-8313-32F78D4346DB}" type="pres">
      <dgm:prSet presAssocID="{E2A53F4C-3A34-42EF-AAE5-5B97A389E22B}" presName="parentText" presStyleLbl="alignNode1" presStyleIdx="1" presStyleCnt="3">
        <dgm:presLayoutVars>
          <dgm:chMax val="1"/>
          <dgm:bulletEnabled val="1"/>
        </dgm:presLayoutVars>
      </dgm:prSet>
      <dgm:spPr/>
      <dgm:t>
        <a:bodyPr/>
        <a:lstStyle/>
        <a:p>
          <a:endParaRPr lang="es-ES"/>
        </a:p>
      </dgm:t>
    </dgm:pt>
    <dgm:pt modelId="{E46426BE-3568-4D15-81AC-DCD50635288D}" type="pres">
      <dgm:prSet presAssocID="{E2A53F4C-3A34-42EF-AAE5-5B97A389E22B}" presName="descendantText" presStyleLbl="alignAcc1" presStyleIdx="1" presStyleCnt="3">
        <dgm:presLayoutVars>
          <dgm:bulletEnabled val="1"/>
        </dgm:presLayoutVars>
      </dgm:prSet>
      <dgm:spPr/>
      <dgm:t>
        <a:bodyPr/>
        <a:lstStyle/>
        <a:p>
          <a:endParaRPr lang="es-PY"/>
        </a:p>
      </dgm:t>
    </dgm:pt>
    <dgm:pt modelId="{80A4E27A-61CF-4684-80DB-5A61D1F098E8}" type="pres">
      <dgm:prSet presAssocID="{50339898-1F6E-4548-8DD9-5F1CA3E0FDA8}" presName="sp" presStyleCnt="0"/>
      <dgm:spPr/>
    </dgm:pt>
    <dgm:pt modelId="{4C153158-98D1-45A8-ABE1-9ACDD67B9FCE}" type="pres">
      <dgm:prSet presAssocID="{87755385-384B-46F5-9E2A-37A29F79CB34}" presName="composite" presStyleCnt="0"/>
      <dgm:spPr/>
    </dgm:pt>
    <dgm:pt modelId="{0DAC669E-B653-4E50-B4FC-7309CB1AD5DE}" type="pres">
      <dgm:prSet presAssocID="{87755385-384B-46F5-9E2A-37A29F79CB34}" presName="parentText" presStyleLbl="alignNode1" presStyleIdx="2" presStyleCnt="3">
        <dgm:presLayoutVars>
          <dgm:chMax val="1"/>
          <dgm:bulletEnabled val="1"/>
        </dgm:presLayoutVars>
      </dgm:prSet>
      <dgm:spPr/>
      <dgm:t>
        <a:bodyPr/>
        <a:lstStyle/>
        <a:p>
          <a:endParaRPr lang="es-PY"/>
        </a:p>
      </dgm:t>
    </dgm:pt>
    <dgm:pt modelId="{ED7A50FD-F725-4519-B876-97D53C25331C}" type="pres">
      <dgm:prSet presAssocID="{87755385-384B-46F5-9E2A-37A29F79CB34}" presName="descendantText" presStyleLbl="alignAcc1" presStyleIdx="2" presStyleCnt="3">
        <dgm:presLayoutVars>
          <dgm:bulletEnabled val="1"/>
        </dgm:presLayoutVars>
      </dgm:prSet>
      <dgm:spPr/>
      <dgm:t>
        <a:bodyPr/>
        <a:lstStyle/>
        <a:p>
          <a:endParaRPr lang="es-PY"/>
        </a:p>
      </dgm:t>
    </dgm:pt>
  </dgm:ptLst>
  <dgm:cxnLst>
    <dgm:cxn modelId="{7BC6A652-E20B-403B-88AA-8D5018C771A1}" type="presOf" srcId="{C28B939A-366D-47AB-B3F0-2D0548A0490A}" destId="{E46426BE-3568-4D15-81AC-DCD50635288D}" srcOrd="0" destOrd="0" presId="urn:microsoft.com/office/officeart/2005/8/layout/chevron2"/>
    <dgm:cxn modelId="{FD69A7D5-EB4E-4BCC-ABE1-9092D63C2DEE}" srcId="{70441B69-637F-462B-9971-9AAF8A6B01B3}" destId="{E2A53F4C-3A34-42EF-AAE5-5B97A389E22B}" srcOrd="1" destOrd="0" parTransId="{924148B4-C484-4EB3-B155-79BD7CF20F03}" sibTransId="{50339898-1F6E-4548-8DD9-5F1CA3E0FDA8}"/>
    <dgm:cxn modelId="{2414406E-A9CF-4932-9AC1-B4DD00334D1D}" type="presOf" srcId="{3793D05B-1299-4648-A4DA-5CC18FA6F99A}" destId="{9990F5B7-BF68-4834-B645-28F70E330E6A}" srcOrd="0" destOrd="0" presId="urn:microsoft.com/office/officeart/2005/8/layout/chevron2"/>
    <dgm:cxn modelId="{F27A2583-4B17-49DB-9060-8AF453C8F005}" type="presOf" srcId="{E2A53F4C-3A34-42EF-AAE5-5B97A389E22B}" destId="{5A74101F-A446-4C43-8313-32F78D4346DB}" srcOrd="0" destOrd="0" presId="urn:microsoft.com/office/officeart/2005/8/layout/chevron2"/>
    <dgm:cxn modelId="{7320C16C-63EA-4A3A-9F14-4150842B2955}" srcId="{E2A53F4C-3A34-42EF-AAE5-5B97A389E22B}" destId="{C28B939A-366D-47AB-B3F0-2D0548A0490A}" srcOrd="0" destOrd="0" parTransId="{FA499132-4524-405E-A0EC-28B7ABEDA07F}" sibTransId="{8E1D7F6B-54ED-409F-8634-E12A0DDB3F7E}"/>
    <dgm:cxn modelId="{A6341480-3581-437E-B583-D1FAAA6935D4}" srcId="{70441B69-637F-462B-9971-9AAF8A6B01B3}" destId="{87755385-384B-46F5-9E2A-37A29F79CB34}" srcOrd="2" destOrd="0" parTransId="{EEB98746-E259-410D-A51E-46D931B0E7E9}" sibTransId="{1640D375-C6F5-400E-A5FE-A73AC0E4299D}"/>
    <dgm:cxn modelId="{5A404864-AEFD-4D72-8DF7-2F091EEBC3FF}" srcId="{70441B69-637F-462B-9971-9AAF8A6B01B3}" destId="{3793D05B-1299-4648-A4DA-5CC18FA6F99A}" srcOrd="0" destOrd="0" parTransId="{18418FD8-2DE6-49B8-8F32-B5CE4FC4E578}" sibTransId="{615B3447-21D8-4E72-B54F-0F0EF810EA9A}"/>
    <dgm:cxn modelId="{4607B17E-47AA-4BCC-85AA-51BB3012440E}" type="presOf" srcId="{87755385-384B-46F5-9E2A-37A29F79CB34}" destId="{0DAC669E-B653-4E50-B4FC-7309CB1AD5DE}" srcOrd="0" destOrd="0" presId="urn:microsoft.com/office/officeart/2005/8/layout/chevron2"/>
    <dgm:cxn modelId="{01FEFB77-D52C-43F7-8C1F-A5D41176F02B}" type="presOf" srcId="{5374959F-2FEC-4CBA-AAB5-D5E7B137A71A}" destId="{ED7A50FD-F725-4519-B876-97D53C25331C}" srcOrd="0" destOrd="0" presId="urn:microsoft.com/office/officeart/2005/8/layout/chevron2"/>
    <dgm:cxn modelId="{9AB1D7C4-A98F-4862-8D4C-619AB000DD00}" srcId="{87755385-384B-46F5-9E2A-37A29F79CB34}" destId="{5374959F-2FEC-4CBA-AAB5-D5E7B137A71A}" srcOrd="0" destOrd="0" parTransId="{968680CC-FFE2-47DC-9638-9E58F35439A9}" sibTransId="{1F6E5B42-A533-4E4E-86A6-F9661B984E5E}"/>
    <dgm:cxn modelId="{0EE567D5-A536-4558-810F-0A7947174956}" type="presOf" srcId="{70441B69-637F-462B-9971-9AAF8A6B01B3}" destId="{F3A1366E-4FEB-482D-B7D1-C5E634418213}" srcOrd="0" destOrd="0" presId="urn:microsoft.com/office/officeart/2005/8/layout/chevron2"/>
    <dgm:cxn modelId="{5DD9D94E-E9A7-41F4-B4D8-0084F3B2A99C}" srcId="{3793D05B-1299-4648-A4DA-5CC18FA6F99A}" destId="{ED047B6C-659C-40BD-B82D-F14F19AE31C8}" srcOrd="0" destOrd="0" parTransId="{7BF6C198-887C-4E48-A984-033A961D8605}" sibTransId="{DF0A2FA0-3863-44BD-8069-A59FF56E1BAF}"/>
    <dgm:cxn modelId="{B9BCDF5D-FB54-4CFD-93B1-313120F9A097}" type="presOf" srcId="{ED047B6C-659C-40BD-B82D-F14F19AE31C8}" destId="{13BBDD76-4DDA-41B8-8F41-72239BD05D46}" srcOrd="0" destOrd="0" presId="urn:microsoft.com/office/officeart/2005/8/layout/chevron2"/>
    <dgm:cxn modelId="{28CF2ED7-7A95-44E0-A9D0-3EC74306E9E1}" type="presParOf" srcId="{F3A1366E-4FEB-482D-B7D1-C5E634418213}" destId="{51BB0F5E-EC7E-4CA2-ADDA-A061D8AD2F70}" srcOrd="0" destOrd="0" presId="urn:microsoft.com/office/officeart/2005/8/layout/chevron2"/>
    <dgm:cxn modelId="{380C5819-FF1D-452B-84D6-0CD8013D02AE}" type="presParOf" srcId="{51BB0F5E-EC7E-4CA2-ADDA-A061D8AD2F70}" destId="{9990F5B7-BF68-4834-B645-28F70E330E6A}" srcOrd="0" destOrd="0" presId="urn:microsoft.com/office/officeart/2005/8/layout/chevron2"/>
    <dgm:cxn modelId="{E4496403-9175-4B99-A0EB-665A14FC4B52}" type="presParOf" srcId="{51BB0F5E-EC7E-4CA2-ADDA-A061D8AD2F70}" destId="{13BBDD76-4DDA-41B8-8F41-72239BD05D46}" srcOrd="1" destOrd="0" presId="urn:microsoft.com/office/officeart/2005/8/layout/chevron2"/>
    <dgm:cxn modelId="{BB68F87D-865B-45D0-80E7-FCBB75BD5BD5}" type="presParOf" srcId="{F3A1366E-4FEB-482D-B7D1-C5E634418213}" destId="{23FF284C-1B32-4A8E-9050-B0D04A56CCD1}" srcOrd="1" destOrd="0" presId="urn:microsoft.com/office/officeart/2005/8/layout/chevron2"/>
    <dgm:cxn modelId="{020D26B8-4886-44BB-879A-FE9777F1D827}" type="presParOf" srcId="{F3A1366E-4FEB-482D-B7D1-C5E634418213}" destId="{C0620AC3-23D5-4F78-A5C2-C6C9D972CE38}" srcOrd="2" destOrd="0" presId="urn:microsoft.com/office/officeart/2005/8/layout/chevron2"/>
    <dgm:cxn modelId="{1BADE51F-1E00-488A-8C88-22BA3C4E1FEF}" type="presParOf" srcId="{C0620AC3-23D5-4F78-A5C2-C6C9D972CE38}" destId="{5A74101F-A446-4C43-8313-32F78D4346DB}" srcOrd="0" destOrd="0" presId="urn:microsoft.com/office/officeart/2005/8/layout/chevron2"/>
    <dgm:cxn modelId="{F472931A-8B20-4AF0-9316-09AA6A53D7D5}" type="presParOf" srcId="{C0620AC3-23D5-4F78-A5C2-C6C9D972CE38}" destId="{E46426BE-3568-4D15-81AC-DCD50635288D}" srcOrd="1" destOrd="0" presId="urn:microsoft.com/office/officeart/2005/8/layout/chevron2"/>
    <dgm:cxn modelId="{B17E9E46-5FCC-438B-AE54-D15EF3EF1A8F}" type="presParOf" srcId="{F3A1366E-4FEB-482D-B7D1-C5E634418213}" destId="{80A4E27A-61CF-4684-80DB-5A61D1F098E8}" srcOrd="3" destOrd="0" presId="urn:microsoft.com/office/officeart/2005/8/layout/chevron2"/>
    <dgm:cxn modelId="{2A93E854-5795-4144-BAF2-F674063F3D47}" type="presParOf" srcId="{F3A1366E-4FEB-482D-B7D1-C5E634418213}" destId="{4C153158-98D1-45A8-ABE1-9ACDD67B9FCE}" srcOrd="4" destOrd="0" presId="urn:microsoft.com/office/officeart/2005/8/layout/chevron2"/>
    <dgm:cxn modelId="{56269DC4-B6FD-4420-9A28-680A80990759}" type="presParOf" srcId="{4C153158-98D1-45A8-ABE1-9ACDD67B9FCE}" destId="{0DAC669E-B653-4E50-B4FC-7309CB1AD5DE}" srcOrd="0" destOrd="0" presId="urn:microsoft.com/office/officeart/2005/8/layout/chevron2"/>
    <dgm:cxn modelId="{6F05EEEF-A3CA-4E10-A7B6-534345B6AF9B}" type="presParOf" srcId="{4C153158-98D1-45A8-ABE1-9ACDD67B9FCE}" destId="{ED7A50FD-F725-4519-B876-97D53C25331C}"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8A5B05-B4CB-4648-BFDF-1E222BEEFFE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PY"/>
        </a:p>
      </dgm:t>
    </dgm:pt>
    <dgm:pt modelId="{B589ED4C-FA77-4B28-83DA-A9C438B0AD04}">
      <dgm:prSet phldrT="[Texto]" custT="1"/>
      <dgm:spPr/>
      <dgm:t>
        <a:bodyPr/>
        <a:lstStyle/>
        <a:p>
          <a:pPr algn="ctr"/>
          <a:r>
            <a:rPr lang="es-PY" sz="2000" dirty="0" smtClean="0"/>
            <a:t>DE INCLUSION</a:t>
          </a:r>
          <a:endParaRPr lang="es-PY" sz="2000" dirty="0"/>
        </a:p>
      </dgm:t>
    </dgm:pt>
    <dgm:pt modelId="{928B3707-3C59-4A82-B4AC-E9671AE8CFC8}" type="parTrans" cxnId="{76123A0D-1087-41E7-AFBA-AF134E033D85}">
      <dgm:prSet/>
      <dgm:spPr/>
      <dgm:t>
        <a:bodyPr/>
        <a:lstStyle/>
        <a:p>
          <a:pPr algn="ctr"/>
          <a:endParaRPr lang="es-PY"/>
        </a:p>
      </dgm:t>
    </dgm:pt>
    <dgm:pt modelId="{869030BC-5C31-490E-863E-F9C198A2FAA3}" type="sibTrans" cxnId="{76123A0D-1087-41E7-AFBA-AF134E033D85}">
      <dgm:prSet/>
      <dgm:spPr/>
      <dgm:t>
        <a:bodyPr/>
        <a:lstStyle/>
        <a:p>
          <a:pPr algn="ctr"/>
          <a:endParaRPr lang="es-PY"/>
        </a:p>
      </dgm:t>
    </dgm:pt>
    <dgm:pt modelId="{96082926-FD0E-4525-9EF0-215B2132F4D5}" type="pres">
      <dgm:prSet presAssocID="{658A5B05-B4CB-4648-BFDF-1E222BEEFFE8}" presName="linear" presStyleCnt="0">
        <dgm:presLayoutVars>
          <dgm:animLvl val="lvl"/>
          <dgm:resizeHandles val="exact"/>
        </dgm:presLayoutVars>
      </dgm:prSet>
      <dgm:spPr/>
      <dgm:t>
        <a:bodyPr/>
        <a:lstStyle/>
        <a:p>
          <a:endParaRPr lang="es-ES"/>
        </a:p>
      </dgm:t>
    </dgm:pt>
    <dgm:pt modelId="{16055356-3DAA-43F2-9804-94E102608E12}" type="pres">
      <dgm:prSet presAssocID="{B589ED4C-FA77-4B28-83DA-A9C438B0AD04}" presName="parentText" presStyleLbl="node1" presStyleIdx="0" presStyleCnt="1" custLinFactNeighborX="-3333" custLinFactNeighborY="-520">
        <dgm:presLayoutVars>
          <dgm:chMax val="0"/>
          <dgm:bulletEnabled val="1"/>
        </dgm:presLayoutVars>
      </dgm:prSet>
      <dgm:spPr/>
      <dgm:t>
        <a:bodyPr/>
        <a:lstStyle/>
        <a:p>
          <a:endParaRPr lang="es-ES"/>
        </a:p>
      </dgm:t>
    </dgm:pt>
  </dgm:ptLst>
  <dgm:cxnLst>
    <dgm:cxn modelId="{76123A0D-1087-41E7-AFBA-AF134E033D85}" srcId="{658A5B05-B4CB-4648-BFDF-1E222BEEFFE8}" destId="{B589ED4C-FA77-4B28-83DA-A9C438B0AD04}" srcOrd="0" destOrd="0" parTransId="{928B3707-3C59-4A82-B4AC-E9671AE8CFC8}" sibTransId="{869030BC-5C31-490E-863E-F9C198A2FAA3}"/>
    <dgm:cxn modelId="{EC70BF57-7798-418B-9FEE-B1B6D33FE1F5}" type="presOf" srcId="{658A5B05-B4CB-4648-BFDF-1E222BEEFFE8}" destId="{96082926-FD0E-4525-9EF0-215B2132F4D5}" srcOrd="0" destOrd="0" presId="urn:microsoft.com/office/officeart/2005/8/layout/vList2"/>
    <dgm:cxn modelId="{71CD3EDB-B5D8-460C-AAB8-7265C71F003B}" type="presOf" srcId="{B589ED4C-FA77-4B28-83DA-A9C438B0AD04}" destId="{16055356-3DAA-43F2-9804-94E102608E12}" srcOrd="0" destOrd="0" presId="urn:microsoft.com/office/officeart/2005/8/layout/vList2"/>
    <dgm:cxn modelId="{09A0B75C-3E3A-4909-9034-1AD146F583EC}" type="presParOf" srcId="{96082926-FD0E-4525-9EF0-215B2132F4D5}" destId="{16055356-3DAA-43F2-9804-94E102608E12}" srcOrd="0"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441B69-637F-462B-9971-9AAF8A6B01B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PY"/>
        </a:p>
      </dgm:t>
    </dgm:pt>
    <dgm:pt modelId="{3793D05B-1299-4648-A4DA-5CC18FA6F99A}">
      <dgm:prSet phldrT="[Texto]"/>
      <dgm:spPr/>
      <dgm:t>
        <a:bodyPr/>
        <a:lstStyle/>
        <a:p>
          <a:r>
            <a:rPr lang="es-PY" dirty="0" smtClean="0"/>
            <a:t> </a:t>
          </a:r>
          <a:endParaRPr lang="es-PY" dirty="0"/>
        </a:p>
      </dgm:t>
    </dgm:pt>
    <dgm:pt modelId="{18418FD8-2DE6-49B8-8F32-B5CE4FC4E578}" type="parTrans" cxnId="{5A404864-AEFD-4D72-8DF7-2F091EEBC3FF}">
      <dgm:prSet/>
      <dgm:spPr/>
      <dgm:t>
        <a:bodyPr/>
        <a:lstStyle/>
        <a:p>
          <a:endParaRPr lang="es-PY"/>
        </a:p>
      </dgm:t>
    </dgm:pt>
    <dgm:pt modelId="{615B3447-21D8-4E72-B54F-0F0EF810EA9A}" type="sibTrans" cxnId="{5A404864-AEFD-4D72-8DF7-2F091EEBC3FF}">
      <dgm:prSet/>
      <dgm:spPr/>
      <dgm:t>
        <a:bodyPr/>
        <a:lstStyle/>
        <a:p>
          <a:endParaRPr lang="es-PY"/>
        </a:p>
      </dgm:t>
    </dgm:pt>
    <dgm:pt modelId="{ED047B6C-659C-40BD-B82D-F14F19AE31C8}">
      <dgm:prSet phldrT="[Texto]" custT="1"/>
      <dgm:spPr/>
      <dgm:t>
        <a:bodyPr/>
        <a:lstStyle/>
        <a:p>
          <a:r>
            <a:rPr lang="es-PY" sz="1200" dirty="0" smtClean="0">
              <a:solidFill>
                <a:schemeClr val="tx1"/>
              </a:solidFill>
            </a:rPr>
            <a:t>Pro Mandioca</a:t>
          </a:r>
        </a:p>
      </dgm:t>
    </dgm:pt>
    <dgm:pt modelId="{7BF6C198-887C-4E48-A984-033A961D8605}" type="parTrans" cxnId="{5DD9D94E-E9A7-41F4-B4D8-0084F3B2A99C}">
      <dgm:prSet/>
      <dgm:spPr/>
      <dgm:t>
        <a:bodyPr/>
        <a:lstStyle/>
        <a:p>
          <a:endParaRPr lang="es-PY"/>
        </a:p>
      </dgm:t>
    </dgm:pt>
    <dgm:pt modelId="{DF0A2FA0-3863-44BD-8069-A59FF56E1BAF}" type="sibTrans" cxnId="{5DD9D94E-E9A7-41F4-B4D8-0084F3B2A99C}">
      <dgm:prSet/>
      <dgm:spPr/>
      <dgm:t>
        <a:bodyPr/>
        <a:lstStyle/>
        <a:p>
          <a:endParaRPr lang="es-PY"/>
        </a:p>
      </dgm:t>
    </dgm:pt>
    <dgm:pt modelId="{E2A53F4C-3A34-42EF-AAE5-5B97A389E22B}">
      <dgm:prSet phldrT="[Texto]"/>
      <dgm:spPr/>
      <dgm:t>
        <a:bodyPr/>
        <a:lstStyle/>
        <a:p>
          <a:r>
            <a:rPr lang="es-PY" dirty="0" smtClean="0"/>
            <a:t> </a:t>
          </a:r>
          <a:endParaRPr lang="es-PY" dirty="0"/>
        </a:p>
      </dgm:t>
    </dgm:pt>
    <dgm:pt modelId="{924148B4-C484-4EB3-B155-79BD7CF20F03}" type="parTrans" cxnId="{FD69A7D5-EB4E-4BCC-ABE1-9092D63C2DEE}">
      <dgm:prSet/>
      <dgm:spPr/>
      <dgm:t>
        <a:bodyPr/>
        <a:lstStyle/>
        <a:p>
          <a:endParaRPr lang="es-PY"/>
        </a:p>
      </dgm:t>
    </dgm:pt>
    <dgm:pt modelId="{50339898-1F6E-4548-8DD9-5F1CA3E0FDA8}" type="sibTrans" cxnId="{FD69A7D5-EB4E-4BCC-ABE1-9092D63C2DEE}">
      <dgm:prSet/>
      <dgm:spPr/>
      <dgm:t>
        <a:bodyPr/>
        <a:lstStyle/>
        <a:p>
          <a:endParaRPr lang="es-PY"/>
        </a:p>
      </dgm:t>
    </dgm:pt>
    <dgm:pt modelId="{C28B939A-366D-47AB-B3F0-2D0548A0490A}">
      <dgm:prSet phldrT="[Texto]" custT="1"/>
      <dgm:spPr/>
      <dgm:t>
        <a:bodyPr/>
        <a:lstStyle/>
        <a:p>
          <a:r>
            <a:rPr lang="es-PY" sz="1200" dirty="0" smtClean="0">
              <a:solidFill>
                <a:schemeClr val="tx1"/>
              </a:solidFill>
            </a:rPr>
            <a:t>Petro CAH</a:t>
          </a:r>
        </a:p>
      </dgm:t>
    </dgm:pt>
    <dgm:pt modelId="{FA499132-4524-405E-A0EC-28B7ABEDA07F}" type="parTrans" cxnId="{7320C16C-63EA-4A3A-9F14-4150842B2955}">
      <dgm:prSet/>
      <dgm:spPr/>
      <dgm:t>
        <a:bodyPr/>
        <a:lstStyle/>
        <a:p>
          <a:endParaRPr lang="es-PY"/>
        </a:p>
      </dgm:t>
    </dgm:pt>
    <dgm:pt modelId="{8E1D7F6B-54ED-409F-8634-E12A0DDB3F7E}" type="sibTrans" cxnId="{7320C16C-63EA-4A3A-9F14-4150842B2955}">
      <dgm:prSet/>
      <dgm:spPr/>
      <dgm:t>
        <a:bodyPr/>
        <a:lstStyle/>
        <a:p>
          <a:endParaRPr lang="es-PY"/>
        </a:p>
      </dgm:t>
    </dgm:pt>
    <dgm:pt modelId="{5374959F-2FEC-4CBA-AAB5-D5E7B137A71A}">
      <dgm:prSet phldrT="[Texto]" custT="1"/>
      <dgm:spPr/>
      <dgm:t>
        <a:bodyPr/>
        <a:lstStyle/>
        <a:p>
          <a:r>
            <a:rPr lang="es-PY" sz="1200" dirty="0" smtClean="0">
              <a:solidFill>
                <a:schemeClr val="tx1"/>
              </a:solidFill>
            </a:rPr>
            <a:t>Triagro</a:t>
          </a:r>
        </a:p>
      </dgm:t>
    </dgm:pt>
    <dgm:pt modelId="{968680CC-FFE2-47DC-9638-9E58F35439A9}" type="parTrans" cxnId="{9AB1D7C4-A98F-4862-8D4C-619AB000DD00}">
      <dgm:prSet/>
      <dgm:spPr/>
      <dgm:t>
        <a:bodyPr/>
        <a:lstStyle/>
        <a:p>
          <a:endParaRPr lang="es-PY"/>
        </a:p>
      </dgm:t>
    </dgm:pt>
    <dgm:pt modelId="{1F6E5B42-A533-4E4E-86A6-F9661B984E5E}" type="sibTrans" cxnId="{9AB1D7C4-A98F-4862-8D4C-619AB000DD00}">
      <dgm:prSet/>
      <dgm:spPr/>
      <dgm:t>
        <a:bodyPr/>
        <a:lstStyle/>
        <a:p>
          <a:endParaRPr lang="es-PY"/>
        </a:p>
      </dgm:t>
    </dgm:pt>
    <dgm:pt modelId="{87755385-384B-46F5-9E2A-37A29F79CB34}">
      <dgm:prSet phldrT="[Texto]"/>
      <dgm:spPr/>
      <dgm:t>
        <a:bodyPr/>
        <a:lstStyle/>
        <a:p>
          <a:r>
            <a:rPr lang="es-PY" dirty="0" smtClean="0"/>
            <a:t> </a:t>
          </a:r>
          <a:endParaRPr lang="es-PY" dirty="0"/>
        </a:p>
      </dgm:t>
    </dgm:pt>
    <dgm:pt modelId="{1640D375-C6F5-400E-A5FE-A73AC0E4299D}" type="sibTrans" cxnId="{A6341480-3581-437E-B583-D1FAAA6935D4}">
      <dgm:prSet/>
      <dgm:spPr/>
      <dgm:t>
        <a:bodyPr/>
        <a:lstStyle/>
        <a:p>
          <a:endParaRPr lang="es-PY"/>
        </a:p>
      </dgm:t>
    </dgm:pt>
    <dgm:pt modelId="{EEB98746-E259-410D-A51E-46D931B0E7E9}" type="parTrans" cxnId="{A6341480-3581-437E-B583-D1FAAA6935D4}">
      <dgm:prSet/>
      <dgm:spPr/>
      <dgm:t>
        <a:bodyPr/>
        <a:lstStyle/>
        <a:p>
          <a:endParaRPr lang="es-PY"/>
        </a:p>
      </dgm:t>
    </dgm:pt>
    <dgm:pt modelId="{9A3524D9-CAE1-4C66-A2EC-AB2A45DDA173}">
      <dgm:prSet phldrT="[Texto]" custT="1"/>
      <dgm:spPr/>
      <dgm:t>
        <a:bodyPr/>
        <a:lstStyle/>
        <a:p>
          <a:endParaRPr lang="es-PY" sz="1200" dirty="0" smtClean="0">
            <a:solidFill>
              <a:schemeClr val="tx1"/>
            </a:solidFill>
          </a:endParaRPr>
        </a:p>
      </dgm:t>
    </dgm:pt>
    <dgm:pt modelId="{C4D91496-3995-48EF-97B8-0156056B0727}" type="parTrans" cxnId="{6899877F-EA54-4ABE-A43B-87C31DEE78B0}">
      <dgm:prSet/>
      <dgm:spPr/>
      <dgm:t>
        <a:bodyPr/>
        <a:lstStyle/>
        <a:p>
          <a:endParaRPr lang="es-ES"/>
        </a:p>
      </dgm:t>
    </dgm:pt>
    <dgm:pt modelId="{9AD79D6A-BA38-4048-BC4F-310A88B02D65}" type="sibTrans" cxnId="{6899877F-EA54-4ABE-A43B-87C31DEE78B0}">
      <dgm:prSet/>
      <dgm:spPr/>
      <dgm:t>
        <a:bodyPr/>
        <a:lstStyle/>
        <a:p>
          <a:endParaRPr lang="es-ES"/>
        </a:p>
      </dgm:t>
    </dgm:pt>
    <dgm:pt modelId="{CBB981FD-9110-4D3B-AC6F-2871867E2E73}">
      <dgm:prSet phldrT="[Texto]" custT="1"/>
      <dgm:spPr/>
      <dgm:t>
        <a:bodyPr/>
        <a:lstStyle/>
        <a:p>
          <a:r>
            <a:rPr lang="es-PY" sz="1200" dirty="0" smtClean="0">
              <a:solidFill>
                <a:schemeClr val="tx1"/>
              </a:solidFill>
            </a:rPr>
            <a:t>  </a:t>
          </a:r>
        </a:p>
      </dgm:t>
    </dgm:pt>
    <dgm:pt modelId="{BF06FBF9-CDEF-4078-8EA0-E894904E38F3}" type="parTrans" cxnId="{F490E385-07E8-4A14-8CD2-751899855A6B}">
      <dgm:prSet/>
      <dgm:spPr/>
      <dgm:t>
        <a:bodyPr/>
        <a:lstStyle/>
        <a:p>
          <a:endParaRPr lang="es-ES"/>
        </a:p>
      </dgm:t>
    </dgm:pt>
    <dgm:pt modelId="{74804D23-246B-4720-95AF-2F6408486161}" type="sibTrans" cxnId="{F490E385-07E8-4A14-8CD2-751899855A6B}">
      <dgm:prSet/>
      <dgm:spPr/>
      <dgm:t>
        <a:bodyPr/>
        <a:lstStyle/>
        <a:p>
          <a:endParaRPr lang="es-ES"/>
        </a:p>
      </dgm:t>
    </dgm:pt>
    <dgm:pt modelId="{F0C63BE4-C467-4F0C-AAF5-2F15740DC49F}">
      <dgm:prSet custT="1"/>
      <dgm:spPr/>
      <dgm:t>
        <a:bodyPr/>
        <a:lstStyle/>
        <a:p>
          <a:r>
            <a:rPr lang="es-ES" sz="1200" dirty="0" smtClean="0">
              <a:solidFill>
                <a:schemeClr val="tx1"/>
              </a:solidFill>
            </a:rPr>
            <a:t>Alquimia</a:t>
          </a:r>
        </a:p>
      </dgm:t>
    </dgm:pt>
    <dgm:pt modelId="{367D5545-5CF1-4B47-A1E9-08041F707740}" type="parTrans" cxnId="{F93CE1FA-9AFB-4BA4-BF5E-000BBF9A2EAB}">
      <dgm:prSet/>
      <dgm:spPr/>
      <dgm:t>
        <a:bodyPr/>
        <a:lstStyle/>
        <a:p>
          <a:endParaRPr lang="es-ES"/>
        </a:p>
      </dgm:t>
    </dgm:pt>
    <dgm:pt modelId="{4C169DC1-37E1-4C97-97F0-31BA6611E0EA}" type="sibTrans" cxnId="{F93CE1FA-9AFB-4BA4-BF5E-000BBF9A2EAB}">
      <dgm:prSet/>
      <dgm:spPr/>
      <dgm:t>
        <a:bodyPr/>
        <a:lstStyle/>
        <a:p>
          <a:endParaRPr lang="es-ES"/>
        </a:p>
      </dgm:t>
    </dgm:pt>
    <dgm:pt modelId="{61D2F441-FA80-4DB5-BBD7-0EBBEF93F75D}">
      <dgm:prSet custT="1"/>
      <dgm:spPr/>
      <dgm:t>
        <a:bodyPr/>
        <a:lstStyle/>
        <a:p>
          <a:r>
            <a:rPr lang="es-PY" sz="1000" dirty="0" smtClean="0">
              <a:solidFill>
                <a:schemeClr val="tx1"/>
              </a:solidFill>
            </a:rPr>
            <a:t>Crédito a través del descuento de documentos (FACTORING)</a:t>
          </a:r>
          <a:endParaRPr lang="es-ES" sz="1000" dirty="0" smtClean="0">
            <a:solidFill>
              <a:schemeClr val="tx1"/>
            </a:solidFill>
          </a:endParaRPr>
        </a:p>
      </dgm:t>
    </dgm:pt>
    <dgm:pt modelId="{487695AD-7189-470D-AD2B-EF3C76C55031}" type="parTrans" cxnId="{9AED58B8-DF3F-43DE-BDF9-276643E58C70}">
      <dgm:prSet/>
      <dgm:spPr/>
      <dgm:t>
        <a:bodyPr/>
        <a:lstStyle/>
        <a:p>
          <a:endParaRPr lang="es-ES"/>
        </a:p>
      </dgm:t>
    </dgm:pt>
    <dgm:pt modelId="{26C59109-A3E8-4B08-BED2-DBB269BE3F50}" type="sibTrans" cxnId="{9AED58B8-DF3F-43DE-BDF9-276643E58C70}">
      <dgm:prSet/>
      <dgm:spPr/>
      <dgm:t>
        <a:bodyPr/>
        <a:lstStyle/>
        <a:p>
          <a:endParaRPr lang="es-ES"/>
        </a:p>
      </dgm:t>
    </dgm:pt>
    <dgm:pt modelId="{F3A1366E-4FEB-482D-B7D1-C5E634418213}" type="pres">
      <dgm:prSet presAssocID="{70441B69-637F-462B-9971-9AAF8A6B01B3}" presName="linearFlow" presStyleCnt="0">
        <dgm:presLayoutVars>
          <dgm:dir/>
          <dgm:animLvl val="lvl"/>
          <dgm:resizeHandles val="exact"/>
        </dgm:presLayoutVars>
      </dgm:prSet>
      <dgm:spPr/>
      <dgm:t>
        <a:bodyPr/>
        <a:lstStyle/>
        <a:p>
          <a:endParaRPr lang="es-ES"/>
        </a:p>
      </dgm:t>
    </dgm:pt>
    <dgm:pt modelId="{51BB0F5E-EC7E-4CA2-ADDA-A061D8AD2F70}" type="pres">
      <dgm:prSet presAssocID="{3793D05B-1299-4648-A4DA-5CC18FA6F99A}" presName="composite" presStyleCnt="0"/>
      <dgm:spPr/>
    </dgm:pt>
    <dgm:pt modelId="{9990F5B7-BF68-4834-B645-28F70E330E6A}" type="pres">
      <dgm:prSet presAssocID="{3793D05B-1299-4648-A4DA-5CC18FA6F99A}" presName="parentText" presStyleLbl="alignNode1" presStyleIdx="0" presStyleCnt="5">
        <dgm:presLayoutVars>
          <dgm:chMax val="1"/>
          <dgm:bulletEnabled val="1"/>
        </dgm:presLayoutVars>
      </dgm:prSet>
      <dgm:spPr/>
      <dgm:t>
        <a:bodyPr/>
        <a:lstStyle/>
        <a:p>
          <a:endParaRPr lang="es-ES"/>
        </a:p>
      </dgm:t>
    </dgm:pt>
    <dgm:pt modelId="{13BBDD76-4DDA-41B8-8F41-72239BD05D46}" type="pres">
      <dgm:prSet presAssocID="{3793D05B-1299-4648-A4DA-5CC18FA6F99A}" presName="descendantText" presStyleLbl="alignAcc1" presStyleIdx="0" presStyleCnt="5" custLinFactNeighborX="69" custLinFactNeighborY="-78">
        <dgm:presLayoutVars>
          <dgm:bulletEnabled val="1"/>
        </dgm:presLayoutVars>
      </dgm:prSet>
      <dgm:spPr/>
      <dgm:t>
        <a:bodyPr/>
        <a:lstStyle/>
        <a:p>
          <a:endParaRPr lang="es-PY"/>
        </a:p>
      </dgm:t>
    </dgm:pt>
    <dgm:pt modelId="{23FF284C-1B32-4A8E-9050-B0D04A56CCD1}" type="pres">
      <dgm:prSet presAssocID="{615B3447-21D8-4E72-B54F-0F0EF810EA9A}" presName="sp" presStyleCnt="0"/>
      <dgm:spPr/>
    </dgm:pt>
    <dgm:pt modelId="{C0620AC3-23D5-4F78-A5C2-C6C9D972CE38}" type="pres">
      <dgm:prSet presAssocID="{E2A53F4C-3A34-42EF-AAE5-5B97A389E22B}" presName="composite" presStyleCnt="0"/>
      <dgm:spPr/>
    </dgm:pt>
    <dgm:pt modelId="{5A74101F-A446-4C43-8313-32F78D4346DB}" type="pres">
      <dgm:prSet presAssocID="{E2A53F4C-3A34-42EF-AAE5-5B97A389E22B}" presName="parentText" presStyleLbl="alignNode1" presStyleIdx="1" presStyleCnt="5">
        <dgm:presLayoutVars>
          <dgm:chMax val="1"/>
          <dgm:bulletEnabled val="1"/>
        </dgm:presLayoutVars>
      </dgm:prSet>
      <dgm:spPr/>
      <dgm:t>
        <a:bodyPr/>
        <a:lstStyle/>
        <a:p>
          <a:endParaRPr lang="es-ES"/>
        </a:p>
      </dgm:t>
    </dgm:pt>
    <dgm:pt modelId="{E46426BE-3568-4D15-81AC-DCD50635288D}" type="pres">
      <dgm:prSet presAssocID="{E2A53F4C-3A34-42EF-AAE5-5B97A389E22B}" presName="descendantText" presStyleLbl="alignAcc1" presStyleIdx="1" presStyleCnt="5" custLinFactNeighborY="-2143">
        <dgm:presLayoutVars>
          <dgm:bulletEnabled val="1"/>
        </dgm:presLayoutVars>
      </dgm:prSet>
      <dgm:spPr/>
      <dgm:t>
        <a:bodyPr/>
        <a:lstStyle/>
        <a:p>
          <a:endParaRPr lang="es-PY"/>
        </a:p>
      </dgm:t>
    </dgm:pt>
    <dgm:pt modelId="{80A4E27A-61CF-4684-80DB-5A61D1F098E8}" type="pres">
      <dgm:prSet presAssocID="{50339898-1F6E-4548-8DD9-5F1CA3E0FDA8}" presName="sp" presStyleCnt="0"/>
      <dgm:spPr/>
    </dgm:pt>
    <dgm:pt modelId="{4C153158-98D1-45A8-ABE1-9ACDD67B9FCE}" type="pres">
      <dgm:prSet presAssocID="{87755385-384B-46F5-9E2A-37A29F79CB34}" presName="composite" presStyleCnt="0"/>
      <dgm:spPr/>
    </dgm:pt>
    <dgm:pt modelId="{0DAC669E-B653-4E50-B4FC-7309CB1AD5DE}" type="pres">
      <dgm:prSet presAssocID="{87755385-384B-46F5-9E2A-37A29F79CB34}" presName="parentText" presStyleLbl="alignNode1" presStyleIdx="2" presStyleCnt="5">
        <dgm:presLayoutVars>
          <dgm:chMax val="1"/>
          <dgm:bulletEnabled val="1"/>
        </dgm:presLayoutVars>
      </dgm:prSet>
      <dgm:spPr/>
      <dgm:t>
        <a:bodyPr/>
        <a:lstStyle/>
        <a:p>
          <a:endParaRPr lang="es-PY"/>
        </a:p>
      </dgm:t>
    </dgm:pt>
    <dgm:pt modelId="{ED7A50FD-F725-4519-B876-97D53C25331C}" type="pres">
      <dgm:prSet presAssocID="{87755385-384B-46F5-9E2A-37A29F79CB34}" presName="descendantText" presStyleLbl="alignAcc1" presStyleIdx="2" presStyleCnt="5">
        <dgm:presLayoutVars>
          <dgm:bulletEnabled val="1"/>
        </dgm:presLayoutVars>
      </dgm:prSet>
      <dgm:spPr/>
      <dgm:t>
        <a:bodyPr/>
        <a:lstStyle/>
        <a:p>
          <a:endParaRPr lang="es-PY"/>
        </a:p>
      </dgm:t>
    </dgm:pt>
    <dgm:pt modelId="{DD4937B7-D7C2-4E4D-B2C2-DDA42E03AF08}" type="pres">
      <dgm:prSet presAssocID="{1640D375-C6F5-400E-A5FE-A73AC0E4299D}" presName="sp" presStyleCnt="0"/>
      <dgm:spPr/>
    </dgm:pt>
    <dgm:pt modelId="{C6ED0C02-D476-48FC-A17F-79D9A0160E13}" type="pres">
      <dgm:prSet presAssocID="{CBB981FD-9110-4D3B-AC6F-2871867E2E73}" presName="composite" presStyleCnt="0"/>
      <dgm:spPr/>
    </dgm:pt>
    <dgm:pt modelId="{6AE84157-1F07-4C1A-A8A9-263748495417}" type="pres">
      <dgm:prSet presAssocID="{CBB981FD-9110-4D3B-AC6F-2871867E2E73}" presName="parentText" presStyleLbl="alignNode1" presStyleIdx="3" presStyleCnt="5">
        <dgm:presLayoutVars>
          <dgm:chMax val="1"/>
          <dgm:bulletEnabled val="1"/>
        </dgm:presLayoutVars>
      </dgm:prSet>
      <dgm:spPr/>
      <dgm:t>
        <a:bodyPr/>
        <a:lstStyle/>
        <a:p>
          <a:endParaRPr lang="es-ES"/>
        </a:p>
      </dgm:t>
    </dgm:pt>
    <dgm:pt modelId="{8600A6B6-7739-4FA6-943F-AC3F1260551F}" type="pres">
      <dgm:prSet presAssocID="{CBB981FD-9110-4D3B-AC6F-2871867E2E73}" presName="descendantText" presStyleLbl="alignAcc1" presStyleIdx="3" presStyleCnt="5">
        <dgm:presLayoutVars>
          <dgm:bulletEnabled val="1"/>
        </dgm:presLayoutVars>
      </dgm:prSet>
      <dgm:spPr/>
      <dgm:t>
        <a:bodyPr/>
        <a:lstStyle/>
        <a:p>
          <a:endParaRPr lang="es-ES"/>
        </a:p>
      </dgm:t>
    </dgm:pt>
    <dgm:pt modelId="{636FAB12-C4A8-448B-8F3C-599AC34226D3}" type="pres">
      <dgm:prSet presAssocID="{74804D23-246B-4720-95AF-2F6408486161}" presName="sp" presStyleCnt="0"/>
      <dgm:spPr/>
    </dgm:pt>
    <dgm:pt modelId="{EA7E0594-2CCD-4E42-AD40-DD6672C23989}" type="pres">
      <dgm:prSet presAssocID="{9A3524D9-CAE1-4C66-A2EC-AB2A45DDA173}" presName="composite" presStyleCnt="0"/>
      <dgm:spPr/>
    </dgm:pt>
    <dgm:pt modelId="{C998BDD9-2C73-46C3-B040-AF74FD558AFB}" type="pres">
      <dgm:prSet presAssocID="{9A3524D9-CAE1-4C66-A2EC-AB2A45DDA173}" presName="parentText" presStyleLbl="alignNode1" presStyleIdx="4" presStyleCnt="5" custScaleY="124737" custLinFactNeighborX="-3525" custLinFactNeighborY="-17275">
        <dgm:presLayoutVars>
          <dgm:chMax val="1"/>
          <dgm:bulletEnabled val="1"/>
        </dgm:presLayoutVars>
      </dgm:prSet>
      <dgm:spPr/>
      <dgm:t>
        <a:bodyPr/>
        <a:lstStyle/>
        <a:p>
          <a:endParaRPr lang="es-ES"/>
        </a:p>
      </dgm:t>
    </dgm:pt>
    <dgm:pt modelId="{72A13C8D-FB11-41F5-B5F1-8E1402B45E2C}" type="pres">
      <dgm:prSet presAssocID="{9A3524D9-CAE1-4C66-A2EC-AB2A45DDA173}" presName="descendantText" presStyleLbl="alignAcc1" presStyleIdx="4" presStyleCnt="5" custScaleY="194350">
        <dgm:presLayoutVars>
          <dgm:bulletEnabled val="1"/>
        </dgm:presLayoutVars>
      </dgm:prSet>
      <dgm:spPr/>
      <dgm:t>
        <a:bodyPr/>
        <a:lstStyle/>
        <a:p>
          <a:endParaRPr lang="es-ES"/>
        </a:p>
      </dgm:t>
    </dgm:pt>
  </dgm:ptLst>
  <dgm:cxnLst>
    <dgm:cxn modelId="{9AB1D7C4-A98F-4862-8D4C-619AB000DD00}" srcId="{87755385-384B-46F5-9E2A-37A29F79CB34}" destId="{5374959F-2FEC-4CBA-AAB5-D5E7B137A71A}" srcOrd="0" destOrd="0" parTransId="{968680CC-FFE2-47DC-9638-9E58F35439A9}" sibTransId="{1F6E5B42-A533-4E4E-86A6-F9661B984E5E}"/>
    <dgm:cxn modelId="{F490E385-07E8-4A14-8CD2-751899855A6B}" srcId="{70441B69-637F-462B-9971-9AAF8A6B01B3}" destId="{CBB981FD-9110-4D3B-AC6F-2871867E2E73}" srcOrd="3" destOrd="0" parTransId="{BF06FBF9-CDEF-4078-8EA0-E894904E38F3}" sibTransId="{74804D23-246B-4720-95AF-2F6408486161}"/>
    <dgm:cxn modelId="{109FA87C-7F42-4F0D-981E-ABB52B0A462F}" type="presOf" srcId="{9A3524D9-CAE1-4C66-A2EC-AB2A45DDA173}" destId="{C998BDD9-2C73-46C3-B040-AF74FD558AFB}" srcOrd="0" destOrd="0" presId="urn:microsoft.com/office/officeart/2005/8/layout/chevron2"/>
    <dgm:cxn modelId="{9AED58B8-DF3F-43DE-BDF9-276643E58C70}" srcId="{9A3524D9-CAE1-4C66-A2EC-AB2A45DDA173}" destId="{61D2F441-FA80-4DB5-BBD7-0EBBEF93F75D}" srcOrd="0" destOrd="0" parTransId="{487695AD-7189-470D-AD2B-EF3C76C55031}" sibTransId="{26C59109-A3E8-4B08-BED2-DBB269BE3F50}"/>
    <dgm:cxn modelId="{5A404864-AEFD-4D72-8DF7-2F091EEBC3FF}" srcId="{70441B69-637F-462B-9971-9AAF8A6B01B3}" destId="{3793D05B-1299-4648-A4DA-5CC18FA6F99A}" srcOrd="0" destOrd="0" parTransId="{18418FD8-2DE6-49B8-8F32-B5CE4FC4E578}" sibTransId="{615B3447-21D8-4E72-B54F-0F0EF810EA9A}"/>
    <dgm:cxn modelId="{27112E60-9B0B-44D7-BFE7-A8245F4442CF}" type="presOf" srcId="{CBB981FD-9110-4D3B-AC6F-2871867E2E73}" destId="{6AE84157-1F07-4C1A-A8A9-263748495417}" srcOrd="0" destOrd="0" presId="urn:microsoft.com/office/officeart/2005/8/layout/chevron2"/>
    <dgm:cxn modelId="{2BABC6D3-B557-405A-9842-994282BBB05A}" type="presOf" srcId="{5374959F-2FEC-4CBA-AAB5-D5E7B137A71A}" destId="{ED7A50FD-F725-4519-B876-97D53C25331C}" srcOrd="0" destOrd="0" presId="urn:microsoft.com/office/officeart/2005/8/layout/chevron2"/>
    <dgm:cxn modelId="{5DD9D94E-E9A7-41F4-B4D8-0084F3B2A99C}" srcId="{3793D05B-1299-4648-A4DA-5CC18FA6F99A}" destId="{ED047B6C-659C-40BD-B82D-F14F19AE31C8}" srcOrd="0" destOrd="0" parTransId="{7BF6C198-887C-4E48-A984-033A961D8605}" sibTransId="{DF0A2FA0-3863-44BD-8069-A59FF56E1BAF}"/>
    <dgm:cxn modelId="{B77D89EC-E1E8-4E81-AF7F-9C3C06394F38}" type="presOf" srcId="{61D2F441-FA80-4DB5-BBD7-0EBBEF93F75D}" destId="{72A13C8D-FB11-41F5-B5F1-8E1402B45E2C}" srcOrd="0" destOrd="0" presId="urn:microsoft.com/office/officeart/2005/8/layout/chevron2"/>
    <dgm:cxn modelId="{F93CE1FA-9AFB-4BA4-BF5E-000BBF9A2EAB}" srcId="{CBB981FD-9110-4D3B-AC6F-2871867E2E73}" destId="{F0C63BE4-C467-4F0C-AAF5-2F15740DC49F}" srcOrd="0" destOrd="0" parTransId="{367D5545-5CF1-4B47-A1E9-08041F707740}" sibTransId="{4C169DC1-37E1-4C97-97F0-31BA6611E0EA}"/>
    <dgm:cxn modelId="{2FAEF2EE-A5A3-4787-8972-A7D1073FA11F}" type="presOf" srcId="{ED047B6C-659C-40BD-B82D-F14F19AE31C8}" destId="{13BBDD76-4DDA-41B8-8F41-72239BD05D46}" srcOrd="0" destOrd="0" presId="urn:microsoft.com/office/officeart/2005/8/layout/chevron2"/>
    <dgm:cxn modelId="{5B10BC59-12DA-4D36-A84E-81864FF6CEF5}" type="presOf" srcId="{E2A53F4C-3A34-42EF-AAE5-5B97A389E22B}" destId="{5A74101F-A446-4C43-8313-32F78D4346DB}" srcOrd="0" destOrd="0" presId="urn:microsoft.com/office/officeart/2005/8/layout/chevron2"/>
    <dgm:cxn modelId="{A6341480-3581-437E-B583-D1FAAA6935D4}" srcId="{70441B69-637F-462B-9971-9AAF8A6B01B3}" destId="{87755385-384B-46F5-9E2A-37A29F79CB34}" srcOrd="2" destOrd="0" parTransId="{EEB98746-E259-410D-A51E-46D931B0E7E9}" sibTransId="{1640D375-C6F5-400E-A5FE-A73AC0E4299D}"/>
    <dgm:cxn modelId="{7320C16C-63EA-4A3A-9F14-4150842B2955}" srcId="{E2A53F4C-3A34-42EF-AAE5-5B97A389E22B}" destId="{C28B939A-366D-47AB-B3F0-2D0548A0490A}" srcOrd="0" destOrd="0" parTransId="{FA499132-4524-405E-A0EC-28B7ABEDA07F}" sibTransId="{8E1D7F6B-54ED-409F-8634-E12A0DDB3F7E}"/>
    <dgm:cxn modelId="{256D964D-4C30-4CB9-8504-4E8F8308CD45}" type="presOf" srcId="{3793D05B-1299-4648-A4DA-5CC18FA6F99A}" destId="{9990F5B7-BF68-4834-B645-28F70E330E6A}" srcOrd="0" destOrd="0" presId="urn:microsoft.com/office/officeart/2005/8/layout/chevron2"/>
    <dgm:cxn modelId="{D69F1D38-E81D-44C1-9790-24954DD8C3A6}" type="presOf" srcId="{F0C63BE4-C467-4F0C-AAF5-2F15740DC49F}" destId="{8600A6B6-7739-4FA6-943F-AC3F1260551F}" srcOrd="0" destOrd="0" presId="urn:microsoft.com/office/officeart/2005/8/layout/chevron2"/>
    <dgm:cxn modelId="{FD69A7D5-EB4E-4BCC-ABE1-9092D63C2DEE}" srcId="{70441B69-637F-462B-9971-9AAF8A6B01B3}" destId="{E2A53F4C-3A34-42EF-AAE5-5B97A389E22B}" srcOrd="1" destOrd="0" parTransId="{924148B4-C484-4EB3-B155-79BD7CF20F03}" sibTransId="{50339898-1F6E-4548-8DD9-5F1CA3E0FDA8}"/>
    <dgm:cxn modelId="{6899877F-EA54-4ABE-A43B-87C31DEE78B0}" srcId="{70441B69-637F-462B-9971-9AAF8A6B01B3}" destId="{9A3524D9-CAE1-4C66-A2EC-AB2A45DDA173}" srcOrd="4" destOrd="0" parTransId="{C4D91496-3995-48EF-97B8-0156056B0727}" sibTransId="{9AD79D6A-BA38-4048-BC4F-310A88B02D65}"/>
    <dgm:cxn modelId="{76CDD7B4-0139-46AB-8BF9-F69797825F7A}" type="presOf" srcId="{87755385-384B-46F5-9E2A-37A29F79CB34}" destId="{0DAC669E-B653-4E50-B4FC-7309CB1AD5DE}" srcOrd="0" destOrd="0" presId="urn:microsoft.com/office/officeart/2005/8/layout/chevron2"/>
    <dgm:cxn modelId="{ADAD9088-C551-4E5D-9D19-7C82F679C972}" type="presOf" srcId="{70441B69-637F-462B-9971-9AAF8A6B01B3}" destId="{F3A1366E-4FEB-482D-B7D1-C5E634418213}" srcOrd="0" destOrd="0" presId="urn:microsoft.com/office/officeart/2005/8/layout/chevron2"/>
    <dgm:cxn modelId="{B30BAA72-3F1D-4FEB-B155-7FAF61BB4D7D}" type="presOf" srcId="{C28B939A-366D-47AB-B3F0-2D0548A0490A}" destId="{E46426BE-3568-4D15-81AC-DCD50635288D}" srcOrd="0" destOrd="0" presId="urn:microsoft.com/office/officeart/2005/8/layout/chevron2"/>
    <dgm:cxn modelId="{A6DF59F3-DE85-4E89-AE7C-320E73966643}" type="presParOf" srcId="{F3A1366E-4FEB-482D-B7D1-C5E634418213}" destId="{51BB0F5E-EC7E-4CA2-ADDA-A061D8AD2F70}" srcOrd="0" destOrd="0" presId="urn:microsoft.com/office/officeart/2005/8/layout/chevron2"/>
    <dgm:cxn modelId="{B4D4A578-0C7C-4D95-98EB-AD325037ED47}" type="presParOf" srcId="{51BB0F5E-EC7E-4CA2-ADDA-A061D8AD2F70}" destId="{9990F5B7-BF68-4834-B645-28F70E330E6A}" srcOrd="0" destOrd="0" presId="urn:microsoft.com/office/officeart/2005/8/layout/chevron2"/>
    <dgm:cxn modelId="{0260160D-7AF5-4968-80B2-C7279D3ED059}" type="presParOf" srcId="{51BB0F5E-EC7E-4CA2-ADDA-A061D8AD2F70}" destId="{13BBDD76-4DDA-41B8-8F41-72239BD05D46}" srcOrd="1" destOrd="0" presId="urn:microsoft.com/office/officeart/2005/8/layout/chevron2"/>
    <dgm:cxn modelId="{448F7809-A477-425A-BF71-7DF7B6C9D653}" type="presParOf" srcId="{F3A1366E-4FEB-482D-B7D1-C5E634418213}" destId="{23FF284C-1B32-4A8E-9050-B0D04A56CCD1}" srcOrd="1" destOrd="0" presId="urn:microsoft.com/office/officeart/2005/8/layout/chevron2"/>
    <dgm:cxn modelId="{FBEE73B7-89F1-4844-A13C-9F7673CDF54E}" type="presParOf" srcId="{F3A1366E-4FEB-482D-B7D1-C5E634418213}" destId="{C0620AC3-23D5-4F78-A5C2-C6C9D972CE38}" srcOrd="2" destOrd="0" presId="urn:microsoft.com/office/officeart/2005/8/layout/chevron2"/>
    <dgm:cxn modelId="{D12B1C55-7BC8-420A-A6C8-053F9FDF964F}" type="presParOf" srcId="{C0620AC3-23D5-4F78-A5C2-C6C9D972CE38}" destId="{5A74101F-A446-4C43-8313-32F78D4346DB}" srcOrd="0" destOrd="0" presId="urn:microsoft.com/office/officeart/2005/8/layout/chevron2"/>
    <dgm:cxn modelId="{84A31BAC-7714-4F7C-85BD-9F12BE549F8A}" type="presParOf" srcId="{C0620AC3-23D5-4F78-A5C2-C6C9D972CE38}" destId="{E46426BE-3568-4D15-81AC-DCD50635288D}" srcOrd="1" destOrd="0" presId="urn:microsoft.com/office/officeart/2005/8/layout/chevron2"/>
    <dgm:cxn modelId="{B23715AB-E20A-4310-A006-285CC8BB1808}" type="presParOf" srcId="{F3A1366E-4FEB-482D-B7D1-C5E634418213}" destId="{80A4E27A-61CF-4684-80DB-5A61D1F098E8}" srcOrd="3" destOrd="0" presId="urn:microsoft.com/office/officeart/2005/8/layout/chevron2"/>
    <dgm:cxn modelId="{6C5C4A9C-F764-4ED2-B13B-E71DFDD3CA0C}" type="presParOf" srcId="{F3A1366E-4FEB-482D-B7D1-C5E634418213}" destId="{4C153158-98D1-45A8-ABE1-9ACDD67B9FCE}" srcOrd="4" destOrd="0" presId="urn:microsoft.com/office/officeart/2005/8/layout/chevron2"/>
    <dgm:cxn modelId="{566BC66B-E405-4ED9-9B29-530E3689FFCE}" type="presParOf" srcId="{4C153158-98D1-45A8-ABE1-9ACDD67B9FCE}" destId="{0DAC669E-B653-4E50-B4FC-7309CB1AD5DE}" srcOrd="0" destOrd="0" presId="urn:microsoft.com/office/officeart/2005/8/layout/chevron2"/>
    <dgm:cxn modelId="{1AAC9A4F-5323-425A-AB77-E0781E4FCFD0}" type="presParOf" srcId="{4C153158-98D1-45A8-ABE1-9ACDD67B9FCE}" destId="{ED7A50FD-F725-4519-B876-97D53C25331C}" srcOrd="1" destOrd="0" presId="urn:microsoft.com/office/officeart/2005/8/layout/chevron2"/>
    <dgm:cxn modelId="{91030349-6119-4DE2-B163-25A74330EB34}" type="presParOf" srcId="{F3A1366E-4FEB-482D-B7D1-C5E634418213}" destId="{DD4937B7-D7C2-4E4D-B2C2-DDA42E03AF08}" srcOrd="5" destOrd="0" presId="urn:microsoft.com/office/officeart/2005/8/layout/chevron2"/>
    <dgm:cxn modelId="{3BAEBFBB-3455-4EB6-8714-DA55FE95ADCC}" type="presParOf" srcId="{F3A1366E-4FEB-482D-B7D1-C5E634418213}" destId="{C6ED0C02-D476-48FC-A17F-79D9A0160E13}" srcOrd="6" destOrd="0" presId="urn:microsoft.com/office/officeart/2005/8/layout/chevron2"/>
    <dgm:cxn modelId="{D4805BA1-CBD2-4CD1-939F-962E03611988}" type="presParOf" srcId="{C6ED0C02-D476-48FC-A17F-79D9A0160E13}" destId="{6AE84157-1F07-4C1A-A8A9-263748495417}" srcOrd="0" destOrd="0" presId="urn:microsoft.com/office/officeart/2005/8/layout/chevron2"/>
    <dgm:cxn modelId="{95942F2D-80C5-4E13-8ECF-E76BA8B84A10}" type="presParOf" srcId="{C6ED0C02-D476-48FC-A17F-79D9A0160E13}" destId="{8600A6B6-7739-4FA6-943F-AC3F1260551F}" srcOrd="1" destOrd="0" presId="urn:microsoft.com/office/officeart/2005/8/layout/chevron2"/>
    <dgm:cxn modelId="{2B0B4F35-E097-4BB5-BABD-21243962F964}" type="presParOf" srcId="{F3A1366E-4FEB-482D-B7D1-C5E634418213}" destId="{636FAB12-C4A8-448B-8F3C-599AC34226D3}" srcOrd="7" destOrd="0" presId="urn:microsoft.com/office/officeart/2005/8/layout/chevron2"/>
    <dgm:cxn modelId="{3D506010-5299-472D-9384-CECDB4146A07}" type="presParOf" srcId="{F3A1366E-4FEB-482D-B7D1-C5E634418213}" destId="{EA7E0594-2CCD-4E42-AD40-DD6672C23989}" srcOrd="8" destOrd="0" presId="urn:microsoft.com/office/officeart/2005/8/layout/chevron2"/>
    <dgm:cxn modelId="{87176A5D-AAAC-4171-A9A2-05A7ECC54881}" type="presParOf" srcId="{EA7E0594-2CCD-4E42-AD40-DD6672C23989}" destId="{C998BDD9-2C73-46C3-B040-AF74FD558AFB}" srcOrd="0" destOrd="0" presId="urn:microsoft.com/office/officeart/2005/8/layout/chevron2"/>
    <dgm:cxn modelId="{72DECAD5-7B8B-465D-B7F4-9D2E4AA67198}" type="presParOf" srcId="{EA7E0594-2CCD-4E42-AD40-DD6672C23989}" destId="{72A13C8D-FB11-41F5-B5F1-8E1402B45E2C}" srcOrd="1" destOrd="0" presId="urn:microsoft.com/office/officeart/2005/8/layout/chevron2"/>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0441B69-637F-462B-9971-9AAF8A6B01B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PY"/>
        </a:p>
      </dgm:t>
    </dgm:pt>
    <dgm:pt modelId="{3793D05B-1299-4648-A4DA-5CC18FA6F99A}">
      <dgm:prSet phldrT="[Texto]"/>
      <dgm:spPr/>
      <dgm:t>
        <a:bodyPr/>
        <a:lstStyle/>
        <a:p>
          <a:r>
            <a:rPr lang="es-PY" dirty="0" smtClean="0"/>
            <a:t> </a:t>
          </a:r>
          <a:endParaRPr lang="es-PY" dirty="0"/>
        </a:p>
      </dgm:t>
    </dgm:pt>
    <dgm:pt modelId="{18418FD8-2DE6-49B8-8F32-B5CE4FC4E578}" type="parTrans" cxnId="{5A404864-AEFD-4D72-8DF7-2F091EEBC3FF}">
      <dgm:prSet/>
      <dgm:spPr/>
      <dgm:t>
        <a:bodyPr/>
        <a:lstStyle/>
        <a:p>
          <a:endParaRPr lang="es-PY"/>
        </a:p>
      </dgm:t>
    </dgm:pt>
    <dgm:pt modelId="{615B3447-21D8-4E72-B54F-0F0EF810EA9A}" type="sibTrans" cxnId="{5A404864-AEFD-4D72-8DF7-2F091EEBC3FF}">
      <dgm:prSet/>
      <dgm:spPr/>
      <dgm:t>
        <a:bodyPr/>
        <a:lstStyle/>
        <a:p>
          <a:endParaRPr lang="es-PY"/>
        </a:p>
      </dgm:t>
    </dgm:pt>
    <dgm:pt modelId="{ED047B6C-659C-40BD-B82D-F14F19AE31C8}">
      <dgm:prSet phldrT="[Texto]" custT="1"/>
      <dgm:spPr/>
      <dgm:t>
        <a:bodyPr/>
        <a:lstStyle/>
        <a:p>
          <a:r>
            <a:rPr lang="es-PY" sz="1000" dirty="0" smtClean="0"/>
            <a:t>Equipamiento para la Producción Agrícola EPA (CAH-MAG)</a:t>
          </a:r>
          <a:endParaRPr lang="es-PY" sz="1000" dirty="0"/>
        </a:p>
      </dgm:t>
    </dgm:pt>
    <dgm:pt modelId="{7BF6C198-887C-4E48-A984-033A961D8605}" type="parTrans" cxnId="{5DD9D94E-E9A7-41F4-B4D8-0084F3B2A99C}">
      <dgm:prSet/>
      <dgm:spPr/>
      <dgm:t>
        <a:bodyPr/>
        <a:lstStyle/>
        <a:p>
          <a:endParaRPr lang="es-PY"/>
        </a:p>
      </dgm:t>
    </dgm:pt>
    <dgm:pt modelId="{DF0A2FA0-3863-44BD-8069-A59FF56E1BAF}" type="sibTrans" cxnId="{5DD9D94E-E9A7-41F4-B4D8-0084F3B2A99C}">
      <dgm:prSet/>
      <dgm:spPr/>
      <dgm:t>
        <a:bodyPr/>
        <a:lstStyle/>
        <a:p>
          <a:endParaRPr lang="es-PY"/>
        </a:p>
      </dgm:t>
    </dgm:pt>
    <dgm:pt modelId="{E2A53F4C-3A34-42EF-AAE5-5B97A389E22B}">
      <dgm:prSet phldrT="[Texto]"/>
      <dgm:spPr/>
      <dgm:t>
        <a:bodyPr/>
        <a:lstStyle/>
        <a:p>
          <a:r>
            <a:rPr lang="es-PY" dirty="0" smtClean="0"/>
            <a:t> </a:t>
          </a:r>
          <a:endParaRPr lang="es-PY" dirty="0"/>
        </a:p>
      </dgm:t>
    </dgm:pt>
    <dgm:pt modelId="{924148B4-C484-4EB3-B155-79BD7CF20F03}" type="parTrans" cxnId="{FD69A7D5-EB4E-4BCC-ABE1-9092D63C2DEE}">
      <dgm:prSet/>
      <dgm:spPr/>
      <dgm:t>
        <a:bodyPr/>
        <a:lstStyle/>
        <a:p>
          <a:endParaRPr lang="es-PY"/>
        </a:p>
      </dgm:t>
    </dgm:pt>
    <dgm:pt modelId="{50339898-1F6E-4548-8DD9-5F1CA3E0FDA8}" type="sibTrans" cxnId="{FD69A7D5-EB4E-4BCC-ABE1-9092D63C2DEE}">
      <dgm:prSet/>
      <dgm:spPr/>
      <dgm:t>
        <a:bodyPr/>
        <a:lstStyle/>
        <a:p>
          <a:endParaRPr lang="es-PY"/>
        </a:p>
      </dgm:t>
    </dgm:pt>
    <dgm:pt modelId="{C28B939A-366D-47AB-B3F0-2D0548A0490A}">
      <dgm:prSet phldrT="[Texto]" custT="1"/>
      <dgm:spPr/>
      <dgm:t>
        <a:bodyPr/>
        <a:lstStyle/>
        <a:p>
          <a:r>
            <a:rPr lang="es-PY" sz="1000" dirty="0" smtClean="0">
              <a:solidFill>
                <a:schemeClr val="tx1"/>
              </a:solidFill>
            </a:rPr>
            <a:t>Ley 5.5527/15 De Rehabilitación Financiera</a:t>
          </a:r>
          <a:endParaRPr lang="es-PY" sz="1000" dirty="0">
            <a:solidFill>
              <a:schemeClr val="tx1"/>
            </a:solidFill>
          </a:endParaRPr>
        </a:p>
      </dgm:t>
    </dgm:pt>
    <dgm:pt modelId="{FA499132-4524-405E-A0EC-28B7ABEDA07F}" type="parTrans" cxnId="{7320C16C-63EA-4A3A-9F14-4150842B2955}">
      <dgm:prSet/>
      <dgm:spPr/>
      <dgm:t>
        <a:bodyPr/>
        <a:lstStyle/>
        <a:p>
          <a:endParaRPr lang="es-PY"/>
        </a:p>
      </dgm:t>
    </dgm:pt>
    <dgm:pt modelId="{8E1D7F6B-54ED-409F-8634-E12A0DDB3F7E}" type="sibTrans" cxnId="{7320C16C-63EA-4A3A-9F14-4150842B2955}">
      <dgm:prSet/>
      <dgm:spPr/>
      <dgm:t>
        <a:bodyPr/>
        <a:lstStyle/>
        <a:p>
          <a:endParaRPr lang="es-PY"/>
        </a:p>
      </dgm:t>
    </dgm:pt>
    <dgm:pt modelId="{87755385-384B-46F5-9E2A-37A29F79CB34}">
      <dgm:prSet phldrT="[Texto]"/>
      <dgm:spPr/>
      <dgm:t>
        <a:bodyPr/>
        <a:lstStyle/>
        <a:p>
          <a:r>
            <a:rPr lang="es-PY" dirty="0" smtClean="0"/>
            <a:t> </a:t>
          </a:r>
          <a:endParaRPr lang="es-PY" dirty="0"/>
        </a:p>
      </dgm:t>
    </dgm:pt>
    <dgm:pt modelId="{1640D375-C6F5-400E-A5FE-A73AC0E4299D}" type="sibTrans" cxnId="{A6341480-3581-437E-B583-D1FAAA6935D4}">
      <dgm:prSet/>
      <dgm:spPr/>
      <dgm:t>
        <a:bodyPr/>
        <a:lstStyle/>
        <a:p>
          <a:endParaRPr lang="es-PY"/>
        </a:p>
      </dgm:t>
    </dgm:pt>
    <dgm:pt modelId="{EEB98746-E259-410D-A51E-46D931B0E7E9}" type="parTrans" cxnId="{A6341480-3581-437E-B583-D1FAAA6935D4}">
      <dgm:prSet/>
      <dgm:spPr/>
      <dgm:t>
        <a:bodyPr/>
        <a:lstStyle/>
        <a:p>
          <a:endParaRPr lang="es-PY"/>
        </a:p>
      </dgm:t>
    </dgm:pt>
    <dgm:pt modelId="{2EC12013-A20B-4C26-8297-446A35370A4B}">
      <dgm:prSet custT="1"/>
      <dgm:spPr/>
      <dgm:t>
        <a:bodyPr/>
        <a:lstStyle/>
        <a:p>
          <a:r>
            <a:rPr lang="es-PY" sz="1000" dirty="0" smtClean="0"/>
            <a:t>  Turismo Rural (SENATUR – CAH</a:t>
          </a:r>
          <a:r>
            <a:rPr lang="es-PY" sz="1400" dirty="0" smtClean="0"/>
            <a:t>)</a:t>
          </a:r>
          <a:endParaRPr lang="es-PY" sz="1400" dirty="0"/>
        </a:p>
      </dgm:t>
    </dgm:pt>
    <dgm:pt modelId="{B6F89D27-529A-46DE-9EAD-C051AEDD7E2D}" type="parTrans" cxnId="{976E636D-EA19-4CD9-8F4C-E0B1BC5DF78E}">
      <dgm:prSet/>
      <dgm:spPr/>
      <dgm:t>
        <a:bodyPr/>
        <a:lstStyle/>
        <a:p>
          <a:endParaRPr lang="es-ES"/>
        </a:p>
      </dgm:t>
    </dgm:pt>
    <dgm:pt modelId="{9B2C83E6-E941-48FC-B3A3-FAA0F37640F7}" type="sibTrans" cxnId="{976E636D-EA19-4CD9-8F4C-E0B1BC5DF78E}">
      <dgm:prSet/>
      <dgm:spPr/>
      <dgm:t>
        <a:bodyPr/>
        <a:lstStyle/>
        <a:p>
          <a:endParaRPr lang="es-ES"/>
        </a:p>
      </dgm:t>
    </dgm:pt>
    <dgm:pt modelId="{F3A1366E-4FEB-482D-B7D1-C5E634418213}" type="pres">
      <dgm:prSet presAssocID="{70441B69-637F-462B-9971-9AAF8A6B01B3}" presName="linearFlow" presStyleCnt="0">
        <dgm:presLayoutVars>
          <dgm:dir/>
          <dgm:animLvl val="lvl"/>
          <dgm:resizeHandles val="exact"/>
        </dgm:presLayoutVars>
      </dgm:prSet>
      <dgm:spPr/>
      <dgm:t>
        <a:bodyPr/>
        <a:lstStyle/>
        <a:p>
          <a:endParaRPr lang="es-ES"/>
        </a:p>
      </dgm:t>
    </dgm:pt>
    <dgm:pt modelId="{51BB0F5E-EC7E-4CA2-ADDA-A061D8AD2F70}" type="pres">
      <dgm:prSet presAssocID="{3793D05B-1299-4648-A4DA-5CC18FA6F99A}" presName="composite" presStyleCnt="0"/>
      <dgm:spPr/>
    </dgm:pt>
    <dgm:pt modelId="{9990F5B7-BF68-4834-B645-28F70E330E6A}" type="pres">
      <dgm:prSet presAssocID="{3793D05B-1299-4648-A4DA-5CC18FA6F99A}" presName="parentText" presStyleLbl="alignNode1" presStyleIdx="0" presStyleCnt="3">
        <dgm:presLayoutVars>
          <dgm:chMax val="1"/>
          <dgm:bulletEnabled val="1"/>
        </dgm:presLayoutVars>
      </dgm:prSet>
      <dgm:spPr/>
      <dgm:t>
        <a:bodyPr/>
        <a:lstStyle/>
        <a:p>
          <a:endParaRPr lang="es-ES"/>
        </a:p>
      </dgm:t>
    </dgm:pt>
    <dgm:pt modelId="{13BBDD76-4DDA-41B8-8F41-72239BD05D46}" type="pres">
      <dgm:prSet presAssocID="{3793D05B-1299-4648-A4DA-5CC18FA6F99A}" presName="descendantText" presStyleLbl="alignAcc1" presStyleIdx="0" presStyleCnt="3">
        <dgm:presLayoutVars>
          <dgm:bulletEnabled val="1"/>
        </dgm:presLayoutVars>
      </dgm:prSet>
      <dgm:spPr/>
      <dgm:t>
        <a:bodyPr/>
        <a:lstStyle/>
        <a:p>
          <a:endParaRPr lang="es-PY"/>
        </a:p>
      </dgm:t>
    </dgm:pt>
    <dgm:pt modelId="{23FF284C-1B32-4A8E-9050-B0D04A56CCD1}" type="pres">
      <dgm:prSet presAssocID="{615B3447-21D8-4E72-B54F-0F0EF810EA9A}" presName="sp" presStyleCnt="0"/>
      <dgm:spPr/>
    </dgm:pt>
    <dgm:pt modelId="{C0620AC3-23D5-4F78-A5C2-C6C9D972CE38}" type="pres">
      <dgm:prSet presAssocID="{E2A53F4C-3A34-42EF-AAE5-5B97A389E22B}" presName="composite" presStyleCnt="0"/>
      <dgm:spPr/>
    </dgm:pt>
    <dgm:pt modelId="{5A74101F-A446-4C43-8313-32F78D4346DB}" type="pres">
      <dgm:prSet presAssocID="{E2A53F4C-3A34-42EF-AAE5-5B97A389E22B}" presName="parentText" presStyleLbl="alignNode1" presStyleIdx="1" presStyleCnt="3">
        <dgm:presLayoutVars>
          <dgm:chMax val="1"/>
          <dgm:bulletEnabled val="1"/>
        </dgm:presLayoutVars>
      </dgm:prSet>
      <dgm:spPr/>
      <dgm:t>
        <a:bodyPr/>
        <a:lstStyle/>
        <a:p>
          <a:endParaRPr lang="es-ES"/>
        </a:p>
      </dgm:t>
    </dgm:pt>
    <dgm:pt modelId="{E46426BE-3568-4D15-81AC-DCD50635288D}" type="pres">
      <dgm:prSet presAssocID="{E2A53F4C-3A34-42EF-AAE5-5B97A389E22B}" presName="descendantText" presStyleLbl="alignAcc1" presStyleIdx="1" presStyleCnt="3">
        <dgm:presLayoutVars>
          <dgm:bulletEnabled val="1"/>
        </dgm:presLayoutVars>
      </dgm:prSet>
      <dgm:spPr/>
      <dgm:t>
        <a:bodyPr/>
        <a:lstStyle/>
        <a:p>
          <a:endParaRPr lang="es-PY"/>
        </a:p>
      </dgm:t>
    </dgm:pt>
    <dgm:pt modelId="{80A4E27A-61CF-4684-80DB-5A61D1F098E8}" type="pres">
      <dgm:prSet presAssocID="{50339898-1F6E-4548-8DD9-5F1CA3E0FDA8}" presName="sp" presStyleCnt="0"/>
      <dgm:spPr/>
    </dgm:pt>
    <dgm:pt modelId="{4C153158-98D1-45A8-ABE1-9ACDD67B9FCE}" type="pres">
      <dgm:prSet presAssocID="{87755385-384B-46F5-9E2A-37A29F79CB34}" presName="composite" presStyleCnt="0"/>
      <dgm:spPr/>
    </dgm:pt>
    <dgm:pt modelId="{0DAC669E-B653-4E50-B4FC-7309CB1AD5DE}" type="pres">
      <dgm:prSet presAssocID="{87755385-384B-46F5-9E2A-37A29F79CB34}" presName="parentText" presStyleLbl="alignNode1" presStyleIdx="2" presStyleCnt="3">
        <dgm:presLayoutVars>
          <dgm:chMax val="1"/>
          <dgm:bulletEnabled val="1"/>
        </dgm:presLayoutVars>
      </dgm:prSet>
      <dgm:spPr/>
      <dgm:t>
        <a:bodyPr/>
        <a:lstStyle/>
        <a:p>
          <a:endParaRPr lang="es-PY"/>
        </a:p>
      </dgm:t>
    </dgm:pt>
    <dgm:pt modelId="{ED7A50FD-F725-4519-B876-97D53C25331C}" type="pres">
      <dgm:prSet presAssocID="{87755385-384B-46F5-9E2A-37A29F79CB34}" presName="descendantText" presStyleLbl="alignAcc1" presStyleIdx="2" presStyleCnt="3">
        <dgm:presLayoutVars>
          <dgm:bulletEnabled val="1"/>
        </dgm:presLayoutVars>
      </dgm:prSet>
      <dgm:spPr/>
      <dgm:t>
        <a:bodyPr/>
        <a:lstStyle/>
        <a:p>
          <a:endParaRPr lang="es-PY"/>
        </a:p>
      </dgm:t>
    </dgm:pt>
  </dgm:ptLst>
  <dgm:cxnLst>
    <dgm:cxn modelId="{BE845E5E-FD2E-4166-AE9E-EBF7760BF44C}" type="presOf" srcId="{C28B939A-366D-47AB-B3F0-2D0548A0490A}" destId="{E46426BE-3568-4D15-81AC-DCD50635288D}" srcOrd="0" destOrd="0" presId="urn:microsoft.com/office/officeart/2005/8/layout/chevron2"/>
    <dgm:cxn modelId="{FD69A7D5-EB4E-4BCC-ABE1-9092D63C2DEE}" srcId="{70441B69-637F-462B-9971-9AAF8A6B01B3}" destId="{E2A53F4C-3A34-42EF-AAE5-5B97A389E22B}" srcOrd="1" destOrd="0" parTransId="{924148B4-C484-4EB3-B155-79BD7CF20F03}" sibTransId="{50339898-1F6E-4548-8DD9-5F1CA3E0FDA8}"/>
    <dgm:cxn modelId="{0385B492-8AAF-408E-96C7-97FA1F793562}" type="presOf" srcId="{87755385-384B-46F5-9E2A-37A29F79CB34}" destId="{0DAC669E-B653-4E50-B4FC-7309CB1AD5DE}" srcOrd="0" destOrd="0" presId="urn:microsoft.com/office/officeart/2005/8/layout/chevron2"/>
    <dgm:cxn modelId="{02CD9C67-4724-40FF-898A-9F7BE80C5017}" type="presOf" srcId="{ED047B6C-659C-40BD-B82D-F14F19AE31C8}" destId="{13BBDD76-4DDA-41B8-8F41-72239BD05D46}" srcOrd="0" destOrd="0" presId="urn:microsoft.com/office/officeart/2005/8/layout/chevron2"/>
    <dgm:cxn modelId="{A6341480-3581-437E-B583-D1FAAA6935D4}" srcId="{70441B69-637F-462B-9971-9AAF8A6B01B3}" destId="{87755385-384B-46F5-9E2A-37A29F79CB34}" srcOrd="2" destOrd="0" parTransId="{EEB98746-E259-410D-A51E-46D931B0E7E9}" sibTransId="{1640D375-C6F5-400E-A5FE-A73AC0E4299D}"/>
    <dgm:cxn modelId="{7320C16C-63EA-4A3A-9F14-4150842B2955}" srcId="{E2A53F4C-3A34-42EF-AAE5-5B97A389E22B}" destId="{C28B939A-366D-47AB-B3F0-2D0548A0490A}" srcOrd="0" destOrd="0" parTransId="{FA499132-4524-405E-A0EC-28B7ABEDA07F}" sibTransId="{8E1D7F6B-54ED-409F-8634-E12A0DDB3F7E}"/>
    <dgm:cxn modelId="{5A404864-AEFD-4D72-8DF7-2F091EEBC3FF}" srcId="{70441B69-637F-462B-9971-9AAF8A6B01B3}" destId="{3793D05B-1299-4648-A4DA-5CC18FA6F99A}" srcOrd="0" destOrd="0" parTransId="{18418FD8-2DE6-49B8-8F32-B5CE4FC4E578}" sibTransId="{615B3447-21D8-4E72-B54F-0F0EF810EA9A}"/>
    <dgm:cxn modelId="{DF6FA3EB-CA03-4C1C-B0A7-82284B6316FC}" type="presOf" srcId="{70441B69-637F-462B-9971-9AAF8A6B01B3}" destId="{F3A1366E-4FEB-482D-B7D1-C5E634418213}" srcOrd="0" destOrd="0" presId="urn:microsoft.com/office/officeart/2005/8/layout/chevron2"/>
    <dgm:cxn modelId="{AD03D035-4C1E-4120-8739-0478B6768BCD}" type="presOf" srcId="{E2A53F4C-3A34-42EF-AAE5-5B97A389E22B}" destId="{5A74101F-A446-4C43-8313-32F78D4346DB}" srcOrd="0" destOrd="0" presId="urn:microsoft.com/office/officeart/2005/8/layout/chevron2"/>
    <dgm:cxn modelId="{5DD9D94E-E9A7-41F4-B4D8-0084F3B2A99C}" srcId="{3793D05B-1299-4648-A4DA-5CC18FA6F99A}" destId="{ED047B6C-659C-40BD-B82D-F14F19AE31C8}" srcOrd="0" destOrd="0" parTransId="{7BF6C198-887C-4E48-A984-033A961D8605}" sibTransId="{DF0A2FA0-3863-44BD-8069-A59FF56E1BAF}"/>
    <dgm:cxn modelId="{4724C092-CE0D-4BCD-80C2-F268FC2C8404}" type="presOf" srcId="{3793D05B-1299-4648-A4DA-5CC18FA6F99A}" destId="{9990F5B7-BF68-4834-B645-28F70E330E6A}" srcOrd="0" destOrd="0" presId="urn:microsoft.com/office/officeart/2005/8/layout/chevron2"/>
    <dgm:cxn modelId="{9FD4A66A-3588-4C61-B4D9-1BD48940247E}" type="presOf" srcId="{2EC12013-A20B-4C26-8297-446A35370A4B}" destId="{ED7A50FD-F725-4519-B876-97D53C25331C}" srcOrd="0" destOrd="0" presId="urn:microsoft.com/office/officeart/2005/8/layout/chevron2"/>
    <dgm:cxn modelId="{976E636D-EA19-4CD9-8F4C-E0B1BC5DF78E}" srcId="{87755385-384B-46F5-9E2A-37A29F79CB34}" destId="{2EC12013-A20B-4C26-8297-446A35370A4B}" srcOrd="0" destOrd="0" parTransId="{B6F89D27-529A-46DE-9EAD-C051AEDD7E2D}" sibTransId="{9B2C83E6-E941-48FC-B3A3-FAA0F37640F7}"/>
    <dgm:cxn modelId="{E7464290-3B64-4D94-8971-005B35AB97E9}" type="presParOf" srcId="{F3A1366E-4FEB-482D-B7D1-C5E634418213}" destId="{51BB0F5E-EC7E-4CA2-ADDA-A061D8AD2F70}" srcOrd="0" destOrd="0" presId="urn:microsoft.com/office/officeart/2005/8/layout/chevron2"/>
    <dgm:cxn modelId="{4CDF57AB-335A-40B7-B4EE-B3A7D51599AA}" type="presParOf" srcId="{51BB0F5E-EC7E-4CA2-ADDA-A061D8AD2F70}" destId="{9990F5B7-BF68-4834-B645-28F70E330E6A}" srcOrd="0" destOrd="0" presId="urn:microsoft.com/office/officeart/2005/8/layout/chevron2"/>
    <dgm:cxn modelId="{8D7422DC-67B5-411B-8122-183241A05B28}" type="presParOf" srcId="{51BB0F5E-EC7E-4CA2-ADDA-A061D8AD2F70}" destId="{13BBDD76-4DDA-41B8-8F41-72239BD05D46}" srcOrd="1" destOrd="0" presId="urn:microsoft.com/office/officeart/2005/8/layout/chevron2"/>
    <dgm:cxn modelId="{EE4E671F-5E45-4759-8556-7743E0C42072}" type="presParOf" srcId="{F3A1366E-4FEB-482D-B7D1-C5E634418213}" destId="{23FF284C-1B32-4A8E-9050-B0D04A56CCD1}" srcOrd="1" destOrd="0" presId="urn:microsoft.com/office/officeart/2005/8/layout/chevron2"/>
    <dgm:cxn modelId="{6EE782EA-3532-493E-8788-85838B1456EA}" type="presParOf" srcId="{F3A1366E-4FEB-482D-B7D1-C5E634418213}" destId="{C0620AC3-23D5-4F78-A5C2-C6C9D972CE38}" srcOrd="2" destOrd="0" presId="urn:microsoft.com/office/officeart/2005/8/layout/chevron2"/>
    <dgm:cxn modelId="{A9923346-6BAE-44B6-A5F9-054F11EC7DDE}" type="presParOf" srcId="{C0620AC3-23D5-4F78-A5C2-C6C9D972CE38}" destId="{5A74101F-A446-4C43-8313-32F78D4346DB}" srcOrd="0" destOrd="0" presId="urn:microsoft.com/office/officeart/2005/8/layout/chevron2"/>
    <dgm:cxn modelId="{62E5EC3A-ED93-408A-AEEB-E2A1A04FC92F}" type="presParOf" srcId="{C0620AC3-23D5-4F78-A5C2-C6C9D972CE38}" destId="{E46426BE-3568-4D15-81AC-DCD50635288D}" srcOrd="1" destOrd="0" presId="urn:microsoft.com/office/officeart/2005/8/layout/chevron2"/>
    <dgm:cxn modelId="{CBCF7F72-6D34-4A3C-80D9-E01E814CF240}" type="presParOf" srcId="{F3A1366E-4FEB-482D-B7D1-C5E634418213}" destId="{80A4E27A-61CF-4684-80DB-5A61D1F098E8}" srcOrd="3" destOrd="0" presId="urn:microsoft.com/office/officeart/2005/8/layout/chevron2"/>
    <dgm:cxn modelId="{0B0345CE-DCE3-48F8-B836-E86A5BA6C4A0}" type="presParOf" srcId="{F3A1366E-4FEB-482D-B7D1-C5E634418213}" destId="{4C153158-98D1-45A8-ABE1-9ACDD67B9FCE}" srcOrd="4" destOrd="0" presId="urn:microsoft.com/office/officeart/2005/8/layout/chevron2"/>
    <dgm:cxn modelId="{34911ABB-EE9D-4EAE-97C1-8894B6511338}" type="presParOf" srcId="{4C153158-98D1-45A8-ABE1-9ACDD67B9FCE}" destId="{0DAC669E-B653-4E50-B4FC-7309CB1AD5DE}" srcOrd="0" destOrd="0" presId="urn:microsoft.com/office/officeart/2005/8/layout/chevron2"/>
    <dgm:cxn modelId="{DCE97C8D-58B7-4885-B9BE-9011F68B4F12}" type="presParOf" srcId="{4C153158-98D1-45A8-ABE1-9ACDD67B9FCE}" destId="{ED7A50FD-F725-4519-B876-97D53C25331C}" srcOrd="1" destOrd="0" presId="urn:microsoft.com/office/officeart/2005/8/layout/chevron2"/>
  </dgm:cxnLst>
  <dgm:bg/>
  <dgm:whole/>
  <dgm:extLst>
    <a:ext uri="http://schemas.microsoft.com/office/drawing/2008/diagram">
      <dsp:dataModelExt xmlns:dsp="http://schemas.microsoft.com/office/drawing/2008/diagram" xmlns="" relId="rId2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0441B69-637F-462B-9971-9AAF8A6B01B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PY"/>
        </a:p>
      </dgm:t>
    </dgm:pt>
    <dgm:pt modelId="{3793D05B-1299-4648-A4DA-5CC18FA6F99A}">
      <dgm:prSet phldrT="[Texto]"/>
      <dgm:spPr/>
      <dgm:t>
        <a:bodyPr/>
        <a:lstStyle/>
        <a:p>
          <a:r>
            <a:rPr lang="es-PY" dirty="0" smtClean="0"/>
            <a:t> </a:t>
          </a:r>
          <a:endParaRPr lang="es-PY" dirty="0"/>
        </a:p>
      </dgm:t>
    </dgm:pt>
    <dgm:pt modelId="{18418FD8-2DE6-49B8-8F32-B5CE4FC4E578}" type="parTrans" cxnId="{5A404864-AEFD-4D72-8DF7-2F091EEBC3FF}">
      <dgm:prSet/>
      <dgm:spPr/>
      <dgm:t>
        <a:bodyPr/>
        <a:lstStyle/>
        <a:p>
          <a:endParaRPr lang="es-PY"/>
        </a:p>
      </dgm:t>
    </dgm:pt>
    <dgm:pt modelId="{615B3447-21D8-4E72-B54F-0F0EF810EA9A}" type="sibTrans" cxnId="{5A404864-AEFD-4D72-8DF7-2F091EEBC3FF}">
      <dgm:prSet/>
      <dgm:spPr/>
      <dgm:t>
        <a:bodyPr/>
        <a:lstStyle/>
        <a:p>
          <a:endParaRPr lang="es-PY"/>
        </a:p>
      </dgm:t>
    </dgm:pt>
    <dgm:pt modelId="{ED047B6C-659C-40BD-B82D-F14F19AE31C8}">
      <dgm:prSet phldrT="[Texto]" custT="1"/>
      <dgm:spPr/>
      <dgm:t>
        <a:bodyPr/>
        <a:lstStyle/>
        <a:p>
          <a:r>
            <a:rPr lang="es-PY" sz="1200" dirty="0" smtClean="0"/>
            <a:t>Pro Agro - CAH</a:t>
          </a:r>
          <a:endParaRPr lang="es-PY" sz="1200" dirty="0"/>
        </a:p>
      </dgm:t>
    </dgm:pt>
    <dgm:pt modelId="{7BF6C198-887C-4E48-A984-033A961D8605}" type="parTrans" cxnId="{5DD9D94E-E9A7-41F4-B4D8-0084F3B2A99C}">
      <dgm:prSet/>
      <dgm:spPr/>
      <dgm:t>
        <a:bodyPr/>
        <a:lstStyle/>
        <a:p>
          <a:endParaRPr lang="es-PY"/>
        </a:p>
      </dgm:t>
    </dgm:pt>
    <dgm:pt modelId="{DF0A2FA0-3863-44BD-8069-A59FF56E1BAF}" type="sibTrans" cxnId="{5DD9D94E-E9A7-41F4-B4D8-0084F3B2A99C}">
      <dgm:prSet/>
      <dgm:spPr/>
      <dgm:t>
        <a:bodyPr/>
        <a:lstStyle/>
        <a:p>
          <a:endParaRPr lang="es-PY"/>
        </a:p>
      </dgm:t>
    </dgm:pt>
    <dgm:pt modelId="{E2A53F4C-3A34-42EF-AAE5-5B97A389E22B}">
      <dgm:prSet phldrT="[Texto]"/>
      <dgm:spPr/>
      <dgm:t>
        <a:bodyPr/>
        <a:lstStyle/>
        <a:p>
          <a:r>
            <a:rPr lang="es-PY" dirty="0" smtClean="0"/>
            <a:t> </a:t>
          </a:r>
          <a:endParaRPr lang="es-PY" dirty="0"/>
        </a:p>
      </dgm:t>
    </dgm:pt>
    <dgm:pt modelId="{924148B4-C484-4EB3-B155-79BD7CF20F03}" type="parTrans" cxnId="{FD69A7D5-EB4E-4BCC-ABE1-9092D63C2DEE}">
      <dgm:prSet/>
      <dgm:spPr/>
      <dgm:t>
        <a:bodyPr/>
        <a:lstStyle/>
        <a:p>
          <a:endParaRPr lang="es-PY"/>
        </a:p>
      </dgm:t>
    </dgm:pt>
    <dgm:pt modelId="{50339898-1F6E-4548-8DD9-5F1CA3E0FDA8}" type="sibTrans" cxnId="{FD69A7D5-EB4E-4BCC-ABE1-9092D63C2DEE}">
      <dgm:prSet/>
      <dgm:spPr/>
      <dgm:t>
        <a:bodyPr/>
        <a:lstStyle/>
        <a:p>
          <a:endParaRPr lang="es-PY"/>
        </a:p>
      </dgm:t>
    </dgm:pt>
    <dgm:pt modelId="{C28B939A-366D-47AB-B3F0-2D0548A0490A}">
      <dgm:prSet phldrT="[Texto]" custT="1"/>
      <dgm:spPr/>
      <dgm:t>
        <a:bodyPr/>
        <a:lstStyle/>
        <a:p>
          <a:r>
            <a:rPr lang="es-PY" sz="1200" dirty="0" smtClean="0">
              <a:solidFill>
                <a:schemeClr val="tx1"/>
              </a:solidFill>
            </a:rPr>
            <a:t>Inversión Productiva – PG-P14</a:t>
          </a:r>
          <a:endParaRPr lang="es-PY" sz="1200" dirty="0">
            <a:solidFill>
              <a:schemeClr val="tx1"/>
            </a:solidFill>
          </a:endParaRPr>
        </a:p>
      </dgm:t>
    </dgm:pt>
    <dgm:pt modelId="{FA499132-4524-405E-A0EC-28B7ABEDA07F}" type="parTrans" cxnId="{7320C16C-63EA-4A3A-9F14-4150842B2955}">
      <dgm:prSet/>
      <dgm:spPr/>
      <dgm:t>
        <a:bodyPr/>
        <a:lstStyle/>
        <a:p>
          <a:endParaRPr lang="es-PY"/>
        </a:p>
      </dgm:t>
    </dgm:pt>
    <dgm:pt modelId="{8E1D7F6B-54ED-409F-8634-E12A0DDB3F7E}" type="sibTrans" cxnId="{7320C16C-63EA-4A3A-9F14-4150842B2955}">
      <dgm:prSet/>
      <dgm:spPr/>
      <dgm:t>
        <a:bodyPr/>
        <a:lstStyle/>
        <a:p>
          <a:endParaRPr lang="es-PY"/>
        </a:p>
      </dgm:t>
    </dgm:pt>
    <dgm:pt modelId="{F3A1366E-4FEB-482D-B7D1-C5E634418213}" type="pres">
      <dgm:prSet presAssocID="{70441B69-637F-462B-9971-9AAF8A6B01B3}" presName="linearFlow" presStyleCnt="0">
        <dgm:presLayoutVars>
          <dgm:dir/>
          <dgm:animLvl val="lvl"/>
          <dgm:resizeHandles val="exact"/>
        </dgm:presLayoutVars>
      </dgm:prSet>
      <dgm:spPr/>
      <dgm:t>
        <a:bodyPr/>
        <a:lstStyle/>
        <a:p>
          <a:endParaRPr lang="es-ES"/>
        </a:p>
      </dgm:t>
    </dgm:pt>
    <dgm:pt modelId="{51BB0F5E-EC7E-4CA2-ADDA-A061D8AD2F70}" type="pres">
      <dgm:prSet presAssocID="{3793D05B-1299-4648-A4DA-5CC18FA6F99A}" presName="composite" presStyleCnt="0"/>
      <dgm:spPr/>
    </dgm:pt>
    <dgm:pt modelId="{9990F5B7-BF68-4834-B645-28F70E330E6A}" type="pres">
      <dgm:prSet presAssocID="{3793D05B-1299-4648-A4DA-5CC18FA6F99A}" presName="parentText" presStyleLbl="alignNode1" presStyleIdx="0" presStyleCnt="2">
        <dgm:presLayoutVars>
          <dgm:chMax val="1"/>
          <dgm:bulletEnabled val="1"/>
        </dgm:presLayoutVars>
      </dgm:prSet>
      <dgm:spPr/>
      <dgm:t>
        <a:bodyPr/>
        <a:lstStyle/>
        <a:p>
          <a:endParaRPr lang="es-ES"/>
        </a:p>
      </dgm:t>
    </dgm:pt>
    <dgm:pt modelId="{13BBDD76-4DDA-41B8-8F41-72239BD05D46}" type="pres">
      <dgm:prSet presAssocID="{3793D05B-1299-4648-A4DA-5CC18FA6F99A}" presName="descendantText" presStyleLbl="alignAcc1" presStyleIdx="0" presStyleCnt="2">
        <dgm:presLayoutVars>
          <dgm:bulletEnabled val="1"/>
        </dgm:presLayoutVars>
      </dgm:prSet>
      <dgm:spPr/>
      <dgm:t>
        <a:bodyPr/>
        <a:lstStyle/>
        <a:p>
          <a:endParaRPr lang="es-PY"/>
        </a:p>
      </dgm:t>
    </dgm:pt>
    <dgm:pt modelId="{23FF284C-1B32-4A8E-9050-B0D04A56CCD1}" type="pres">
      <dgm:prSet presAssocID="{615B3447-21D8-4E72-B54F-0F0EF810EA9A}" presName="sp" presStyleCnt="0"/>
      <dgm:spPr/>
    </dgm:pt>
    <dgm:pt modelId="{C0620AC3-23D5-4F78-A5C2-C6C9D972CE38}" type="pres">
      <dgm:prSet presAssocID="{E2A53F4C-3A34-42EF-AAE5-5B97A389E22B}" presName="composite" presStyleCnt="0"/>
      <dgm:spPr/>
    </dgm:pt>
    <dgm:pt modelId="{5A74101F-A446-4C43-8313-32F78D4346DB}" type="pres">
      <dgm:prSet presAssocID="{E2A53F4C-3A34-42EF-AAE5-5B97A389E22B}" presName="parentText" presStyleLbl="alignNode1" presStyleIdx="1" presStyleCnt="2">
        <dgm:presLayoutVars>
          <dgm:chMax val="1"/>
          <dgm:bulletEnabled val="1"/>
        </dgm:presLayoutVars>
      </dgm:prSet>
      <dgm:spPr/>
      <dgm:t>
        <a:bodyPr/>
        <a:lstStyle/>
        <a:p>
          <a:endParaRPr lang="es-ES"/>
        </a:p>
      </dgm:t>
    </dgm:pt>
    <dgm:pt modelId="{E46426BE-3568-4D15-81AC-DCD50635288D}" type="pres">
      <dgm:prSet presAssocID="{E2A53F4C-3A34-42EF-AAE5-5B97A389E22B}" presName="descendantText" presStyleLbl="alignAcc1" presStyleIdx="1" presStyleCnt="2">
        <dgm:presLayoutVars>
          <dgm:bulletEnabled val="1"/>
        </dgm:presLayoutVars>
      </dgm:prSet>
      <dgm:spPr/>
      <dgm:t>
        <a:bodyPr/>
        <a:lstStyle/>
        <a:p>
          <a:endParaRPr lang="es-PY"/>
        </a:p>
      </dgm:t>
    </dgm:pt>
  </dgm:ptLst>
  <dgm:cxnLst>
    <dgm:cxn modelId="{2FFA19F8-B3AD-45C8-BD57-F92955D621A6}" type="presOf" srcId="{70441B69-637F-462B-9971-9AAF8A6B01B3}" destId="{F3A1366E-4FEB-482D-B7D1-C5E634418213}" srcOrd="0" destOrd="0" presId="urn:microsoft.com/office/officeart/2005/8/layout/chevron2"/>
    <dgm:cxn modelId="{FD69A7D5-EB4E-4BCC-ABE1-9092D63C2DEE}" srcId="{70441B69-637F-462B-9971-9AAF8A6B01B3}" destId="{E2A53F4C-3A34-42EF-AAE5-5B97A389E22B}" srcOrd="1" destOrd="0" parTransId="{924148B4-C484-4EB3-B155-79BD7CF20F03}" sibTransId="{50339898-1F6E-4548-8DD9-5F1CA3E0FDA8}"/>
    <dgm:cxn modelId="{7320C16C-63EA-4A3A-9F14-4150842B2955}" srcId="{E2A53F4C-3A34-42EF-AAE5-5B97A389E22B}" destId="{C28B939A-366D-47AB-B3F0-2D0548A0490A}" srcOrd="0" destOrd="0" parTransId="{FA499132-4524-405E-A0EC-28B7ABEDA07F}" sibTransId="{8E1D7F6B-54ED-409F-8634-E12A0DDB3F7E}"/>
    <dgm:cxn modelId="{5A404864-AEFD-4D72-8DF7-2F091EEBC3FF}" srcId="{70441B69-637F-462B-9971-9AAF8A6B01B3}" destId="{3793D05B-1299-4648-A4DA-5CC18FA6F99A}" srcOrd="0" destOrd="0" parTransId="{18418FD8-2DE6-49B8-8F32-B5CE4FC4E578}" sibTransId="{615B3447-21D8-4E72-B54F-0F0EF810EA9A}"/>
    <dgm:cxn modelId="{F2AEC1A4-FD81-4137-8836-0662AF4F427B}" type="presOf" srcId="{C28B939A-366D-47AB-B3F0-2D0548A0490A}" destId="{E46426BE-3568-4D15-81AC-DCD50635288D}" srcOrd="0" destOrd="0" presId="urn:microsoft.com/office/officeart/2005/8/layout/chevron2"/>
    <dgm:cxn modelId="{B8E7F560-5757-45FD-9A53-045B257F6C67}" type="presOf" srcId="{ED047B6C-659C-40BD-B82D-F14F19AE31C8}" destId="{13BBDD76-4DDA-41B8-8F41-72239BD05D46}" srcOrd="0" destOrd="0" presId="urn:microsoft.com/office/officeart/2005/8/layout/chevron2"/>
    <dgm:cxn modelId="{5DD9D94E-E9A7-41F4-B4D8-0084F3B2A99C}" srcId="{3793D05B-1299-4648-A4DA-5CC18FA6F99A}" destId="{ED047B6C-659C-40BD-B82D-F14F19AE31C8}" srcOrd="0" destOrd="0" parTransId="{7BF6C198-887C-4E48-A984-033A961D8605}" sibTransId="{DF0A2FA0-3863-44BD-8069-A59FF56E1BAF}"/>
    <dgm:cxn modelId="{9051D493-EEA2-4E42-9106-8276F201F498}" type="presOf" srcId="{E2A53F4C-3A34-42EF-AAE5-5B97A389E22B}" destId="{5A74101F-A446-4C43-8313-32F78D4346DB}" srcOrd="0" destOrd="0" presId="urn:microsoft.com/office/officeart/2005/8/layout/chevron2"/>
    <dgm:cxn modelId="{22E7AE14-C745-445A-98BA-422749811CDA}" type="presOf" srcId="{3793D05B-1299-4648-A4DA-5CC18FA6F99A}" destId="{9990F5B7-BF68-4834-B645-28F70E330E6A}" srcOrd="0" destOrd="0" presId="urn:microsoft.com/office/officeart/2005/8/layout/chevron2"/>
    <dgm:cxn modelId="{B669C3FB-588E-4A68-942B-99D30BCF4F02}" type="presParOf" srcId="{F3A1366E-4FEB-482D-B7D1-C5E634418213}" destId="{51BB0F5E-EC7E-4CA2-ADDA-A061D8AD2F70}" srcOrd="0" destOrd="0" presId="urn:microsoft.com/office/officeart/2005/8/layout/chevron2"/>
    <dgm:cxn modelId="{BEB08636-16C0-4D00-8726-146D88CBAA13}" type="presParOf" srcId="{51BB0F5E-EC7E-4CA2-ADDA-A061D8AD2F70}" destId="{9990F5B7-BF68-4834-B645-28F70E330E6A}" srcOrd="0" destOrd="0" presId="urn:microsoft.com/office/officeart/2005/8/layout/chevron2"/>
    <dgm:cxn modelId="{3A61F62B-5CEF-4602-A5F6-F40078340CCE}" type="presParOf" srcId="{51BB0F5E-EC7E-4CA2-ADDA-A061D8AD2F70}" destId="{13BBDD76-4DDA-41B8-8F41-72239BD05D46}" srcOrd="1" destOrd="0" presId="urn:microsoft.com/office/officeart/2005/8/layout/chevron2"/>
    <dgm:cxn modelId="{8A73EFF4-59C6-40BD-9945-9CD1CE86C626}" type="presParOf" srcId="{F3A1366E-4FEB-482D-B7D1-C5E634418213}" destId="{23FF284C-1B32-4A8E-9050-B0D04A56CCD1}" srcOrd="1" destOrd="0" presId="urn:microsoft.com/office/officeart/2005/8/layout/chevron2"/>
    <dgm:cxn modelId="{CBFA9FD6-B9A8-47D5-8F3F-C218599F9723}" type="presParOf" srcId="{F3A1366E-4FEB-482D-B7D1-C5E634418213}" destId="{C0620AC3-23D5-4F78-A5C2-C6C9D972CE38}" srcOrd="2" destOrd="0" presId="urn:microsoft.com/office/officeart/2005/8/layout/chevron2"/>
    <dgm:cxn modelId="{D014EB2E-5772-4655-BFB5-30B46F91136D}" type="presParOf" srcId="{C0620AC3-23D5-4F78-A5C2-C6C9D972CE38}" destId="{5A74101F-A446-4C43-8313-32F78D4346DB}" srcOrd="0" destOrd="0" presId="urn:microsoft.com/office/officeart/2005/8/layout/chevron2"/>
    <dgm:cxn modelId="{E14AD850-A5FA-4F54-A41C-6CFEE1101F41}" type="presParOf" srcId="{C0620AC3-23D5-4F78-A5C2-C6C9D972CE38}" destId="{E46426BE-3568-4D15-81AC-DCD50635288D}" srcOrd="1" destOrd="0" presId="urn:microsoft.com/office/officeart/2005/8/layout/chevron2"/>
  </dgm:cxnLst>
  <dgm:bg/>
  <dgm:whole/>
  <dgm:extLst>
    <a:ext uri="http://schemas.microsoft.com/office/drawing/2008/diagram">
      <dsp:dataModelExt xmlns:dsp="http://schemas.microsoft.com/office/drawing/2008/diagram" xmlns="" relId="rId2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3C3FCAF-F80E-41CD-8423-271CB6F3823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s-PY"/>
        </a:p>
      </dgm:t>
    </dgm:pt>
    <dgm:pt modelId="{D88F5F6A-FE1D-4C90-8F1B-BADE8B6BF799}">
      <dgm:prSet phldrT="[Texto]"/>
      <dgm:spPr/>
      <dgm:t>
        <a:bodyPr/>
        <a:lstStyle/>
        <a:p>
          <a:r>
            <a:rPr lang="es-PY" dirty="0" smtClean="0"/>
            <a:t>EDUCACION FINANCIERA </a:t>
          </a:r>
          <a:endParaRPr lang="es-PY" dirty="0"/>
        </a:p>
      </dgm:t>
    </dgm:pt>
    <dgm:pt modelId="{359FCBA8-8620-40ED-BD44-49790A788DA6}" type="parTrans" cxnId="{4AC4DEEB-B6A9-44B8-BED7-8A86E9FDE2F2}">
      <dgm:prSet/>
      <dgm:spPr/>
      <dgm:t>
        <a:bodyPr/>
        <a:lstStyle/>
        <a:p>
          <a:endParaRPr lang="es-PY"/>
        </a:p>
      </dgm:t>
    </dgm:pt>
    <dgm:pt modelId="{AE36E252-C4E0-4A99-89EB-1B945B92DED8}" type="sibTrans" cxnId="{4AC4DEEB-B6A9-44B8-BED7-8A86E9FDE2F2}">
      <dgm:prSet/>
      <dgm:spPr/>
      <dgm:t>
        <a:bodyPr/>
        <a:lstStyle/>
        <a:p>
          <a:endParaRPr lang="es-PY"/>
        </a:p>
      </dgm:t>
    </dgm:pt>
    <dgm:pt modelId="{D34A9976-3108-45D0-B71C-00E026E7BE01}">
      <dgm:prSet phldrT="[Texto]" custT="1"/>
      <dgm:spPr/>
      <dgm:t>
        <a:bodyPr/>
        <a:lstStyle/>
        <a:p>
          <a:r>
            <a:rPr lang="es-PY" sz="2400" b="1" dirty="0" smtClean="0"/>
            <a:t>14.981   CLIENTES</a:t>
          </a:r>
          <a:endParaRPr lang="es-PY" sz="2400" b="1" dirty="0"/>
        </a:p>
      </dgm:t>
    </dgm:pt>
    <dgm:pt modelId="{F61C21F7-58CC-4C53-AACD-03FB12FB5E21}" type="parTrans" cxnId="{1F4ABD33-AFCF-4B4D-B104-631464F3E629}">
      <dgm:prSet/>
      <dgm:spPr/>
      <dgm:t>
        <a:bodyPr/>
        <a:lstStyle/>
        <a:p>
          <a:endParaRPr lang="es-PY"/>
        </a:p>
      </dgm:t>
    </dgm:pt>
    <dgm:pt modelId="{1C783066-E0B2-42DB-B4BC-E06D05AC0A30}" type="sibTrans" cxnId="{1F4ABD33-AFCF-4B4D-B104-631464F3E629}">
      <dgm:prSet/>
      <dgm:spPr/>
      <dgm:t>
        <a:bodyPr/>
        <a:lstStyle/>
        <a:p>
          <a:endParaRPr lang="es-PY"/>
        </a:p>
      </dgm:t>
    </dgm:pt>
    <dgm:pt modelId="{F08CDCAA-7FE0-4A9A-BD31-684CB90514B8}" type="pres">
      <dgm:prSet presAssocID="{63C3FCAF-F80E-41CD-8423-271CB6F38239}" presName="Name0" presStyleCnt="0">
        <dgm:presLayoutVars>
          <dgm:dir/>
          <dgm:animLvl val="lvl"/>
          <dgm:resizeHandles/>
        </dgm:presLayoutVars>
      </dgm:prSet>
      <dgm:spPr/>
      <dgm:t>
        <a:bodyPr/>
        <a:lstStyle/>
        <a:p>
          <a:endParaRPr lang="es-PY"/>
        </a:p>
      </dgm:t>
    </dgm:pt>
    <dgm:pt modelId="{22D164BB-4AAF-4F05-B206-EAA48B9D34BA}" type="pres">
      <dgm:prSet presAssocID="{D88F5F6A-FE1D-4C90-8F1B-BADE8B6BF799}" presName="linNode" presStyleCnt="0"/>
      <dgm:spPr/>
    </dgm:pt>
    <dgm:pt modelId="{A4E35093-38EF-4890-ADFC-410C117572D6}" type="pres">
      <dgm:prSet presAssocID="{D88F5F6A-FE1D-4C90-8F1B-BADE8B6BF799}" presName="parentShp" presStyleLbl="node1" presStyleIdx="0" presStyleCnt="1" custLinFactNeighborX="-264">
        <dgm:presLayoutVars>
          <dgm:bulletEnabled val="1"/>
        </dgm:presLayoutVars>
      </dgm:prSet>
      <dgm:spPr/>
      <dgm:t>
        <a:bodyPr/>
        <a:lstStyle/>
        <a:p>
          <a:endParaRPr lang="es-PY"/>
        </a:p>
      </dgm:t>
    </dgm:pt>
    <dgm:pt modelId="{C8F6C38F-0B85-4288-9106-2F08CA92B722}" type="pres">
      <dgm:prSet presAssocID="{D88F5F6A-FE1D-4C90-8F1B-BADE8B6BF799}" presName="childShp" presStyleLbl="bgAccFollowNode1" presStyleIdx="0" presStyleCnt="1" custLinFactNeighborX="5731" custLinFactNeighborY="-13462">
        <dgm:presLayoutVars>
          <dgm:bulletEnabled val="1"/>
        </dgm:presLayoutVars>
      </dgm:prSet>
      <dgm:spPr/>
      <dgm:t>
        <a:bodyPr/>
        <a:lstStyle/>
        <a:p>
          <a:endParaRPr lang="es-PY"/>
        </a:p>
      </dgm:t>
    </dgm:pt>
  </dgm:ptLst>
  <dgm:cxnLst>
    <dgm:cxn modelId="{4AC4DEEB-B6A9-44B8-BED7-8A86E9FDE2F2}" srcId="{63C3FCAF-F80E-41CD-8423-271CB6F38239}" destId="{D88F5F6A-FE1D-4C90-8F1B-BADE8B6BF799}" srcOrd="0" destOrd="0" parTransId="{359FCBA8-8620-40ED-BD44-49790A788DA6}" sibTransId="{AE36E252-C4E0-4A99-89EB-1B945B92DED8}"/>
    <dgm:cxn modelId="{C9899F9D-0EDA-43B3-8BC8-30B3E27FD181}" type="presOf" srcId="{63C3FCAF-F80E-41CD-8423-271CB6F38239}" destId="{F08CDCAA-7FE0-4A9A-BD31-684CB90514B8}" srcOrd="0" destOrd="0" presId="urn:microsoft.com/office/officeart/2005/8/layout/vList6"/>
    <dgm:cxn modelId="{EA5A4720-2584-4306-BD59-5DD2F6EABDAD}" type="presOf" srcId="{D88F5F6A-FE1D-4C90-8F1B-BADE8B6BF799}" destId="{A4E35093-38EF-4890-ADFC-410C117572D6}" srcOrd="0" destOrd="0" presId="urn:microsoft.com/office/officeart/2005/8/layout/vList6"/>
    <dgm:cxn modelId="{84DEBBB0-9FF3-49E7-A276-F281FD0EEA1B}" type="presOf" srcId="{D34A9976-3108-45D0-B71C-00E026E7BE01}" destId="{C8F6C38F-0B85-4288-9106-2F08CA92B722}" srcOrd="0" destOrd="0" presId="urn:microsoft.com/office/officeart/2005/8/layout/vList6"/>
    <dgm:cxn modelId="{1F4ABD33-AFCF-4B4D-B104-631464F3E629}" srcId="{D88F5F6A-FE1D-4C90-8F1B-BADE8B6BF799}" destId="{D34A9976-3108-45D0-B71C-00E026E7BE01}" srcOrd="0" destOrd="0" parTransId="{F61C21F7-58CC-4C53-AACD-03FB12FB5E21}" sibTransId="{1C783066-E0B2-42DB-B4BC-E06D05AC0A30}"/>
    <dgm:cxn modelId="{A1E56D96-CD40-4F90-8744-4D4594D32A97}" type="presParOf" srcId="{F08CDCAA-7FE0-4A9A-BD31-684CB90514B8}" destId="{22D164BB-4AAF-4F05-B206-EAA48B9D34BA}" srcOrd="0" destOrd="0" presId="urn:microsoft.com/office/officeart/2005/8/layout/vList6"/>
    <dgm:cxn modelId="{505BFB68-B7DB-4DA4-B9D9-A34BAC9046B6}" type="presParOf" srcId="{22D164BB-4AAF-4F05-B206-EAA48B9D34BA}" destId="{A4E35093-38EF-4890-ADFC-410C117572D6}" srcOrd="0" destOrd="0" presId="urn:microsoft.com/office/officeart/2005/8/layout/vList6"/>
    <dgm:cxn modelId="{DD8C6F8C-9558-4740-8D69-F9E3F9B5E46C}" type="presParOf" srcId="{22D164BB-4AAF-4F05-B206-EAA48B9D34BA}" destId="{C8F6C38F-0B85-4288-9106-2F08CA92B722}" srcOrd="1" destOrd="0" presId="urn:microsoft.com/office/officeart/2005/8/layout/vList6"/>
  </dgm:cxnLst>
  <dgm:bg/>
  <dgm:whole/>
</dgm:dataModel>
</file>

<file path=ppt/diagrams/data9.xml><?xml version="1.0" encoding="utf-8"?>
<dgm:dataModel xmlns:dgm="http://schemas.openxmlformats.org/drawingml/2006/diagram" xmlns:a="http://schemas.openxmlformats.org/drawingml/2006/main">
  <dgm:ptLst>
    <dgm:pt modelId="{63C3FCAF-F80E-41CD-8423-271CB6F3823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s-PY"/>
        </a:p>
      </dgm:t>
    </dgm:pt>
    <dgm:pt modelId="{D88F5F6A-FE1D-4C90-8F1B-BADE8B6BF799}">
      <dgm:prSet phldrT="[Texto]" custT="1"/>
      <dgm:spPr/>
      <dgm:t>
        <a:bodyPr/>
        <a:lstStyle/>
        <a:p>
          <a:r>
            <a:rPr lang="es-PY" sz="1800" dirty="0" smtClean="0"/>
            <a:t>CLIENTES REESTRUCTURADOS</a:t>
          </a:r>
          <a:endParaRPr lang="es-PY" sz="1800" dirty="0"/>
        </a:p>
      </dgm:t>
    </dgm:pt>
    <dgm:pt modelId="{359FCBA8-8620-40ED-BD44-49790A788DA6}" type="parTrans" cxnId="{4AC4DEEB-B6A9-44B8-BED7-8A86E9FDE2F2}">
      <dgm:prSet/>
      <dgm:spPr/>
      <dgm:t>
        <a:bodyPr/>
        <a:lstStyle/>
        <a:p>
          <a:endParaRPr lang="es-PY"/>
        </a:p>
      </dgm:t>
    </dgm:pt>
    <dgm:pt modelId="{AE36E252-C4E0-4A99-89EB-1B945B92DED8}" type="sibTrans" cxnId="{4AC4DEEB-B6A9-44B8-BED7-8A86E9FDE2F2}">
      <dgm:prSet/>
      <dgm:spPr/>
      <dgm:t>
        <a:bodyPr/>
        <a:lstStyle/>
        <a:p>
          <a:endParaRPr lang="es-PY"/>
        </a:p>
      </dgm:t>
    </dgm:pt>
    <dgm:pt modelId="{D34A9976-3108-45D0-B71C-00E026E7BE01}">
      <dgm:prSet phldrT="[Texto]"/>
      <dgm:spPr/>
      <dgm:t>
        <a:bodyPr/>
        <a:lstStyle/>
        <a:p>
          <a:r>
            <a:rPr lang="es-PY" b="1" dirty="0" smtClean="0"/>
            <a:t>12.503    </a:t>
          </a:r>
          <a:r>
            <a:rPr lang="es-ES" b="1" dirty="0" smtClean="0"/>
            <a:t>₲</a:t>
          </a:r>
          <a:r>
            <a:rPr lang="es-PY" b="1" dirty="0" smtClean="0"/>
            <a:t> 47.511.936.522</a:t>
          </a:r>
          <a:endParaRPr lang="es-PY" b="1" dirty="0"/>
        </a:p>
      </dgm:t>
    </dgm:pt>
    <dgm:pt modelId="{F61C21F7-58CC-4C53-AACD-03FB12FB5E21}" type="parTrans" cxnId="{1F4ABD33-AFCF-4B4D-B104-631464F3E629}">
      <dgm:prSet/>
      <dgm:spPr/>
      <dgm:t>
        <a:bodyPr/>
        <a:lstStyle/>
        <a:p>
          <a:endParaRPr lang="es-PY"/>
        </a:p>
      </dgm:t>
    </dgm:pt>
    <dgm:pt modelId="{1C783066-E0B2-42DB-B4BC-E06D05AC0A30}" type="sibTrans" cxnId="{1F4ABD33-AFCF-4B4D-B104-631464F3E629}">
      <dgm:prSet/>
      <dgm:spPr/>
      <dgm:t>
        <a:bodyPr/>
        <a:lstStyle/>
        <a:p>
          <a:endParaRPr lang="es-PY"/>
        </a:p>
      </dgm:t>
    </dgm:pt>
    <dgm:pt modelId="{F08CDCAA-7FE0-4A9A-BD31-684CB90514B8}" type="pres">
      <dgm:prSet presAssocID="{63C3FCAF-F80E-41CD-8423-271CB6F38239}" presName="Name0" presStyleCnt="0">
        <dgm:presLayoutVars>
          <dgm:dir/>
          <dgm:animLvl val="lvl"/>
          <dgm:resizeHandles/>
        </dgm:presLayoutVars>
      </dgm:prSet>
      <dgm:spPr/>
      <dgm:t>
        <a:bodyPr/>
        <a:lstStyle/>
        <a:p>
          <a:endParaRPr lang="es-PY"/>
        </a:p>
      </dgm:t>
    </dgm:pt>
    <dgm:pt modelId="{22D164BB-4AAF-4F05-B206-EAA48B9D34BA}" type="pres">
      <dgm:prSet presAssocID="{D88F5F6A-FE1D-4C90-8F1B-BADE8B6BF799}" presName="linNode" presStyleCnt="0"/>
      <dgm:spPr/>
    </dgm:pt>
    <dgm:pt modelId="{A4E35093-38EF-4890-ADFC-410C117572D6}" type="pres">
      <dgm:prSet presAssocID="{D88F5F6A-FE1D-4C90-8F1B-BADE8B6BF799}" presName="parentShp" presStyleLbl="node1" presStyleIdx="0" presStyleCnt="1" custLinFactY="-305769" custLinFactNeighborX="-29856" custLinFactNeighborY="-400000">
        <dgm:presLayoutVars>
          <dgm:bulletEnabled val="1"/>
        </dgm:presLayoutVars>
      </dgm:prSet>
      <dgm:spPr/>
      <dgm:t>
        <a:bodyPr/>
        <a:lstStyle/>
        <a:p>
          <a:endParaRPr lang="es-PY"/>
        </a:p>
      </dgm:t>
    </dgm:pt>
    <dgm:pt modelId="{C8F6C38F-0B85-4288-9106-2F08CA92B722}" type="pres">
      <dgm:prSet presAssocID="{D88F5F6A-FE1D-4C90-8F1B-BADE8B6BF799}" presName="childShp" presStyleLbl="bgAccFollowNode1" presStyleIdx="0" presStyleCnt="1">
        <dgm:presLayoutVars>
          <dgm:bulletEnabled val="1"/>
        </dgm:presLayoutVars>
      </dgm:prSet>
      <dgm:spPr/>
      <dgm:t>
        <a:bodyPr/>
        <a:lstStyle/>
        <a:p>
          <a:endParaRPr lang="es-PY"/>
        </a:p>
      </dgm:t>
    </dgm:pt>
  </dgm:ptLst>
  <dgm:cxnLst>
    <dgm:cxn modelId="{2220FC27-37A5-4CE4-A9DC-B1C1978B7097}" type="presOf" srcId="{D34A9976-3108-45D0-B71C-00E026E7BE01}" destId="{C8F6C38F-0B85-4288-9106-2F08CA92B722}" srcOrd="0" destOrd="0" presId="urn:microsoft.com/office/officeart/2005/8/layout/vList6"/>
    <dgm:cxn modelId="{1F4ABD33-AFCF-4B4D-B104-631464F3E629}" srcId="{D88F5F6A-FE1D-4C90-8F1B-BADE8B6BF799}" destId="{D34A9976-3108-45D0-B71C-00E026E7BE01}" srcOrd="0" destOrd="0" parTransId="{F61C21F7-58CC-4C53-AACD-03FB12FB5E21}" sibTransId="{1C783066-E0B2-42DB-B4BC-E06D05AC0A30}"/>
    <dgm:cxn modelId="{8D20174A-5BDA-4F14-91A5-5E2302904FD3}" type="presOf" srcId="{D88F5F6A-FE1D-4C90-8F1B-BADE8B6BF799}" destId="{A4E35093-38EF-4890-ADFC-410C117572D6}" srcOrd="0" destOrd="0" presId="urn:microsoft.com/office/officeart/2005/8/layout/vList6"/>
    <dgm:cxn modelId="{32241A91-23C1-4462-9846-623AF4AEC91F}" type="presOf" srcId="{63C3FCAF-F80E-41CD-8423-271CB6F38239}" destId="{F08CDCAA-7FE0-4A9A-BD31-684CB90514B8}" srcOrd="0" destOrd="0" presId="urn:microsoft.com/office/officeart/2005/8/layout/vList6"/>
    <dgm:cxn modelId="{4AC4DEEB-B6A9-44B8-BED7-8A86E9FDE2F2}" srcId="{63C3FCAF-F80E-41CD-8423-271CB6F38239}" destId="{D88F5F6A-FE1D-4C90-8F1B-BADE8B6BF799}" srcOrd="0" destOrd="0" parTransId="{359FCBA8-8620-40ED-BD44-49790A788DA6}" sibTransId="{AE36E252-C4E0-4A99-89EB-1B945B92DED8}"/>
    <dgm:cxn modelId="{5BD36C90-7955-46C3-B4DB-6467304F0781}" type="presParOf" srcId="{F08CDCAA-7FE0-4A9A-BD31-684CB90514B8}" destId="{22D164BB-4AAF-4F05-B206-EAA48B9D34BA}" srcOrd="0" destOrd="0" presId="urn:microsoft.com/office/officeart/2005/8/layout/vList6"/>
    <dgm:cxn modelId="{97A5B908-73B9-4FA1-9C37-FC7BCDD23DA8}" type="presParOf" srcId="{22D164BB-4AAF-4F05-B206-EAA48B9D34BA}" destId="{A4E35093-38EF-4890-ADFC-410C117572D6}" srcOrd="0" destOrd="0" presId="urn:microsoft.com/office/officeart/2005/8/layout/vList6"/>
    <dgm:cxn modelId="{559CC5E4-AB3F-4E9B-815A-D489B809959E}" type="presParOf" srcId="{22D164BB-4AAF-4F05-B206-EAA48B9D34BA}" destId="{C8F6C38F-0B85-4288-9106-2F08CA92B722}" srcOrd="1" destOrd="0" presId="urn:microsoft.com/office/officeart/2005/8/layout/vList6"/>
  </dgm:cxnLst>
  <dgm:bg/>
  <dgm:whole/>
</dgm:dataModel>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90F5B7-BF68-4834-B645-28F70E330E6A}">
      <dsp:nvSpPr>
        <dsp:cNvPr id="0" name=""/>
        <dsp:cNvSpPr/>
      </dsp:nvSpPr>
      <dsp:spPr>
        <a:xfrm rot="5400000">
          <a:off x="-156821" y="158315"/>
          <a:ext cx="1045477" cy="731834"/>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Y" sz="2000" kern="1200" dirty="0" smtClean="0"/>
            <a:t> </a:t>
          </a:r>
          <a:endParaRPr lang="es-PY" sz="2000" kern="1200" dirty="0"/>
        </a:p>
      </dsp:txBody>
      <dsp:txXfrm rot="-5400000">
        <a:off x="1" y="367410"/>
        <a:ext cx="731834" cy="313643"/>
      </dsp:txXfrm>
    </dsp:sp>
    <dsp:sp modelId="{13BBDD76-4DDA-41B8-8F41-72239BD05D46}">
      <dsp:nvSpPr>
        <dsp:cNvPr id="0" name=""/>
        <dsp:cNvSpPr/>
      </dsp:nvSpPr>
      <dsp:spPr>
        <a:xfrm rot="5400000">
          <a:off x="1124832" y="-391504"/>
          <a:ext cx="679560" cy="1465557"/>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s-PY" sz="1100" kern="1200" dirty="0" smtClean="0">
              <a:solidFill>
                <a:schemeClr val="tx1"/>
              </a:solidFill>
            </a:rPr>
            <a:t>Banca</a:t>
          </a:r>
          <a:r>
            <a:rPr lang="es-PY" sz="1100" kern="1200" dirty="0" smtClean="0">
              <a:solidFill>
                <a:schemeClr val="bg1"/>
              </a:solidFill>
            </a:rPr>
            <a:t> </a:t>
          </a:r>
          <a:r>
            <a:rPr lang="es-PY" sz="1100" kern="1200" dirty="0" smtClean="0">
              <a:solidFill>
                <a:schemeClr val="tx1"/>
              </a:solidFill>
            </a:rPr>
            <a:t>Comunal</a:t>
          </a:r>
          <a:endParaRPr lang="es-PY" sz="1100" kern="1200" dirty="0"/>
        </a:p>
      </dsp:txBody>
      <dsp:txXfrm rot="-5400000">
        <a:off x="731834" y="34667"/>
        <a:ext cx="1432384" cy="613214"/>
      </dsp:txXfrm>
    </dsp:sp>
    <dsp:sp modelId="{5A74101F-A446-4C43-8313-32F78D4346DB}">
      <dsp:nvSpPr>
        <dsp:cNvPr id="0" name=""/>
        <dsp:cNvSpPr/>
      </dsp:nvSpPr>
      <dsp:spPr>
        <a:xfrm rot="5400000">
          <a:off x="-156821" y="991404"/>
          <a:ext cx="1045477" cy="731834"/>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Y" sz="2000" kern="1200" dirty="0" smtClean="0"/>
            <a:t> </a:t>
          </a:r>
          <a:endParaRPr lang="es-PY" sz="2000" kern="1200" dirty="0"/>
        </a:p>
      </dsp:txBody>
      <dsp:txXfrm rot="-5400000">
        <a:off x="1" y="1200499"/>
        <a:ext cx="731834" cy="313643"/>
      </dsp:txXfrm>
    </dsp:sp>
    <dsp:sp modelId="{E46426BE-3568-4D15-81AC-DCD50635288D}">
      <dsp:nvSpPr>
        <dsp:cNvPr id="0" name=""/>
        <dsp:cNvSpPr/>
      </dsp:nvSpPr>
      <dsp:spPr>
        <a:xfrm rot="5400000">
          <a:off x="1124832" y="441584"/>
          <a:ext cx="679560" cy="1465557"/>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s-PY" sz="1100" kern="1200" dirty="0" smtClean="0">
              <a:solidFill>
                <a:schemeClr val="tx1"/>
              </a:solidFill>
            </a:rPr>
            <a:t>Mujer Emprendedora</a:t>
          </a:r>
          <a:endParaRPr lang="es-PY" sz="1100" kern="1200" dirty="0">
            <a:solidFill>
              <a:schemeClr val="tx1"/>
            </a:solidFill>
          </a:endParaRPr>
        </a:p>
      </dsp:txBody>
      <dsp:txXfrm rot="-5400000">
        <a:off x="731834" y="867756"/>
        <a:ext cx="1432384" cy="613214"/>
      </dsp:txXfrm>
    </dsp:sp>
    <dsp:sp modelId="{0DAC669E-B653-4E50-B4FC-7309CB1AD5DE}">
      <dsp:nvSpPr>
        <dsp:cNvPr id="0" name=""/>
        <dsp:cNvSpPr/>
      </dsp:nvSpPr>
      <dsp:spPr>
        <a:xfrm rot="5400000">
          <a:off x="-156821" y="1824493"/>
          <a:ext cx="1045477" cy="731834"/>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Y" sz="2000" kern="1200" dirty="0" smtClean="0"/>
            <a:t> </a:t>
          </a:r>
          <a:endParaRPr lang="es-PY" sz="2000" kern="1200" dirty="0"/>
        </a:p>
      </dsp:txBody>
      <dsp:txXfrm rot="-5400000">
        <a:off x="1" y="2033588"/>
        <a:ext cx="731834" cy="313643"/>
      </dsp:txXfrm>
    </dsp:sp>
    <dsp:sp modelId="{ED7A50FD-F725-4519-B876-97D53C25331C}">
      <dsp:nvSpPr>
        <dsp:cNvPr id="0" name=""/>
        <dsp:cNvSpPr/>
      </dsp:nvSpPr>
      <dsp:spPr>
        <a:xfrm rot="5400000">
          <a:off x="1124832" y="1274673"/>
          <a:ext cx="679560" cy="1465557"/>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s-PY" sz="1100" kern="1200" dirty="0" smtClean="0">
              <a:solidFill>
                <a:schemeClr val="tx1"/>
              </a:solidFill>
            </a:rPr>
            <a:t>Juventud Emprendedora</a:t>
          </a:r>
          <a:endParaRPr lang="es-PY" sz="1100" kern="1200" dirty="0">
            <a:solidFill>
              <a:schemeClr val="tx1"/>
            </a:solidFill>
          </a:endParaRPr>
        </a:p>
      </dsp:txBody>
      <dsp:txXfrm rot="-5400000">
        <a:off x="731834" y="1700845"/>
        <a:ext cx="1432384" cy="6132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055356-3DAA-43F2-9804-94E102608E12}">
      <dsp:nvSpPr>
        <dsp:cNvPr id="0" name=""/>
        <dsp:cNvSpPr/>
      </dsp:nvSpPr>
      <dsp:spPr>
        <a:xfrm>
          <a:off x="0" y="0"/>
          <a:ext cx="2143140" cy="8798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PY" sz="2000" kern="1200" dirty="0" smtClean="0"/>
            <a:t>DE INCLUSION</a:t>
          </a:r>
          <a:endParaRPr lang="es-PY" sz="2000" kern="1200" dirty="0"/>
        </a:p>
      </dsp:txBody>
      <dsp:txXfrm>
        <a:off x="42950" y="42950"/>
        <a:ext cx="2057240" cy="7939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90F5B7-BF68-4834-B645-28F70E330E6A}">
      <dsp:nvSpPr>
        <dsp:cNvPr id="0" name=""/>
        <dsp:cNvSpPr/>
      </dsp:nvSpPr>
      <dsp:spPr>
        <a:xfrm rot="5400000">
          <a:off x="-100139" y="165421"/>
          <a:ext cx="667593" cy="467315"/>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PY" sz="1300" kern="1200" dirty="0" smtClean="0"/>
            <a:t> </a:t>
          </a:r>
          <a:endParaRPr lang="es-PY" sz="1300" kern="1200" dirty="0"/>
        </a:p>
      </dsp:txBody>
      <dsp:txXfrm rot="-5400000">
        <a:off x="1" y="298940"/>
        <a:ext cx="467315" cy="200278"/>
      </dsp:txXfrm>
    </dsp:sp>
    <dsp:sp modelId="{13BBDD76-4DDA-41B8-8F41-72239BD05D46}">
      <dsp:nvSpPr>
        <dsp:cNvPr id="0" name=""/>
        <dsp:cNvSpPr/>
      </dsp:nvSpPr>
      <dsp:spPr>
        <a:xfrm rot="5400000">
          <a:off x="1131522" y="-599263"/>
          <a:ext cx="433935" cy="176234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PY" sz="1200" kern="1200" dirty="0" smtClean="0">
              <a:solidFill>
                <a:schemeClr val="tx1"/>
              </a:solidFill>
            </a:rPr>
            <a:t>Pro Mandioca</a:t>
          </a:r>
        </a:p>
      </dsp:txBody>
      <dsp:txXfrm rot="-5400000">
        <a:off x="467316" y="86126"/>
        <a:ext cx="1741166" cy="391569"/>
      </dsp:txXfrm>
    </dsp:sp>
    <dsp:sp modelId="{5A74101F-A446-4C43-8313-32F78D4346DB}">
      <dsp:nvSpPr>
        <dsp:cNvPr id="0" name=""/>
        <dsp:cNvSpPr/>
      </dsp:nvSpPr>
      <dsp:spPr>
        <a:xfrm rot="5400000">
          <a:off x="-100139" y="699356"/>
          <a:ext cx="667593" cy="467315"/>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PY" sz="1300" kern="1200" dirty="0" smtClean="0"/>
            <a:t> </a:t>
          </a:r>
          <a:endParaRPr lang="es-PY" sz="1300" kern="1200" dirty="0"/>
        </a:p>
      </dsp:txBody>
      <dsp:txXfrm rot="-5400000">
        <a:off x="1" y="832875"/>
        <a:ext cx="467315" cy="200278"/>
      </dsp:txXfrm>
    </dsp:sp>
    <dsp:sp modelId="{E46426BE-3568-4D15-81AC-DCD50635288D}">
      <dsp:nvSpPr>
        <dsp:cNvPr id="0" name=""/>
        <dsp:cNvSpPr/>
      </dsp:nvSpPr>
      <dsp:spPr>
        <a:xfrm rot="5400000">
          <a:off x="1131522" y="-74288"/>
          <a:ext cx="433935" cy="176234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PY" sz="1200" kern="1200" dirty="0" smtClean="0">
              <a:solidFill>
                <a:schemeClr val="tx1"/>
              </a:solidFill>
            </a:rPr>
            <a:t>Petro CAH</a:t>
          </a:r>
        </a:p>
      </dsp:txBody>
      <dsp:txXfrm rot="-5400000">
        <a:off x="467316" y="611101"/>
        <a:ext cx="1741166" cy="391569"/>
      </dsp:txXfrm>
    </dsp:sp>
    <dsp:sp modelId="{0DAC669E-B653-4E50-B4FC-7309CB1AD5DE}">
      <dsp:nvSpPr>
        <dsp:cNvPr id="0" name=""/>
        <dsp:cNvSpPr/>
      </dsp:nvSpPr>
      <dsp:spPr>
        <a:xfrm rot="5400000">
          <a:off x="-100139" y="1233291"/>
          <a:ext cx="667593" cy="467315"/>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PY" sz="1300" kern="1200" dirty="0" smtClean="0"/>
            <a:t> </a:t>
          </a:r>
          <a:endParaRPr lang="es-PY" sz="1300" kern="1200" dirty="0"/>
        </a:p>
      </dsp:txBody>
      <dsp:txXfrm rot="-5400000">
        <a:off x="1" y="1366810"/>
        <a:ext cx="467315" cy="200278"/>
      </dsp:txXfrm>
    </dsp:sp>
    <dsp:sp modelId="{ED7A50FD-F725-4519-B876-97D53C25331C}">
      <dsp:nvSpPr>
        <dsp:cNvPr id="0" name=""/>
        <dsp:cNvSpPr/>
      </dsp:nvSpPr>
      <dsp:spPr>
        <a:xfrm rot="5400000">
          <a:off x="1131522" y="468945"/>
          <a:ext cx="433935" cy="176234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PY" sz="1200" kern="1200" dirty="0" smtClean="0">
              <a:solidFill>
                <a:schemeClr val="tx1"/>
              </a:solidFill>
            </a:rPr>
            <a:t>Triagro</a:t>
          </a:r>
        </a:p>
      </dsp:txBody>
      <dsp:txXfrm rot="-5400000">
        <a:off x="467316" y="1154335"/>
        <a:ext cx="1741166" cy="391569"/>
      </dsp:txXfrm>
    </dsp:sp>
    <dsp:sp modelId="{6AE84157-1F07-4C1A-A8A9-263748495417}">
      <dsp:nvSpPr>
        <dsp:cNvPr id="0" name=""/>
        <dsp:cNvSpPr/>
      </dsp:nvSpPr>
      <dsp:spPr>
        <a:xfrm rot="5400000">
          <a:off x="-100139" y="1767226"/>
          <a:ext cx="667593" cy="467315"/>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PY" sz="1200" kern="1200" dirty="0" smtClean="0">
              <a:solidFill>
                <a:schemeClr val="tx1"/>
              </a:solidFill>
            </a:rPr>
            <a:t>  </a:t>
          </a:r>
        </a:p>
      </dsp:txBody>
      <dsp:txXfrm rot="-5400000">
        <a:off x="1" y="1900745"/>
        <a:ext cx="467315" cy="200278"/>
      </dsp:txXfrm>
    </dsp:sp>
    <dsp:sp modelId="{8600A6B6-7739-4FA6-943F-AC3F1260551F}">
      <dsp:nvSpPr>
        <dsp:cNvPr id="0" name=""/>
        <dsp:cNvSpPr/>
      </dsp:nvSpPr>
      <dsp:spPr>
        <a:xfrm rot="5400000">
          <a:off x="1131522" y="1002880"/>
          <a:ext cx="433935" cy="176234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ES" sz="1200" kern="1200" dirty="0" smtClean="0">
              <a:solidFill>
                <a:schemeClr val="tx1"/>
              </a:solidFill>
            </a:rPr>
            <a:t>Alquimia</a:t>
          </a:r>
        </a:p>
      </dsp:txBody>
      <dsp:txXfrm rot="-5400000">
        <a:off x="467316" y="1688270"/>
        <a:ext cx="1741166" cy="391569"/>
      </dsp:txXfrm>
    </dsp:sp>
    <dsp:sp modelId="{C998BDD9-2C73-46C3-B040-AF74FD558AFB}">
      <dsp:nvSpPr>
        <dsp:cNvPr id="0" name=""/>
        <dsp:cNvSpPr/>
      </dsp:nvSpPr>
      <dsp:spPr>
        <a:xfrm rot="5400000">
          <a:off x="-182710" y="2390544"/>
          <a:ext cx="832736" cy="467315"/>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s-PY" sz="1200" kern="1200" dirty="0" smtClean="0">
            <a:solidFill>
              <a:schemeClr val="tx1"/>
            </a:solidFill>
          </a:endParaRPr>
        </a:p>
      </dsp:txBody>
      <dsp:txXfrm rot="-5400000">
        <a:off x="1" y="2441492"/>
        <a:ext cx="467315" cy="365421"/>
      </dsp:txXfrm>
    </dsp:sp>
    <dsp:sp modelId="{72A13C8D-FB11-41F5-B5F1-8E1402B45E2C}">
      <dsp:nvSpPr>
        <dsp:cNvPr id="0" name=""/>
        <dsp:cNvSpPr/>
      </dsp:nvSpPr>
      <dsp:spPr>
        <a:xfrm rot="5400000">
          <a:off x="926813" y="1741525"/>
          <a:ext cx="843354" cy="176234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s-PY" sz="1000" kern="1200" dirty="0" smtClean="0">
              <a:solidFill>
                <a:schemeClr val="tx1"/>
              </a:solidFill>
            </a:rPr>
            <a:t>Crédito a través del descuento de documentos (FACTORING)</a:t>
          </a:r>
          <a:endParaRPr lang="es-ES" sz="1000" kern="1200" dirty="0" smtClean="0">
            <a:solidFill>
              <a:schemeClr val="tx1"/>
            </a:solidFill>
          </a:endParaRPr>
        </a:p>
      </dsp:txBody>
      <dsp:txXfrm rot="-5400000">
        <a:off x="467316" y="2242192"/>
        <a:ext cx="1721180" cy="7610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90F5B7-BF68-4834-B645-28F70E330E6A}">
      <dsp:nvSpPr>
        <dsp:cNvPr id="0" name=""/>
        <dsp:cNvSpPr/>
      </dsp:nvSpPr>
      <dsp:spPr>
        <a:xfrm rot="5400000">
          <a:off x="-156277" y="156411"/>
          <a:ext cx="1041850" cy="729295"/>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Y" sz="2000" kern="1200" dirty="0" smtClean="0"/>
            <a:t> </a:t>
          </a:r>
          <a:endParaRPr lang="es-PY" sz="2000" kern="1200" dirty="0"/>
        </a:p>
      </dsp:txBody>
      <dsp:txXfrm rot="-5400000">
        <a:off x="1" y="364782"/>
        <a:ext cx="729295" cy="312555"/>
      </dsp:txXfrm>
    </dsp:sp>
    <dsp:sp modelId="{13BBDD76-4DDA-41B8-8F41-72239BD05D46}">
      <dsp:nvSpPr>
        <dsp:cNvPr id="0" name=""/>
        <dsp:cNvSpPr/>
      </dsp:nvSpPr>
      <dsp:spPr>
        <a:xfrm rot="5400000">
          <a:off x="1177634" y="-448205"/>
          <a:ext cx="677202" cy="1573881"/>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s-PY" sz="1000" kern="1200" dirty="0" smtClean="0"/>
            <a:t>Equipamiento para la Producción Agrícola EPA (CAH-MAG)</a:t>
          </a:r>
          <a:endParaRPr lang="es-PY" sz="1000" kern="1200" dirty="0"/>
        </a:p>
      </dsp:txBody>
      <dsp:txXfrm rot="-5400000">
        <a:off x="729295" y="33192"/>
        <a:ext cx="1540823" cy="611086"/>
      </dsp:txXfrm>
    </dsp:sp>
    <dsp:sp modelId="{5A74101F-A446-4C43-8313-32F78D4346DB}">
      <dsp:nvSpPr>
        <dsp:cNvPr id="0" name=""/>
        <dsp:cNvSpPr/>
      </dsp:nvSpPr>
      <dsp:spPr>
        <a:xfrm rot="5400000">
          <a:off x="-156277" y="992674"/>
          <a:ext cx="1041850" cy="729295"/>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Y" sz="2000" kern="1200" dirty="0" smtClean="0"/>
            <a:t> </a:t>
          </a:r>
          <a:endParaRPr lang="es-PY" sz="2000" kern="1200" dirty="0"/>
        </a:p>
      </dsp:txBody>
      <dsp:txXfrm rot="-5400000">
        <a:off x="1" y="1201045"/>
        <a:ext cx="729295" cy="312555"/>
      </dsp:txXfrm>
    </dsp:sp>
    <dsp:sp modelId="{E46426BE-3568-4D15-81AC-DCD50635288D}">
      <dsp:nvSpPr>
        <dsp:cNvPr id="0" name=""/>
        <dsp:cNvSpPr/>
      </dsp:nvSpPr>
      <dsp:spPr>
        <a:xfrm rot="5400000">
          <a:off x="1177634" y="388057"/>
          <a:ext cx="677202" cy="1573881"/>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s-PY" sz="1000" kern="1200" dirty="0" smtClean="0">
              <a:solidFill>
                <a:schemeClr val="tx1"/>
              </a:solidFill>
            </a:rPr>
            <a:t>Ley 5.5527/15 De Rehabilitación Financiera</a:t>
          </a:r>
          <a:endParaRPr lang="es-PY" sz="1000" kern="1200" dirty="0">
            <a:solidFill>
              <a:schemeClr val="tx1"/>
            </a:solidFill>
          </a:endParaRPr>
        </a:p>
      </dsp:txBody>
      <dsp:txXfrm rot="-5400000">
        <a:off x="729295" y="869454"/>
        <a:ext cx="1540823" cy="611086"/>
      </dsp:txXfrm>
    </dsp:sp>
    <dsp:sp modelId="{0DAC669E-B653-4E50-B4FC-7309CB1AD5DE}">
      <dsp:nvSpPr>
        <dsp:cNvPr id="0" name=""/>
        <dsp:cNvSpPr/>
      </dsp:nvSpPr>
      <dsp:spPr>
        <a:xfrm rot="5400000">
          <a:off x="-156277" y="1828936"/>
          <a:ext cx="1041850" cy="729295"/>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Y" sz="2000" kern="1200" dirty="0" smtClean="0"/>
            <a:t> </a:t>
          </a:r>
          <a:endParaRPr lang="es-PY" sz="2000" kern="1200" dirty="0"/>
        </a:p>
      </dsp:txBody>
      <dsp:txXfrm rot="-5400000">
        <a:off x="1" y="2037307"/>
        <a:ext cx="729295" cy="312555"/>
      </dsp:txXfrm>
    </dsp:sp>
    <dsp:sp modelId="{ED7A50FD-F725-4519-B876-97D53C25331C}">
      <dsp:nvSpPr>
        <dsp:cNvPr id="0" name=""/>
        <dsp:cNvSpPr/>
      </dsp:nvSpPr>
      <dsp:spPr>
        <a:xfrm rot="5400000">
          <a:off x="1177634" y="1224319"/>
          <a:ext cx="677202" cy="1573881"/>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s-PY" sz="1000" kern="1200" dirty="0" smtClean="0"/>
            <a:t> * Turismo Rural (SENATUR – CAH</a:t>
          </a:r>
          <a:r>
            <a:rPr lang="es-PY" sz="1400" kern="1200" dirty="0" smtClean="0"/>
            <a:t>)</a:t>
          </a:r>
          <a:endParaRPr lang="es-PY" sz="1400" kern="1200" dirty="0"/>
        </a:p>
      </dsp:txBody>
      <dsp:txXfrm rot="-5400000">
        <a:off x="729295" y="1705716"/>
        <a:ext cx="1540823" cy="6110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90F5B7-BF68-4834-B645-28F70E330E6A}">
      <dsp:nvSpPr>
        <dsp:cNvPr id="0" name=""/>
        <dsp:cNvSpPr/>
      </dsp:nvSpPr>
      <dsp:spPr>
        <a:xfrm rot="5400000">
          <a:off x="-274206" y="276072"/>
          <a:ext cx="1427369" cy="878956"/>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es-PY" sz="3500" kern="1200" dirty="0" smtClean="0"/>
            <a:t> </a:t>
          </a:r>
          <a:endParaRPr lang="es-PY" sz="3500" kern="1200" dirty="0"/>
        </a:p>
      </dsp:txBody>
      <dsp:txXfrm rot="-5400000">
        <a:off x="1" y="441343"/>
        <a:ext cx="878956" cy="548413"/>
      </dsp:txXfrm>
    </dsp:sp>
    <dsp:sp modelId="{13BBDD76-4DDA-41B8-8F41-72239BD05D46}">
      <dsp:nvSpPr>
        <dsp:cNvPr id="0" name=""/>
        <dsp:cNvSpPr/>
      </dsp:nvSpPr>
      <dsp:spPr>
        <a:xfrm rot="5400000">
          <a:off x="1044228" y="-163406"/>
          <a:ext cx="987891" cy="131843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PY" sz="1200" kern="1200" dirty="0" smtClean="0"/>
            <a:t>Pro Agro - CAH</a:t>
          </a:r>
          <a:endParaRPr lang="es-PY" sz="1200" kern="1200" dirty="0"/>
        </a:p>
      </dsp:txBody>
      <dsp:txXfrm rot="-5400000">
        <a:off x="878957" y="50090"/>
        <a:ext cx="1270210" cy="891441"/>
      </dsp:txXfrm>
    </dsp:sp>
    <dsp:sp modelId="{5A74101F-A446-4C43-8313-32F78D4346DB}">
      <dsp:nvSpPr>
        <dsp:cNvPr id="0" name=""/>
        <dsp:cNvSpPr/>
      </dsp:nvSpPr>
      <dsp:spPr>
        <a:xfrm rot="5400000">
          <a:off x="-274206" y="1404737"/>
          <a:ext cx="1427369" cy="878956"/>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es-PY" sz="3500" kern="1200" dirty="0" smtClean="0"/>
            <a:t> </a:t>
          </a:r>
          <a:endParaRPr lang="es-PY" sz="3500" kern="1200" dirty="0"/>
        </a:p>
      </dsp:txBody>
      <dsp:txXfrm rot="-5400000">
        <a:off x="1" y="1570008"/>
        <a:ext cx="878956" cy="548413"/>
      </dsp:txXfrm>
    </dsp:sp>
    <dsp:sp modelId="{E46426BE-3568-4D15-81AC-DCD50635288D}">
      <dsp:nvSpPr>
        <dsp:cNvPr id="0" name=""/>
        <dsp:cNvSpPr/>
      </dsp:nvSpPr>
      <dsp:spPr>
        <a:xfrm rot="5400000">
          <a:off x="1044228" y="965258"/>
          <a:ext cx="987891" cy="131843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s-PY" sz="1200" kern="1200" dirty="0" smtClean="0">
              <a:solidFill>
                <a:schemeClr val="tx1"/>
              </a:solidFill>
            </a:rPr>
            <a:t>Inversión Productiva – PG-P14</a:t>
          </a:r>
          <a:endParaRPr lang="es-PY" sz="1200" kern="1200" dirty="0">
            <a:solidFill>
              <a:schemeClr val="tx1"/>
            </a:solidFill>
          </a:endParaRPr>
        </a:p>
      </dsp:txBody>
      <dsp:txXfrm rot="-5400000">
        <a:off x="878957" y="1178755"/>
        <a:ext cx="1270210" cy="89144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771CC-AB13-4D4E-9E74-34F920B905F7}">
      <dsp:nvSpPr>
        <dsp:cNvPr id="0" name=""/>
        <dsp:cNvSpPr/>
      </dsp:nvSpPr>
      <dsp:spPr>
        <a:xfrm rot="16200000">
          <a:off x="1333778" y="6800"/>
          <a:ext cx="1631461" cy="1644790"/>
        </a:xfrm>
        <a:prstGeom prst="upArrow">
          <a:avLst>
            <a:gd name="adj1" fmla="val 50000"/>
            <a:gd name="adj2" fmla="val 35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PY" sz="1400" kern="1200" dirty="0" smtClean="0"/>
            <a:t>Hasta 7 años</a:t>
          </a:r>
          <a:endParaRPr lang="es-PY" sz="1400" kern="1200" dirty="0"/>
        </a:p>
      </dsp:txBody>
      <dsp:txXfrm rot="5400000">
        <a:off x="1612620" y="421329"/>
        <a:ext cx="1359284" cy="815731"/>
      </dsp:txXfrm>
    </dsp:sp>
    <dsp:sp modelId="{D9702BEB-B9B1-411A-8456-99425DA02D0C}">
      <dsp:nvSpPr>
        <dsp:cNvPr id="0" name=""/>
        <dsp:cNvSpPr/>
      </dsp:nvSpPr>
      <dsp:spPr>
        <a:xfrm rot="5400000">
          <a:off x="4655855" y="2"/>
          <a:ext cx="1682134" cy="1644920"/>
        </a:xfrm>
        <a:prstGeom prst="upArrow">
          <a:avLst>
            <a:gd name="adj1" fmla="val 50000"/>
            <a:gd name="adj2" fmla="val 35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PY" sz="1400" kern="1200" dirty="0" smtClean="0"/>
            <a:t>Hasta 10 años, periodo de gracia</a:t>
          </a:r>
          <a:endParaRPr lang="es-PY" sz="1400" kern="1200" dirty="0"/>
        </a:p>
      </dsp:txBody>
      <dsp:txXfrm rot="-5400000">
        <a:off x="4674462" y="401929"/>
        <a:ext cx="1357059" cy="84106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B5C03E-A6F6-48AE-9FBA-7BD29A542903}">
      <dsp:nvSpPr>
        <dsp:cNvPr id="0" name=""/>
        <dsp:cNvSpPr/>
      </dsp:nvSpPr>
      <dsp:spPr>
        <a:xfrm rot="5566867">
          <a:off x="1069934" y="116663"/>
          <a:ext cx="2269571" cy="2724302"/>
        </a:xfrm>
        <a:prstGeom prst="swooshArrow">
          <a:avLst>
            <a:gd name="adj1" fmla="val 16310"/>
            <a:gd name="adj2" fmla="val 3137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BC4FCF-721A-458D-9C83-52CA18ED8417}">
      <dsp:nvSpPr>
        <dsp:cNvPr id="0" name=""/>
        <dsp:cNvSpPr/>
      </dsp:nvSpPr>
      <dsp:spPr>
        <a:xfrm>
          <a:off x="685602" y="679010"/>
          <a:ext cx="1203755" cy="473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b" anchorCtr="0">
          <a:noAutofit/>
        </a:bodyPr>
        <a:lstStyle/>
        <a:p>
          <a:pPr lvl="0" algn="ctr" defTabSz="666750">
            <a:lnSpc>
              <a:spcPct val="90000"/>
            </a:lnSpc>
            <a:spcBef>
              <a:spcPct val="0"/>
            </a:spcBef>
            <a:spcAft>
              <a:spcPct val="35000"/>
            </a:spcAft>
          </a:pPr>
          <a:r>
            <a:rPr lang="es-PY" sz="1500" b="1" kern="1200" dirty="0" smtClean="0"/>
            <a:t>Tasas de 18%</a:t>
          </a:r>
          <a:endParaRPr lang="es-PY" sz="1500" b="1" kern="1200" dirty="0"/>
        </a:p>
      </dsp:txBody>
      <dsp:txXfrm>
        <a:off x="685602" y="679010"/>
        <a:ext cx="1203755" cy="473220"/>
      </dsp:txXfrm>
    </dsp:sp>
    <dsp:sp modelId="{53CE5997-5C11-4B90-887A-5831480B1A1B}">
      <dsp:nvSpPr>
        <dsp:cNvPr id="0" name=""/>
        <dsp:cNvSpPr/>
      </dsp:nvSpPr>
      <dsp:spPr>
        <a:xfrm>
          <a:off x="1287475" y="1670766"/>
          <a:ext cx="1626695" cy="473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t" anchorCtr="0">
          <a:noAutofit/>
        </a:bodyPr>
        <a:lstStyle/>
        <a:p>
          <a:pPr lvl="0" algn="ctr" defTabSz="666750">
            <a:lnSpc>
              <a:spcPct val="90000"/>
            </a:lnSpc>
            <a:spcBef>
              <a:spcPct val="0"/>
            </a:spcBef>
            <a:spcAft>
              <a:spcPct val="35000"/>
            </a:spcAft>
          </a:pPr>
          <a:r>
            <a:rPr lang="es-PY" sz="1500" b="1" kern="1200" dirty="0" smtClean="0"/>
            <a:t>Tasas 10%</a:t>
          </a:r>
          <a:endParaRPr lang="es-PY" sz="1500" b="1" kern="1200" dirty="0"/>
        </a:p>
      </dsp:txBody>
      <dsp:txXfrm>
        <a:off x="1287475" y="1670766"/>
        <a:ext cx="1626695" cy="473220"/>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0"/>
            <a:ext cx="2945659" cy="498136"/>
          </a:xfrm>
          <a:prstGeom prst="rect">
            <a:avLst/>
          </a:prstGeom>
        </p:spPr>
        <p:txBody>
          <a:bodyPr vert="horz" lIns="92930" tIns="46465" rIns="92930" bIns="46465" rtlCol="0"/>
          <a:lstStyle>
            <a:lvl1pPr algn="l">
              <a:defRPr sz="1200"/>
            </a:lvl1pPr>
          </a:lstStyle>
          <a:p>
            <a:endParaRPr lang="es-PY"/>
          </a:p>
        </p:txBody>
      </p:sp>
      <p:sp>
        <p:nvSpPr>
          <p:cNvPr id="3" name="Marcador de fecha 2"/>
          <p:cNvSpPr>
            <a:spLocks noGrp="1"/>
          </p:cNvSpPr>
          <p:nvPr>
            <p:ph type="dt" sz="quarter" idx="1"/>
          </p:nvPr>
        </p:nvSpPr>
        <p:spPr>
          <a:xfrm>
            <a:off x="3850444" y="0"/>
            <a:ext cx="2945659" cy="498136"/>
          </a:xfrm>
          <a:prstGeom prst="rect">
            <a:avLst/>
          </a:prstGeom>
        </p:spPr>
        <p:txBody>
          <a:bodyPr vert="horz" lIns="92930" tIns="46465" rIns="92930" bIns="46465" rtlCol="0"/>
          <a:lstStyle>
            <a:lvl1pPr algn="r">
              <a:defRPr sz="1200"/>
            </a:lvl1pPr>
          </a:lstStyle>
          <a:p>
            <a:fld id="{E3336683-272E-401A-898E-E2759322B051}" type="datetimeFigureOut">
              <a:rPr lang="es-PY" smtClean="0"/>
              <a:pPr/>
              <a:t>10/10/2016</a:t>
            </a:fld>
            <a:endParaRPr lang="es-PY"/>
          </a:p>
        </p:txBody>
      </p:sp>
      <p:sp>
        <p:nvSpPr>
          <p:cNvPr id="4" name="Marcador de pie de página 3"/>
          <p:cNvSpPr>
            <a:spLocks noGrp="1"/>
          </p:cNvSpPr>
          <p:nvPr>
            <p:ph type="ftr" sz="quarter" idx="2"/>
          </p:nvPr>
        </p:nvSpPr>
        <p:spPr>
          <a:xfrm>
            <a:off x="1" y="9430092"/>
            <a:ext cx="2945659" cy="498135"/>
          </a:xfrm>
          <a:prstGeom prst="rect">
            <a:avLst/>
          </a:prstGeom>
        </p:spPr>
        <p:txBody>
          <a:bodyPr vert="horz" lIns="92930" tIns="46465" rIns="92930" bIns="46465" rtlCol="0" anchor="b"/>
          <a:lstStyle>
            <a:lvl1pPr algn="l">
              <a:defRPr sz="1200"/>
            </a:lvl1pPr>
          </a:lstStyle>
          <a:p>
            <a:endParaRPr lang="es-PY"/>
          </a:p>
        </p:txBody>
      </p:sp>
      <p:sp>
        <p:nvSpPr>
          <p:cNvPr id="5" name="Marcador de número de diapositiva 4"/>
          <p:cNvSpPr>
            <a:spLocks noGrp="1"/>
          </p:cNvSpPr>
          <p:nvPr>
            <p:ph type="sldNum" sz="quarter" idx="3"/>
          </p:nvPr>
        </p:nvSpPr>
        <p:spPr>
          <a:xfrm>
            <a:off x="3850444" y="9430092"/>
            <a:ext cx="2945659" cy="498135"/>
          </a:xfrm>
          <a:prstGeom prst="rect">
            <a:avLst/>
          </a:prstGeom>
        </p:spPr>
        <p:txBody>
          <a:bodyPr vert="horz" lIns="92930" tIns="46465" rIns="92930" bIns="46465" rtlCol="0" anchor="b"/>
          <a:lstStyle>
            <a:lvl1pPr algn="r">
              <a:defRPr sz="1200"/>
            </a:lvl1pPr>
          </a:lstStyle>
          <a:p>
            <a:fld id="{2F741E5D-EC19-433C-93A2-9ED7471E1E48}" type="slidenum">
              <a:rPr lang="es-PY" smtClean="0"/>
              <a:pPr/>
              <a:t>‹Nº›</a:t>
            </a:fld>
            <a:endParaRPr lang="es-PY"/>
          </a:p>
        </p:txBody>
      </p:sp>
    </p:spTree>
    <p:extLst>
      <p:ext uri="{BB962C8B-B14F-4D97-AF65-F5344CB8AC3E}">
        <p14:creationId xmlns:p14="http://schemas.microsoft.com/office/powerpoint/2010/main" xmlns="" val="37773319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89034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4178974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383163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414987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278488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8195729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31033065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703090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1005964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105708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608611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3027545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983620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3753966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135596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3720500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10/10/2016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3569279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9.xml"/><Relationship Id="rId13" Type="http://schemas.openxmlformats.org/officeDocument/2006/relationships/diagramQuickStyle" Target="../diagrams/quickStyle10.xml"/><Relationship Id="rId3" Type="http://schemas.openxmlformats.org/officeDocument/2006/relationships/diagramData" Target="../diagrams/data8.xml"/><Relationship Id="rId7" Type="http://schemas.openxmlformats.org/officeDocument/2006/relationships/diagramData" Target="../diagrams/data9.xml"/><Relationship Id="rId12" Type="http://schemas.openxmlformats.org/officeDocument/2006/relationships/diagramLayout" Target="../diagrams/layout10.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8.xml"/><Relationship Id="rId11" Type="http://schemas.openxmlformats.org/officeDocument/2006/relationships/diagramData" Target="../diagrams/data10.xml"/><Relationship Id="rId5" Type="http://schemas.openxmlformats.org/officeDocument/2006/relationships/diagramQuickStyle" Target="../diagrams/quickStyle8.xml"/><Relationship Id="rId10" Type="http://schemas.openxmlformats.org/officeDocument/2006/relationships/diagramColors" Target="../diagrams/colors9.xml"/><Relationship Id="rId4" Type="http://schemas.openxmlformats.org/officeDocument/2006/relationships/diagramLayout" Target="../diagrams/layout8.xml"/><Relationship Id="rId9" Type="http://schemas.openxmlformats.org/officeDocument/2006/relationships/diagramQuickStyle" Target="../diagrams/quickStyle9.xml"/><Relationship Id="rId14" Type="http://schemas.openxmlformats.org/officeDocument/2006/relationships/diagramColors" Target="../diagrams/colors10.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mailto:jane-doe@xyz.edu"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Data" Target="../diagrams/data1.xml"/><Relationship Id="rId7" Type="http://schemas.openxmlformats.org/officeDocument/2006/relationships/diagramData" Target="../diagrams/data2.xml"/><Relationship Id="rId12" Type="http://schemas.microsoft.com/office/2007/relationships/diagramDrawing" Target="../diagrams/drawing8.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microsoft.com/office/2007/relationships/diagramDrawing" Target="../diagrams/drawing7.xml"/><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QuickStyle" Target="../diagrams/quickStyle5.xml"/><Relationship Id="rId18" Type="http://schemas.openxmlformats.org/officeDocument/2006/relationships/diagramColors" Target="../diagrams/colors6.xml"/><Relationship Id="rId26" Type="http://schemas.microsoft.com/office/2007/relationships/diagramDrawing" Target="../diagrams/drawing5.xml"/><Relationship Id="rId3" Type="http://schemas.openxmlformats.org/officeDocument/2006/relationships/diagramData" Target="../diagrams/data3.xml"/><Relationship Id="rId21" Type="http://schemas.openxmlformats.org/officeDocument/2006/relationships/diagramQuickStyle" Target="../diagrams/quickStyle7.xml"/><Relationship Id="rId7" Type="http://schemas.openxmlformats.org/officeDocument/2006/relationships/diagramData" Target="../diagrams/data4.xml"/><Relationship Id="rId12" Type="http://schemas.openxmlformats.org/officeDocument/2006/relationships/diagramLayout" Target="../diagrams/layout5.xml"/><Relationship Id="rId17" Type="http://schemas.openxmlformats.org/officeDocument/2006/relationships/diagramQuickStyle" Target="../diagrams/quickStyle6.xml"/><Relationship Id="rId25" Type="http://schemas.microsoft.com/office/2007/relationships/diagramDrawing" Target="../diagrams/drawing4.xml"/><Relationship Id="rId2" Type="http://schemas.openxmlformats.org/officeDocument/2006/relationships/image" Target="../media/image1.png"/><Relationship Id="rId16" Type="http://schemas.openxmlformats.org/officeDocument/2006/relationships/diagramLayout" Target="../diagrams/layout6.xml"/><Relationship Id="rId20" Type="http://schemas.openxmlformats.org/officeDocument/2006/relationships/diagramLayout" Target="../diagrams/layout7.xml"/><Relationship Id="rId1" Type="http://schemas.openxmlformats.org/officeDocument/2006/relationships/slideLayout" Target="../slideLayouts/slideLayout1.xml"/><Relationship Id="rId6" Type="http://schemas.openxmlformats.org/officeDocument/2006/relationships/diagramColors" Target="../diagrams/colors3.xml"/><Relationship Id="rId11" Type="http://schemas.openxmlformats.org/officeDocument/2006/relationships/diagramData" Target="../diagrams/data5.xml"/><Relationship Id="rId24" Type="http://schemas.microsoft.com/office/2007/relationships/diagramDrawing" Target="../diagrams/drawing3.xml"/><Relationship Id="rId5" Type="http://schemas.openxmlformats.org/officeDocument/2006/relationships/diagramQuickStyle" Target="../diagrams/quickStyle3.xml"/><Relationship Id="rId15" Type="http://schemas.openxmlformats.org/officeDocument/2006/relationships/diagramData" Target="../diagrams/data6.xml"/><Relationship Id="rId23" Type="http://schemas.microsoft.com/office/2007/relationships/diagramDrawing" Target="../diagrams/drawing2.xml"/><Relationship Id="rId10" Type="http://schemas.openxmlformats.org/officeDocument/2006/relationships/diagramColors" Target="../diagrams/colors4.xml"/><Relationship Id="rId19" Type="http://schemas.openxmlformats.org/officeDocument/2006/relationships/diagramData" Target="../diagrams/data7.xml"/><Relationship Id="rId4" Type="http://schemas.openxmlformats.org/officeDocument/2006/relationships/diagramLayout" Target="../diagrams/layout3.xml"/><Relationship Id="rId9" Type="http://schemas.openxmlformats.org/officeDocument/2006/relationships/diagramQuickStyle" Target="../diagrams/quickStyle4.xml"/><Relationship Id="rId14" Type="http://schemas.openxmlformats.org/officeDocument/2006/relationships/diagramColors" Target="../diagrams/colors5.xml"/><Relationship Id="rId22" Type="http://schemas.openxmlformats.org/officeDocument/2006/relationships/diagramColors" Target="../diagrams/colors7.xml"/><Relationship Id="rId27" Type="http://schemas.microsoft.com/office/2007/relationships/diagramDrawing" Target="../diagrams/drawing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80824" y="3296596"/>
            <a:ext cx="8915399" cy="2262781"/>
          </a:xfrm>
        </p:spPr>
        <p:txBody>
          <a:bodyPr>
            <a:normAutofit fontScale="90000"/>
          </a:bodyPr>
          <a:lstStyle/>
          <a:p>
            <a:pPr algn="ctr"/>
            <a:r>
              <a:rPr lang="es-PY" b="1" dirty="0" smtClean="0"/>
              <a:t/>
            </a:r>
            <a:br>
              <a:rPr lang="es-PY" b="1" dirty="0" smtClean="0"/>
            </a:br>
            <a:r>
              <a:rPr lang="es-PY" b="1" dirty="0" smtClean="0"/>
              <a:t/>
            </a:r>
            <a:br>
              <a:rPr lang="es-PY" b="1" dirty="0" smtClean="0"/>
            </a:br>
            <a:r>
              <a:rPr lang="es-PY" sz="3600" b="1" dirty="0" smtClean="0"/>
              <a:t>“</a:t>
            </a:r>
            <a:r>
              <a:rPr lang="es-PY" sz="4400" b="1" dirty="0" smtClean="0"/>
              <a:t>PROYECTO DE LEY DE PRESUPUESTO                    EJERCICIO FISCAL 2017” </a:t>
            </a:r>
            <a:r>
              <a:rPr lang="es-PY" b="1" dirty="0" smtClean="0"/>
              <a:t/>
            </a:r>
            <a:br>
              <a:rPr lang="es-PY" b="1" dirty="0" smtClean="0"/>
            </a:br>
            <a:endParaRPr lang="es-PY" b="1" dirty="0"/>
          </a:p>
        </p:txBody>
      </p:sp>
      <p:sp>
        <p:nvSpPr>
          <p:cNvPr id="3" name="Subtítulo 2"/>
          <p:cNvSpPr>
            <a:spLocks noGrp="1"/>
          </p:cNvSpPr>
          <p:nvPr>
            <p:ph type="subTitle" idx="1"/>
          </p:nvPr>
        </p:nvSpPr>
        <p:spPr>
          <a:xfrm>
            <a:off x="2589213" y="4777379"/>
            <a:ext cx="8915399" cy="1462056"/>
          </a:xfrm>
        </p:spPr>
        <p:txBody>
          <a:bodyPr>
            <a:normAutofit fontScale="92500" lnSpcReduction="10000"/>
          </a:bodyPr>
          <a:lstStyle/>
          <a:p>
            <a:endParaRPr lang="es-PY" dirty="0" smtClean="0"/>
          </a:p>
          <a:p>
            <a:endParaRPr lang="es-PY" dirty="0" smtClean="0"/>
          </a:p>
          <a:p>
            <a:endParaRPr lang="es-PY" dirty="0" smtClean="0"/>
          </a:p>
          <a:p>
            <a:pPr algn="r"/>
            <a:r>
              <a:rPr lang="es-PY" dirty="0" smtClean="0">
                <a:latin typeface="Rockwell"/>
              </a:rPr>
              <a:t>Asunción, 11 de octubre de 2016</a:t>
            </a:r>
          </a:p>
          <a:p>
            <a:endParaRPr lang="es-PY" dirty="0"/>
          </a:p>
        </p:txBody>
      </p:sp>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702474" y="795533"/>
            <a:ext cx="3399177" cy="1667968"/>
          </a:xfrm>
          <a:prstGeom prst="rect">
            <a:avLst/>
          </a:prstGeom>
        </p:spPr>
      </p:pic>
      <p:pic>
        <p:nvPicPr>
          <p:cNvPr id="7" name="Imagen 6"/>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pic>
        <p:nvPicPr>
          <p:cNvPr id="5" name="Imagen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579512" y="404949"/>
            <a:ext cx="5360461" cy="2073594"/>
          </a:xfrm>
          <a:prstGeom prst="rect">
            <a:avLst/>
          </a:prstGeom>
        </p:spPr>
      </p:pic>
    </p:spTree>
    <p:extLst>
      <p:ext uri="{BB962C8B-B14F-4D97-AF65-F5344CB8AC3E}">
        <p14:creationId xmlns:p14="http://schemas.microsoft.com/office/powerpoint/2010/main" xmlns="" val="30056285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sp>
        <p:nvSpPr>
          <p:cNvPr id="6" name="Título 1"/>
          <p:cNvSpPr txBox="1">
            <a:spLocks/>
          </p:cNvSpPr>
          <p:nvPr/>
        </p:nvSpPr>
        <p:spPr>
          <a:xfrm>
            <a:off x="2524607" y="534979"/>
            <a:ext cx="8382249" cy="65284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defRPr/>
            </a:pPr>
            <a:r>
              <a:rPr lang="es-ES" sz="4000" b="1" dirty="0" smtClean="0">
                <a:latin typeface="Rockwell" panose="02060603020205020403" pitchFamily="18" charset="0"/>
              </a:rPr>
              <a:t>6. </a:t>
            </a:r>
            <a:r>
              <a:rPr lang="es-ES" sz="4000" b="1" dirty="0" smtClean="0">
                <a:latin typeface="Rockwell" panose="02060603020205020403" pitchFamily="18" charset="0"/>
              </a:rPr>
              <a:t>Rehabilitación Financiera</a:t>
            </a:r>
            <a:endParaRPr lang="es-PY" sz="4000" b="1" dirty="0" smtClean="0">
              <a:latin typeface="Rockwell" panose="02060603020205020403" pitchFamily="18" charset="0"/>
            </a:endParaRPr>
          </a:p>
        </p:txBody>
      </p:sp>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graphicFrame>
        <p:nvGraphicFramePr>
          <p:cNvPr id="3" name="Diagrama 2"/>
          <p:cNvGraphicFramePr/>
          <p:nvPr>
            <p:extLst>
              <p:ext uri="{D42A27DB-BD31-4B8C-83A1-F6EECF244321}">
                <p14:modId xmlns:p14="http://schemas.microsoft.com/office/powerpoint/2010/main" xmlns="" val="3382772336"/>
              </p:ext>
            </p:extLst>
          </p:nvPr>
        </p:nvGraphicFramePr>
        <p:xfrm>
          <a:off x="2481239" y="2722801"/>
          <a:ext cx="7508840" cy="559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Diagrama 12"/>
          <p:cNvGraphicFramePr/>
          <p:nvPr>
            <p:extLst>
              <p:ext uri="{D42A27DB-BD31-4B8C-83A1-F6EECF244321}">
                <p14:modId xmlns:p14="http://schemas.microsoft.com/office/powerpoint/2010/main" xmlns="" val="179476629"/>
              </p:ext>
            </p:extLst>
          </p:nvPr>
        </p:nvGraphicFramePr>
        <p:xfrm>
          <a:off x="2494907" y="3503196"/>
          <a:ext cx="7508840" cy="55939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9" name="Diagrama 18"/>
          <p:cNvGraphicFramePr/>
          <p:nvPr>
            <p:extLst>
              <p:ext uri="{D42A27DB-BD31-4B8C-83A1-F6EECF244321}">
                <p14:modId xmlns:p14="http://schemas.microsoft.com/office/powerpoint/2010/main" xmlns="" val="3366203988"/>
              </p:ext>
            </p:extLst>
          </p:nvPr>
        </p:nvGraphicFramePr>
        <p:xfrm>
          <a:off x="2518658" y="4381947"/>
          <a:ext cx="7508840" cy="559398"/>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grpSp>
        <p:nvGrpSpPr>
          <p:cNvPr id="2" name="14 Grupo"/>
          <p:cNvGrpSpPr/>
          <p:nvPr/>
        </p:nvGrpSpPr>
        <p:grpSpPr>
          <a:xfrm>
            <a:off x="5301149" y="1983425"/>
            <a:ext cx="4319107" cy="559398"/>
            <a:chOff x="-1128135" y="-13801"/>
            <a:chExt cx="5233508" cy="559398"/>
          </a:xfrm>
        </p:grpSpPr>
        <p:sp>
          <p:nvSpPr>
            <p:cNvPr id="16" name="15 Rectángulo redondeado"/>
            <p:cNvSpPr/>
            <p:nvPr/>
          </p:nvSpPr>
          <p:spPr>
            <a:xfrm>
              <a:off x="-1128135" y="-13801"/>
              <a:ext cx="5233508" cy="55939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16 Rectángulo"/>
            <p:cNvSpPr/>
            <p:nvPr/>
          </p:nvSpPr>
          <p:spPr>
            <a:xfrm>
              <a:off x="-979955" y="15432"/>
              <a:ext cx="4358960" cy="5047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PY" sz="1800" kern="1200" dirty="0" smtClean="0"/>
                <a:t>CANTIDAD          MONTO</a:t>
              </a:r>
              <a:endParaRPr lang="es-PY" sz="1800" kern="1200" dirty="0"/>
            </a:p>
          </p:txBody>
        </p:sp>
      </p:grpSp>
      <p:grpSp>
        <p:nvGrpSpPr>
          <p:cNvPr id="5" name="11 Grupo"/>
          <p:cNvGrpSpPr/>
          <p:nvPr/>
        </p:nvGrpSpPr>
        <p:grpSpPr>
          <a:xfrm>
            <a:off x="2524608" y="5154733"/>
            <a:ext cx="3094981" cy="559397"/>
            <a:chOff x="-961902" y="0"/>
            <a:chExt cx="3094981" cy="559397"/>
          </a:xfrm>
        </p:grpSpPr>
        <p:sp>
          <p:nvSpPr>
            <p:cNvPr id="14" name="13 Rectángulo redondeado"/>
            <p:cNvSpPr/>
            <p:nvPr/>
          </p:nvSpPr>
          <p:spPr>
            <a:xfrm>
              <a:off x="-961902" y="0"/>
              <a:ext cx="3003536" cy="559397"/>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17 Rectángulo"/>
            <p:cNvSpPr/>
            <p:nvPr/>
          </p:nvSpPr>
          <p:spPr>
            <a:xfrm>
              <a:off x="-815841" y="51059"/>
              <a:ext cx="2948920" cy="50478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s-PY" sz="2100" dirty="0" smtClean="0"/>
                <a:t>NUEVOS</a:t>
              </a:r>
              <a:r>
                <a:rPr lang="es-PY" sz="2100" kern="1200" dirty="0" smtClean="0"/>
                <a:t> PRESTAMOS</a:t>
              </a:r>
              <a:endParaRPr lang="es-PY" sz="2100" kern="1200" dirty="0"/>
            </a:p>
          </p:txBody>
        </p:sp>
      </p:grpSp>
      <p:grpSp>
        <p:nvGrpSpPr>
          <p:cNvPr id="7" name="19 Grupo"/>
          <p:cNvGrpSpPr/>
          <p:nvPr/>
        </p:nvGrpSpPr>
        <p:grpSpPr>
          <a:xfrm>
            <a:off x="5525578" y="5159333"/>
            <a:ext cx="4505304" cy="559397"/>
            <a:chOff x="2148511" y="0"/>
            <a:chExt cx="4505304" cy="559397"/>
          </a:xfrm>
        </p:grpSpPr>
        <p:sp>
          <p:nvSpPr>
            <p:cNvPr id="21" name="20 Flecha derecha"/>
            <p:cNvSpPr/>
            <p:nvPr/>
          </p:nvSpPr>
          <p:spPr>
            <a:xfrm>
              <a:off x="2148511" y="0"/>
              <a:ext cx="4505304" cy="559397"/>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22" name="Flecha derecha 4"/>
            <p:cNvSpPr/>
            <p:nvPr/>
          </p:nvSpPr>
          <p:spPr>
            <a:xfrm>
              <a:off x="2196013" y="46175"/>
              <a:ext cx="4295530" cy="41954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875" tIns="15875" rIns="15875" bIns="15875" numCol="1" spcCol="1270" anchor="t" anchorCtr="0">
              <a:noAutofit/>
            </a:bodyPr>
            <a:lstStyle/>
            <a:p>
              <a:pPr marL="228600" lvl="1" indent="-228600" defTabSz="1111250">
                <a:lnSpc>
                  <a:spcPct val="90000"/>
                </a:lnSpc>
                <a:spcBef>
                  <a:spcPct val="0"/>
                </a:spcBef>
                <a:spcAft>
                  <a:spcPct val="15000"/>
                </a:spcAft>
                <a:buChar char="••"/>
              </a:pPr>
              <a:r>
                <a:rPr lang="es-PY" sz="2500" b="1" kern="1200" dirty="0" smtClean="0"/>
                <a:t>1.747        </a:t>
              </a:r>
              <a:r>
                <a:rPr lang="es-ES" sz="2800" b="1" dirty="0" smtClean="0"/>
                <a:t>₲ 3</a:t>
              </a:r>
              <a:r>
                <a:rPr lang="es-PY" sz="2500" b="1" kern="1200" dirty="0" smtClean="0"/>
                <a:t>.754.950.000</a:t>
              </a:r>
              <a:endParaRPr lang="es-PY" sz="2500" b="1" kern="1200" dirty="0"/>
            </a:p>
          </p:txBody>
        </p:sp>
      </p:grpSp>
      <p:grpSp>
        <p:nvGrpSpPr>
          <p:cNvPr id="8" name="22 Grupo"/>
          <p:cNvGrpSpPr/>
          <p:nvPr/>
        </p:nvGrpSpPr>
        <p:grpSpPr>
          <a:xfrm>
            <a:off x="10051553" y="2481943"/>
            <a:ext cx="1960606" cy="3206337"/>
            <a:chOff x="1409638" y="-257731"/>
            <a:chExt cx="2669092" cy="2461096"/>
          </a:xfrm>
          <a:scene3d>
            <a:camera prst="orthographicFront"/>
            <a:lightRig rig="flat" dir="t"/>
          </a:scene3d>
        </p:grpSpPr>
        <p:sp>
          <p:nvSpPr>
            <p:cNvPr id="24" name="23 Rectángulo redondeado"/>
            <p:cNvSpPr/>
            <p:nvPr/>
          </p:nvSpPr>
          <p:spPr>
            <a:xfrm>
              <a:off x="1409638" y="-257731"/>
              <a:ext cx="2669092" cy="2461096"/>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5" name="24 Rectángulo"/>
            <p:cNvSpPr/>
            <p:nvPr/>
          </p:nvSpPr>
          <p:spPr>
            <a:xfrm>
              <a:off x="1493275" y="-176058"/>
              <a:ext cx="2524925" cy="23169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s-PY" sz="2400" b="1" kern="1200" dirty="0" smtClean="0">
                  <a:solidFill>
                    <a:schemeClr val="tx1"/>
                  </a:solidFill>
                </a:rPr>
                <a:t>META</a:t>
              </a:r>
            </a:p>
            <a:p>
              <a:pPr lvl="0" algn="ctr" defTabSz="1733550">
                <a:lnSpc>
                  <a:spcPct val="90000"/>
                </a:lnSpc>
                <a:spcBef>
                  <a:spcPct val="0"/>
                </a:spcBef>
                <a:spcAft>
                  <a:spcPct val="35000"/>
                </a:spcAft>
              </a:pPr>
              <a:r>
                <a:rPr lang="es-PY" sz="2400" b="1" kern="1200" dirty="0" smtClean="0">
                  <a:solidFill>
                    <a:schemeClr val="tx1"/>
                  </a:solidFill>
                </a:rPr>
                <a:t>20.000 CLIENTES</a:t>
              </a:r>
              <a:endParaRPr lang="es-PY" sz="2400" b="1" kern="1200" dirty="0">
                <a:solidFill>
                  <a:schemeClr val="tx1"/>
                </a:solidFill>
              </a:endParaRPr>
            </a:p>
          </p:txBody>
        </p:sp>
      </p:grpSp>
      <p:sp>
        <p:nvSpPr>
          <p:cNvPr id="23" name="22 CuadroTexto"/>
          <p:cNvSpPr txBox="1"/>
          <p:nvPr/>
        </p:nvSpPr>
        <p:spPr>
          <a:xfrm>
            <a:off x="1499287" y="6203091"/>
            <a:ext cx="5189838" cy="369332"/>
          </a:xfrm>
          <a:prstGeom prst="rect">
            <a:avLst/>
          </a:prstGeom>
          <a:noFill/>
        </p:spPr>
        <p:txBody>
          <a:bodyPr wrap="square" rtlCol="0">
            <a:spAutoFit/>
          </a:bodyPr>
          <a:lstStyle/>
          <a:p>
            <a:r>
              <a:rPr lang="es-ES" dirty="0" smtClean="0"/>
              <a:t>*datos al 30/09/2016</a:t>
            </a:r>
            <a:endParaRPr lang="es-ES" dirty="0"/>
          </a:p>
        </p:txBody>
      </p:sp>
    </p:spTree>
    <p:extLst>
      <p:ext uri="{BB962C8B-B14F-4D97-AF65-F5344CB8AC3E}">
        <p14:creationId xmlns:p14="http://schemas.microsoft.com/office/powerpoint/2010/main" xmlns="" val="2158404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sp>
        <p:nvSpPr>
          <p:cNvPr id="6" name="Título 1"/>
          <p:cNvSpPr txBox="1">
            <a:spLocks/>
          </p:cNvSpPr>
          <p:nvPr/>
        </p:nvSpPr>
        <p:spPr>
          <a:xfrm>
            <a:off x="2557298" y="757646"/>
            <a:ext cx="8915398" cy="793377"/>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ES" sz="4200" b="1" dirty="0" smtClean="0">
                <a:solidFill>
                  <a:schemeClr val="tx1"/>
                </a:solidFill>
                <a:latin typeface="Rockwell" panose="02060603020205020403" pitchFamily="18" charset="0"/>
              </a:rPr>
              <a:t> </a:t>
            </a:r>
          </a:p>
        </p:txBody>
      </p:sp>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grpSp>
        <p:nvGrpSpPr>
          <p:cNvPr id="2" name="12 Grupo"/>
          <p:cNvGrpSpPr/>
          <p:nvPr/>
        </p:nvGrpSpPr>
        <p:grpSpPr>
          <a:xfrm>
            <a:off x="4280983" y="1828800"/>
            <a:ext cx="2047628" cy="1804108"/>
            <a:chOff x="12405" y="407195"/>
            <a:chExt cx="2729147" cy="1957605"/>
          </a:xfrm>
          <a:scene3d>
            <a:camera prst="orthographicFront"/>
            <a:lightRig rig="flat" dir="t"/>
          </a:scene3d>
        </p:grpSpPr>
        <p:sp>
          <p:nvSpPr>
            <p:cNvPr id="15" name="14 Rectángulo redondeado"/>
            <p:cNvSpPr/>
            <p:nvPr/>
          </p:nvSpPr>
          <p:spPr>
            <a:xfrm>
              <a:off x="12405" y="407195"/>
              <a:ext cx="2729147" cy="1957605"/>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6" name="15 Rectángulo"/>
            <p:cNvSpPr/>
            <p:nvPr/>
          </p:nvSpPr>
          <p:spPr>
            <a:xfrm>
              <a:off x="59652" y="413017"/>
              <a:ext cx="2510771" cy="188335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2390" tIns="48260" rIns="72390" bIns="48260" numCol="1" spcCol="1270" anchor="ctr" anchorCtr="0">
              <a:noAutofit/>
            </a:bodyPr>
            <a:lstStyle/>
            <a:p>
              <a:pPr lvl="0" algn="ctr" defTabSz="1689100">
                <a:lnSpc>
                  <a:spcPct val="90000"/>
                </a:lnSpc>
                <a:spcBef>
                  <a:spcPct val="0"/>
                </a:spcBef>
                <a:spcAft>
                  <a:spcPct val="35000"/>
                </a:spcAft>
              </a:pPr>
              <a:r>
                <a:rPr lang="es-PY" sz="2400" b="1" kern="1200" dirty="0" smtClean="0">
                  <a:solidFill>
                    <a:schemeClr val="tx1"/>
                  </a:solidFill>
                </a:rPr>
                <a:t>NUEVOS CLIENTES </a:t>
              </a:r>
            </a:p>
            <a:p>
              <a:pPr lvl="0" algn="ctr" defTabSz="1689100">
                <a:lnSpc>
                  <a:spcPct val="90000"/>
                </a:lnSpc>
                <a:spcBef>
                  <a:spcPct val="0"/>
                </a:spcBef>
                <a:spcAft>
                  <a:spcPct val="35000"/>
                </a:spcAft>
              </a:pPr>
              <a:r>
                <a:rPr lang="es-PY" sz="2400" b="1" dirty="0" smtClean="0">
                  <a:solidFill>
                    <a:schemeClr val="tx1"/>
                  </a:solidFill>
                </a:rPr>
                <a:t>5.463</a:t>
              </a:r>
              <a:endParaRPr lang="es-PY" sz="2400" b="1" kern="1200" dirty="0">
                <a:solidFill>
                  <a:schemeClr val="tx1"/>
                </a:solidFill>
              </a:endParaRPr>
            </a:p>
          </p:txBody>
        </p:sp>
      </p:grpSp>
      <p:graphicFrame>
        <p:nvGraphicFramePr>
          <p:cNvPr id="17" name="16 Tabla"/>
          <p:cNvGraphicFramePr>
            <a:graphicFrameLocks noGrp="1"/>
          </p:cNvGraphicFramePr>
          <p:nvPr>
            <p:extLst>
              <p:ext uri="{D42A27DB-BD31-4B8C-83A1-F6EECF244321}">
                <p14:modId xmlns:p14="http://schemas.microsoft.com/office/powerpoint/2010/main" xmlns="" val="3197927063"/>
              </p:ext>
            </p:extLst>
          </p:nvPr>
        </p:nvGraphicFramePr>
        <p:xfrm>
          <a:off x="2715954" y="4153325"/>
          <a:ext cx="8127999" cy="2103120"/>
        </p:xfrm>
        <a:graphic>
          <a:graphicData uri="http://schemas.openxmlformats.org/drawingml/2006/table">
            <a:tbl>
              <a:tblPr firstRow="1" bandRow="1">
                <a:tableStyleId>{5C22544A-7EE6-4342-B048-85BDC9FD1C3A}</a:tableStyleId>
              </a:tblPr>
              <a:tblGrid>
                <a:gridCol w="4006335"/>
                <a:gridCol w="1412331"/>
                <a:gridCol w="2709333"/>
              </a:tblGrid>
              <a:tr h="628355">
                <a:tc>
                  <a:txBody>
                    <a:bodyPr/>
                    <a:lstStyle/>
                    <a:p>
                      <a:r>
                        <a:rPr lang="es-ES" dirty="0" smtClean="0">
                          <a:solidFill>
                            <a:schemeClr val="tx1"/>
                          </a:solidFill>
                        </a:rPr>
                        <a:t>CLIENTES</a:t>
                      </a:r>
                      <a:r>
                        <a:rPr lang="es-ES" baseline="0" dirty="0" smtClean="0">
                          <a:solidFill>
                            <a:schemeClr val="tx1"/>
                          </a:solidFill>
                        </a:rPr>
                        <a:t> CON PRODUCTOS DE INCLUSION FINANCIERA</a:t>
                      </a:r>
                      <a:endParaRPr lang="es-ES" dirty="0">
                        <a:solidFill>
                          <a:schemeClr val="tx1"/>
                        </a:solidFill>
                      </a:endParaRPr>
                    </a:p>
                  </a:txBody>
                  <a:tcPr/>
                </a:tc>
                <a:tc>
                  <a:txBody>
                    <a:bodyPr/>
                    <a:lstStyle/>
                    <a:p>
                      <a:r>
                        <a:rPr lang="es-ES" dirty="0" smtClean="0">
                          <a:solidFill>
                            <a:schemeClr val="tx1"/>
                          </a:solidFill>
                        </a:rPr>
                        <a:t>CANTIDAD </a:t>
                      </a:r>
                      <a:endParaRPr lang="es-ES" dirty="0">
                        <a:solidFill>
                          <a:schemeClr val="tx1"/>
                        </a:solidFill>
                      </a:endParaRPr>
                    </a:p>
                  </a:txBody>
                  <a:tcPr/>
                </a:tc>
                <a:tc>
                  <a:txBody>
                    <a:bodyPr/>
                    <a:lstStyle/>
                    <a:p>
                      <a:r>
                        <a:rPr lang="es-ES" dirty="0" smtClean="0">
                          <a:solidFill>
                            <a:schemeClr val="tx1"/>
                          </a:solidFill>
                        </a:rPr>
                        <a:t>CARTERA (CAPITAL)</a:t>
                      </a:r>
                      <a:endParaRPr lang="es-ES" dirty="0">
                        <a:solidFill>
                          <a:schemeClr val="tx1"/>
                        </a:solidFill>
                      </a:endParaRPr>
                    </a:p>
                  </a:txBody>
                  <a:tcPr/>
                </a:tc>
              </a:tr>
              <a:tr h="359060">
                <a:tc>
                  <a:txBody>
                    <a:bodyPr/>
                    <a:lstStyle/>
                    <a:p>
                      <a:r>
                        <a:rPr lang="es-ES" dirty="0" smtClean="0"/>
                        <a:t>BANCA COMUNAL</a:t>
                      </a:r>
                      <a:endParaRPr lang="es-ES" dirty="0"/>
                    </a:p>
                  </a:txBody>
                  <a:tcPr/>
                </a:tc>
                <a:tc>
                  <a:txBody>
                    <a:bodyPr/>
                    <a:lstStyle/>
                    <a:p>
                      <a:pPr algn="r"/>
                      <a:r>
                        <a:rPr lang="es-ES" dirty="0" smtClean="0"/>
                        <a:t>7.473</a:t>
                      </a:r>
                      <a:endParaRPr lang="es-ES" dirty="0"/>
                    </a:p>
                  </a:txBody>
                  <a:tcPr/>
                </a:tc>
                <a:tc>
                  <a:txBody>
                    <a:bodyPr/>
                    <a:lstStyle/>
                    <a:p>
                      <a:pPr algn="r"/>
                      <a:r>
                        <a:rPr lang="es-ES" dirty="0" smtClean="0"/>
                        <a:t>11.012.743.929</a:t>
                      </a:r>
                      <a:endParaRPr lang="es-ES" dirty="0"/>
                    </a:p>
                  </a:txBody>
                  <a:tcPr/>
                </a:tc>
              </a:tr>
              <a:tr h="359060">
                <a:tc>
                  <a:txBody>
                    <a:bodyPr/>
                    <a:lstStyle/>
                    <a:p>
                      <a:r>
                        <a:rPr lang="es-ES" dirty="0" smtClean="0"/>
                        <a:t>MUJER EMPRENDEDORA</a:t>
                      </a:r>
                      <a:endParaRPr lang="es-ES" dirty="0"/>
                    </a:p>
                  </a:txBody>
                  <a:tcPr/>
                </a:tc>
                <a:tc>
                  <a:txBody>
                    <a:bodyPr/>
                    <a:lstStyle/>
                    <a:p>
                      <a:pPr algn="r"/>
                      <a:r>
                        <a:rPr lang="es-ES" dirty="0" smtClean="0"/>
                        <a:t>2.653</a:t>
                      </a:r>
                      <a:endParaRPr lang="es-ES" dirty="0"/>
                    </a:p>
                  </a:txBody>
                  <a:tcPr/>
                </a:tc>
                <a:tc>
                  <a:txBody>
                    <a:bodyPr/>
                    <a:lstStyle/>
                    <a:p>
                      <a:pPr algn="r"/>
                      <a:r>
                        <a:rPr lang="es-ES" dirty="0" smtClean="0"/>
                        <a:t>8.045.444.375</a:t>
                      </a:r>
                      <a:endParaRPr lang="es-ES" dirty="0"/>
                    </a:p>
                  </a:txBody>
                  <a:tcPr/>
                </a:tc>
              </a:tr>
              <a:tr h="359060">
                <a:tc>
                  <a:txBody>
                    <a:bodyPr/>
                    <a:lstStyle/>
                    <a:p>
                      <a:r>
                        <a:rPr lang="es-ES" dirty="0" smtClean="0"/>
                        <a:t>JUVENTUD</a:t>
                      </a:r>
                      <a:r>
                        <a:rPr lang="es-ES" baseline="0" dirty="0" smtClean="0"/>
                        <a:t> EMPRENDEDORA</a:t>
                      </a:r>
                      <a:endParaRPr lang="es-ES" dirty="0"/>
                    </a:p>
                  </a:txBody>
                  <a:tcPr/>
                </a:tc>
                <a:tc>
                  <a:txBody>
                    <a:bodyPr/>
                    <a:lstStyle/>
                    <a:p>
                      <a:pPr algn="r"/>
                      <a:r>
                        <a:rPr lang="es-ES" dirty="0" smtClean="0"/>
                        <a:t>1.042</a:t>
                      </a:r>
                      <a:endParaRPr lang="es-ES" dirty="0"/>
                    </a:p>
                  </a:txBody>
                  <a:tcPr/>
                </a:tc>
                <a:tc>
                  <a:txBody>
                    <a:bodyPr/>
                    <a:lstStyle/>
                    <a:p>
                      <a:pPr algn="r"/>
                      <a:r>
                        <a:rPr lang="es-ES" dirty="0" smtClean="0"/>
                        <a:t>3.477.938.766</a:t>
                      </a:r>
                      <a:endParaRPr lang="es-ES" dirty="0"/>
                    </a:p>
                  </a:txBody>
                  <a:tcPr/>
                </a:tc>
              </a:tr>
              <a:tr h="359060">
                <a:tc>
                  <a:txBody>
                    <a:bodyPr/>
                    <a:lstStyle/>
                    <a:p>
                      <a:r>
                        <a:rPr lang="es-ES" dirty="0" smtClean="0"/>
                        <a:t>TOTAL</a:t>
                      </a:r>
                      <a:endParaRPr lang="es-ES" dirty="0"/>
                    </a:p>
                  </a:txBody>
                  <a:tcPr/>
                </a:tc>
                <a:tc>
                  <a:txBody>
                    <a:bodyPr/>
                    <a:lstStyle/>
                    <a:p>
                      <a:pPr algn="r"/>
                      <a:r>
                        <a:rPr lang="es-ES" dirty="0" smtClean="0"/>
                        <a:t>11.168</a:t>
                      </a:r>
                      <a:endParaRPr lang="es-ES" dirty="0"/>
                    </a:p>
                  </a:txBody>
                  <a:tcPr/>
                </a:tc>
                <a:tc>
                  <a:txBody>
                    <a:bodyPr/>
                    <a:lstStyle/>
                    <a:p>
                      <a:pPr algn="r"/>
                      <a:r>
                        <a:rPr lang="es-ES" dirty="0" smtClean="0"/>
                        <a:t>22.536.127.070</a:t>
                      </a:r>
                      <a:endParaRPr lang="es-ES" dirty="0"/>
                    </a:p>
                  </a:txBody>
                  <a:tcPr/>
                </a:tc>
              </a:tr>
            </a:tbl>
          </a:graphicData>
        </a:graphic>
      </p:graphicFrame>
      <p:sp>
        <p:nvSpPr>
          <p:cNvPr id="18" name="Título 1"/>
          <p:cNvSpPr txBox="1">
            <a:spLocks/>
          </p:cNvSpPr>
          <p:nvPr/>
        </p:nvSpPr>
        <p:spPr>
          <a:xfrm>
            <a:off x="2524607" y="534979"/>
            <a:ext cx="8382249" cy="65284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defRPr/>
            </a:pPr>
            <a:r>
              <a:rPr lang="es-ES" sz="4000" b="1" dirty="0" smtClean="0">
                <a:latin typeface="Rockwell" panose="02060603020205020403" pitchFamily="18" charset="0"/>
              </a:rPr>
              <a:t>7. </a:t>
            </a:r>
            <a:r>
              <a:rPr lang="es-ES" sz="4000" b="1" dirty="0" smtClean="0">
                <a:latin typeface="Rockwell" panose="02060603020205020403" pitchFamily="18" charset="0"/>
              </a:rPr>
              <a:t>Inclusión Financiera</a:t>
            </a:r>
            <a:endParaRPr lang="es-PY" sz="4000" b="1" dirty="0" smtClean="0">
              <a:latin typeface="Rockwell" panose="02060603020205020403" pitchFamily="18" charset="0"/>
            </a:endParaRPr>
          </a:p>
        </p:txBody>
      </p:sp>
      <p:grpSp>
        <p:nvGrpSpPr>
          <p:cNvPr id="3" name="12 Grupo"/>
          <p:cNvGrpSpPr/>
          <p:nvPr/>
        </p:nvGrpSpPr>
        <p:grpSpPr>
          <a:xfrm>
            <a:off x="6526878" y="2827422"/>
            <a:ext cx="2171954" cy="1022684"/>
            <a:chOff x="12405" y="407195"/>
            <a:chExt cx="2729147" cy="1957605"/>
          </a:xfrm>
          <a:scene3d>
            <a:camera prst="orthographicFront"/>
            <a:lightRig rig="flat" dir="t"/>
          </a:scene3d>
        </p:grpSpPr>
        <p:sp>
          <p:nvSpPr>
            <p:cNvPr id="20" name="19 Rectángulo redondeado"/>
            <p:cNvSpPr/>
            <p:nvPr/>
          </p:nvSpPr>
          <p:spPr>
            <a:xfrm>
              <a:off x="12405" y="407195"/>
              <a:ext cx="2729147" cy="1957605"/>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1" name="20 Rectángulo"/>
            <p:cNvSpPr/>
            <p:nvPr/>
          </p:nvSpPr>
          <p:spPr>
            <a:xfrm>
              <a:off x="59652" y="413017"/>
              <a:ext cx="2510771" cy="188335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2390" tIns="48260" rIns="72390" bIns="48260" numCol="1" spcCol="1270" anchor="ctr" anchorCtr="0">
              <a:noAutofit/>
            </a:bodyPr>
            <a:lstStyle/>
            <a:p>
              <a:pPr lvl="0" algn="ctr" defTabSz="1689100">
                <a:lnSpc>
                  <a:spcPct val="90000"/>
                </a:lnSpc>
                <a:spcBef>
                  <a:spcPct val="0"/>
                </a:spcBef>
                <a:spcAft>
                  <a:spcPct val="35000"/>
                </a:spcAft>
              </a:pPr>
              <a:r>
                <a:rPr lang="es-PY" sz="2400" b="1" kern="1200" dirty="0" smtClean="0">
                  <a:solidFill>
                    <a:schemeClr val="tx1"/>
                  </a:solidFill>
                </a:rPr>
                <a:t>MUJERES</a:t>
              </a:r>
            </a:p>
            <a:p>
              <a:pPr lvl="0" algn="ctr" defTabSz="1689100">
                <a:lnSpc>
                  <a:spcPct val="90000"/>
                </a:lnSpc>
                <a:spcBef>
                  <a:spcPct val="0"/>
                </a:spcBef>
                <a:spcAft>
                  <a:spcPct val="35000"/>
                </a:spcAft>
              </a:pPr>
              <a:r>
                <a:rPr lang="es-PY" sz="2400" b="1" dirty="0" smtClean="0">
                  <a:solidFill>
                    <a:schemeClr val="tx1"/>
                  </a:solidFill>
                </a:rPr>
                <a:t>2.455 (45%)</a:t>
              </a:r>
              <a:endParaRPr lang="es-PY" sz="2400" b="1" kern="1200" dirty="0">
                <a:solidFill>
                  <a:schemeClr val="tx1"/>
                </a:solidFill>
              </a:endParaRPr>
            </a:p>
          </p:txBody>
        </p:sp>
      </p:grpSp>
      <p:sp>
        <p:nvSpPr>
          <p:cNvPr id="26" name="25 Rectángulo"/>
          <p:cNvSpPr/>
          <p:nvPr/>
        </p:nvSpPr>
        <p:spPr>
          <a:xfrm>
            <a:off x="6558437" y="1663400"/>
            <a:ext cx="1677166" cy="983894"/>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72390" tIns="48260" rIns="72390" bIns="48260" numCol="1" spcCol="1270" anchor="ctr" anchorCtr="0">
            <a:noAutofit/>
          </a:bodyPr>
          <a:lstStyle/>
          <a:p>
            <a:pPr lvl="0" algn="ctr" defTabSz="1689100">
              <a:lnSpc>
                <a:spcPct val="90000"/>
              </a:lnSpc>
              <a:spcBef>
                <a:spcPct val="0"/>
              </a:spcBef>
              <a:spcAft>
                <a:spcPct val="35000"/>
              </a:spcAft>
            </a:pPr>
            <a:r>
              <a:rPr lang="es-PY" sz="2400" b="1" dirty="0" smtClean="0">
                <a:solidFill>
                  <a:schemeClr val="tx1"/>
                </a:solidFill>
              </a:rPr>
              <a:t>HOMBRES</a:t>
            </a:r>
            <a:endParaRPr lang="es-PY" sz="2400" b="1" kern="1200" dirty="0" smtClean="0">
              <a:solidFill>
                <a:schemeClr val="tx1"/>
              </a:solidFill>
            </a:endParaRPr>
          </a:p>
          <a:p>
            <a:pPr lvl="0" algn="ctr" defTabSz="1689100">
              <a:lnSpc>
                <a:spcPct val="90000"/>
              </a:lnSpc>
              <a:spcBef>
                <a:spcPct val="0"/>
              </a:spcBef>
              <a:spcAft>
                <a:spcPct val="35000"/>
              </a:spcAft>
            </a:pPr>
            <a:r>
              <a:rPr lang="es-PY" sz="2400" b="1" dirty="0" smtClean="0">
                <a:solidFill>
                  <a:schemeClr val="tx1"/>
                </a:solidFill>
              </a:rPr>
              <a:t>2.871</a:t>
            </a:r>
            <a:endParaRPr lang="es-PY" sz="2400" b="1" kern="1200" dirty="0">
              <a:solidFill>
                <a:schemeClr val="tx1"/>
              </a:solidFill>
            </a:endParaRPr>
          </a:p>
        </p:txBody>
      </p:sp>
      <p:grpSp>
        <p:nvGrpSpPr>
          <p:cNvPr id="5" name="12 Grupo"/>
          <p:cNvGrpSpPr/>
          <p:nvPr/>
        </p:nvGrpSpPr>
        <p:grpSpPr>
          <a:xfrm>
            <a:off x="6510836" y="1728537"/>
            <a:ext cx="2200027" cy="1022684"/>
            <a:chOff x="12405" y="407195"/>
            <a:chExt cx="2729147" cy="1957605"/>
          </a:xfrm>
          <a:scene3d>
            <a:camera prst="orthographicFront"/>
            <a:lightRig rig="flat" dir="t"/>
          </a:scene3d>
        </p:grpSpPr>
        <p:sp>
          <p:nvSpPr>
            <p:cNvPr id="28" name="27 Rectángulo redondeado"/>
            <p:cNvSpPr/>
            <p:nvPr/>
          </p:nvSpPr>
          <p:spPr>
            <a:xfrm>
              <a:off x="12405" y="407195"/>
              <a:ext cx="2729147" cy="1957605"/>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9" name="28 Rectángulo"/>
            <p:cNvSpPr/>
            <p:nvPr/>
          </p:nvSpPr>
          <p:spPr>
            <a:xfrm>
              <a:off x="59652" y="413017"/>
              <a:ext cx="2510771" cy="188335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2390" tIns="48260" rIns="72390" bIns="48260" numCol="1" spcCol="1270" anchor="ctr" anchorCtr="0">
              <a:noAutofit/>
            </a:bodyPr>
            <a:lstStyle/>
            <a:p>
              <a:pPr lvl="0" algn="ctr" defTabSz="1689100">
                <a:lnSpc>
                  <a:spcPct val="90000"/>
                </a:lnSpc>
                <a:spcBef>
                  <a:spcPct val="0"/>
                </a:spcBef>
                <a:spcAft>
                  <a:spcPct val="35000"/>
                </a:spcAft>
              </a:pPr>
              <a:r>
                <a:rPr lang="es-PY" sz="2400" b="1" kern="1200" dirty="0" smtClean="0">
                  <a:solidFill>
                    <a:schemeClr val="tx1"/>
                  </a:solidFill>
                </a:rPr>
                <a:t>HOMBRES</a:t>
              </a:r>
            </a:p>
            <a:p>
              <a:pPr lvl="0" algn="ctr" defTabSz="1689100">
                <a:lnSpc>
                  <a:spcPct val="90000"/>
                </a:lnSpc>
                <a:spcBef>
                  <a:spcPct val="0"/>
                </a:spcBef>
                <a:spcAft>
                  <a:spcPct val="35000"/>
                </a:spcAft>
              </a:pPr>
              <a:r>
                <a:rPr lang="es-PY" sz="2400" b="1" dirty="0">
                  <a:solidFill>
                    <a:schemeClr val="tx1"/>
                  </a:solidFill>
                </a:rPr>
                <a:t>3</a:t>
              </a:r>
              <a:r>
                <a:rPr lang="es-PY" sz="2400" b="1" dirty="0" smtClean="0">
                  <a:solidFill>
                    <a:schemeClr val="tx1"/>
                  </a:solidFill>
                </a:rPr>
                <a:t>.008 (55%)</a:t>
              </a:r>
              <a:endParaRPr lang="es-PY" sz="2400" b="1" kern="1200" dirty="0">
                <a:solidFill>
                  <a:schemeClr val="tx1"/>
                </a:solidFill>
              </a:endParaRPr>
            </a:p>
          </p:txBody>
        </p:sp>
      </p:grpSp>
      <p:sp>
        <p:nvSpPr>
          <p:cNvPr id="30" name="29 CuadroTexto"/>
          <p:cNvSpPr txBox="1"/>
          <p:nvPr/>
        </p:nvSpPr>
        <p:spPr>
          <a:xfrm>
            <a:off x="2713952" y="6347064"/>
            <a:ext cx="5189838" cy="369332"/>
          </a:xfrm>
          <a:prstGeom prst="rect">
            <a:avLst/>
          </a:prstGeom>
          <a:noFill/>
        </p:spPr>
        <p:txBody>
          <a:bodyPr wrap="square" rtlCol="0">
            <a:spAutoFit/>
          </a:bodyPr>
          <a:lstStyle/>
          <a:p>
            <a:r>
              <a:rPr lang="es-ES" dirty="0" smtClean="0"/>
              <a:t>*datos al 30/09/2016</a:t>
            </a:r>
            <a:endParaRPr lang="es-ES" dirty="0"/>
          </a:p>
        </p:txBody>
      </p:sp>
    </p:spTree>
    <p:extLst>
      <p:ext uri="{BB962C8B-B14F-4D97-AF65-F5344CB8AC3E}">
        <p14:creationId xmlns:p14="http://schemas.microsoft.com/office/powerpoint/2010/main" xmlns="" val="2556876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067696" y="115330"/>
            <a:ext cx="8270789" cy="1323439"/>
          </a:xfrm>
          <a:prstGeom prst="rect">
            <a:avLst/>
          </a:prstGeom>
        </p:spPr>
        <p:txBody>
          <a:bodyPr wrap="square">
            <a:spAutoFit/>
          </a:bodyPr>
          <a:lstStyle/>
          <a:p>
            <a:pPr algn="ctr"/>
            <a:r>
              <a:rPr lang="es-ES" sz="4000" b="1" dirty="0" smtClean="0">
                <a:solidFill>
                  <a:schemeClr val="tx1">
                    <a:lumMod val="85000"/>
                    <a:lumOff val="15000"/>
                  </a:schemeClr>
                </a:solidFill>
                <a:latin typeface="Rockwell" panose="02060603020205020403" pitchFamily="18" charset="0"/>
                <a:ea typeface="+mj-ea"/>
                <a:cs typeface="+mj-cs"/>
              </a:rPr>
              <a:t>8. </a:t>
            </a:r>
            <a:r>
              <a:rPr lang="es-ES" sz="4000" b="1" dirty="0" smtClean="0">
                <a:solidFill>
                  <a:schemeClr val="tx1">
                    <a:lumMod val="85000"/>
                    <a:lumOff val="15000"/>
                  </a:schemeClr>
                </a:solidFill>
                <a:latin typeface="Rockwell" panose="02060603020205020403" pitchFamily="18" charset="0"/>
                <a:ea typeface="+mj-ea"/>
                <a:cs typeface="+mj-cs"/>
              </a:rPr>
              <a:t>Presupuesto Institucional 2016-2017</a:t>
            </a:r>
          </a:p>
        </p:txBody>
      </p:sp>
      <p:pic>
        <p:nvPicPr>
          <p:cNvPr id="2" name="Picture 3"/>
          <p:cNvPicPr>
            <a:picLocks noChangeAspect="1" noChangeArrowheads="1"/>
          </p:cNvPicPr>
          <p:nvPr/>
        </p:nvPicPr>
        <p:blipFill>
          <a:blip r:embed="rId2"/>
          <a:srcRect/>
          <a:stretch>
            <a:fillRect/>
          </a:stretch>
        </p:blipFill>
        <p:spPr bwMode="auto">
          <a:xfrm>
            <a:off x="1778130" y="4163670"/>
            <a:ext cx="8815730" cy="1998233"/>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1769977" y="1631092"/>
            <a:ext cx="8848596" cy="226454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546764" y="469558"/>
            <a:ext cx="11424949" cy="593948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50373" y="212218"/>
            <a:ext cx="8911687" cy="1280890"/>
          </a:xfrm>
        </p:spPr>
        <p:txBody>
          <a:bodyPr>
            <a:noAutofit/>
          </a:bodyPr>
          <a:lstStyle/>
          <a:p>
            <a:r>
              <a:rPr lang="es-ES" sz="4000" b="1" dirty="0" smtClean="0">
                <a:latin typeface="Rockwell" panose="02060603020205020403" pitchFamily="18" charset="0"/>
              </a:rPr>
              <a:t>8.1 </a:t>
            </a:r>
            <a:r>
              <a:rPr lang="es-ES" sz="4000" b="1" dirty="0" smtClean="0">
                <a:latin typeface="Rockwell" panose="02060603020205020403" pitchFamily="18" charset="0"/>
              </a:rPr>
              <a:t>Justificación del aumento de gasto corriente en 3%</a:t>
            </a:r>
            <a:endParaRPr lang="es-ES" sz="4000" b="1" dirty="0">
              <a:latin typeface="Rockwell" panose="02060603020205020403" pitchFamily="18" charset="0"/>
            </a:endParaRPr>
          </a:p>
        </p:txBody>
      </p:sp>
      <p:sp>
        <p:nvSpPr>
          <p:cNvPr id="3" name="2 Marcador de contenido"/>
          <p:cNvSpPr>
            <a:spLocks noGrp="1"/>
          </p:cNvSpPr>
          <p:nvPr>
            <p:ph idx="1"/>
          </p:nvPr>
        </p:nvSpPr>
        <p:spPr>
          <a:xfrm>
            <a:off x="840259" y="1458097"/>
            <a:ext cx="10664353" cy="4992130"/>
          </a:xfrm>
        </p:spPr>
        <p:txBody>
          <a:bodyPr>
            <a:normAutofit fontScale="92500" lnSpcReduction="10000"/>
          </a:bodyPr>
          <a:lstStyle/>
          <a:p>
            <a:pPr>
              <a:buNone/>
            </a:pPr>
            <a:endParaRPr lang="es-ES" dirty="0" smtClean="0"/>
          </a:p>
          <a:p>
            <a:pPr lvl="0">
              <a:buNone/>
            </a:pPr>
            <a:r>
              <a:rPr lang="es-PY" b="1" dirty="0" smtClean="0"/>
              <a:t>LINEA 100: REMUNERACION DEL PERSONAL</a:t>
            </a:r>
            <a:endParaRPr lang="es-ES" b="1" dirty="0" smtClean="0"/>
          </a:p>
          <a:p>
            <a:pPr>
              <a:buNone/>
            </a:pPr>
            <a:r>
              <a:rPr lang="es-PY" b="1" dirty="0" smtClean="0"/>
              <a:t>Presupuesto 2016: ₲ 29.911.851.541</a:t>
            </a:r>
            <a:r>
              <a:rPr lang="es-ES" b="1" dirty="0" smtClean="0"/>
              <a:t> - </a:t>
            </a:r>
            <a:r>
              <a:rPr lang="es-PY" b="1" dirty="0" smtClean="0"/>
              <a:t>Presupuesto 2017: ₲ 32.740.354.817</a:t>
            </a:r>
            <a:endParaRPr lang="es-ES" dirty="0" smtClean="0"/>
          </a:p>
          <a:p>
            <a:pPr>
              <a:buNone/>
            </a:pPr>
            <a:r>
              <a:rPr lang="es-PY" dirty="0" smtClean="0"/>
              <a:t>Aumento de 9.5 %, principalmente por: </a:t>
            </a:r>
            <a:endParaRPr lang="es-ES" dirty="0" smtClean="0"/>
          </a:p>
          <a:p>
            <a:pPr lvl="0"/>
            <a:r>
              <a:rPr lang="es-PY" dirty="0" smtClean="0"/>
              <a:t>Ajustes a las denominaciones, montos y funciones de las Categorías salariales de un grupo de funcionarios, conforme a directivas de la SFP / MH,  así como ajustes derivados de la implementación de la matriz salarial en el año 2016.</a:t>
            </a:r>
            <a:endParaRPr lang="es-ES" dirty="0" smtClean="0"/>
          </a:p>
          <a:p>
            <a:pPr lvl="0"/>
            <a:r>
              <a:rPr lang="es-PY" dirty="0" smtClean="0"/>
              <a:t>Creación de 20 nuevas categorías para ASESORES AL CLIENTE  (Oficiales de Crédito), a los efectos de atender  una parte de las necesidades de personal para responder aumento en la cantidad de clientes. Ley de Rehabilitación financiera.</a:t>
            </a:r>
            <a:endParaRPr lang="es-ES" dirty="0" smtClean="0"/>
          </a:p>
          <a:p>
            <a:pPr lvl="0"/>
            <a:r>
              <a:rPr lang="es-PY" dirty="0" smtClean="0"/>
              <a:t>Creación de 3 Nuevas Direcciones Para Auditoría y Transparencia.</a:t>
            </a:r>
            <a:endParaRPr lang="es-ES" dirty="0" smtClean="0"/>
          </a:p>
          <a:p>
            <a:pPr lvl="0"/>
            <a:r>
              <a:rPr lang="es-PY" dirty="0" smtClean="0"/>
              <a:t>Equiparación salarial para los 54 JEFES DE  CENTROS DE ATENCION AL CLIENTE, debido a que  los rangos de salarios van desde ₲ 2.600.000 a ₲ </a:t>
            </a:r>
            <a:r>
              <a:rPr lang="es-PY" dirty="0" smtClean="0"/>
              <a:t>5.900.000 (actualmente 50% de </a:t>
            </a:r>
            <a:r>
              <a:rPr lang="es-PY" dirty="0" smtClean="0"/>
              <a:t>los mismos perciben menos de </a:t>
            </a:r>
            <a:r>
              <a:rPr lang="es-PY" dirty="0" smtClean="0"/>
              <a:t>₲ </a:t>
            </a:r>
            <a:r>
              <a:rPr lang="es-PY" dirty="0" smtClean="0"/>
              <a:t>5.000.000). </a:t>
            </a:r>
            <a:r>
              <a:rPr lang="es-PY" dirty="0" smtClean="0"/>
              <a:t>Con esta medida, los rangos de los salarios de todos los Jefes quedarán entre 5 y 6 millones de </a:t>
            </a:r>
            <a:r>
              <a:rPr lang="es-PY" dirty="0" smtClean="0"/>
              <a:t>Guaraníes. </a:t>
            </a:r>
            <a:endParaRPr lang="es-ES" dirty="0" smtClean="0"/>
          </a:p>
          <a:p>
            <a:pPr>
              <a:buNone/>
            </a:pPr>
            <a:r>
              <a:rPr lang="es-PY" dirty="0" smtClean="0"/>
              <a:t> </a:t>
            </a:r>
            <a:endParaRPr lang="es-ES" dirty="0" smtClean="0"/>
          </a:p>
          <a:p>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idx="1"/>
          </p:nvPr>
        </p:nvSpPr>
        <p:spPr>
          <a:xfrm>
            <a:off x="839788" y="263525"/>
            <a:ext cx="10664825" cy="5648325"/>
          </a:xfrm>
        </p:spPr>
        <p:txBody>
          <a:bodyPr>
            <a:normAutofit/>
          </a:bodyPr>
          <a:lstStyle/>
          <a:p>
            <a:pPr>
              <a:buNone/>
            </a:pPr>
            <a:r>
              <a:rPr lang="es-PY" b="1" dirty="0" smtClean="0"/>
              <a:t>LINEA 200: SERVICIOS NO PERSONALES</a:t>
            </a:r>
            <a:endParaRPr lang="es-ES" b="1" dirty="0" smtClean="0"/>
          </a:p>
          <a:p>
            <a:pPr>
              <a:buNone/>
            </a:pPr>
            <a:r>
              <a:rPr lang="es-PY" b="1" dirty="0" smtClean="0"/>
              <a:t>Presupuesto 2016: ₲  9.573.013.487</a:t>
            </a:r>
            <a:r>
              <a:rPr lang="es-ES" b="1" dirty="0" smtClean="0"/>
              <a:t> - </a:t>
            </a:r>
            <a:r>
              <a:rPr lang="es-PY" b="1" dirty="0" smtClean="0"/>
              <a:t>Presupuesto 2017: ₲ 10.154.843.948</a:t>
            </a:r>
            <a:endParaRPr lang="es-ES" b="1" dirty="0" smtClean="0"/>
          </a:p>
          <a:p>
            <a:pPr>
              <a:buNone/>
            </a:pPr>
            <a:endParaRPr lang="es-ES" dirty="0" smtClean="0"/>
          </a:p>
          <a:p>
            <a:pPr>
              <a:buNone/>
            </a:pPr>
            <a:r>
              <a:rPr lang="es-PY" dirty="0" smtClean="0"/>
              <a:t>Aumento de 6.1 % , principalmente por: </a:t>
            </a:r>
            <a:endParaRPr lang="es-ES" dirty="0" smtClean="0"/>
          </a:p>
          <a:p>
            <a:pPr lvl="0"/>
            <a:r>
              <a:rPr lang="es-PY" dirty="0" smtClean="0"/>
              <a:t>Ejecución del Proyecto CAH/JICA para el Fortalecimiento institucional para la Adecuada inclusión financiera de los Productores Rurales.  Aumento en la cantidad de trabajo en el interior del país, para la realización de EDUCACIÓN  FINANCIERA, en el marco de la Ley de Rehabilitación financiera.</a:t>
            </a:r>
            <a:endParaRPr lang="es-ES" dirty="0" smtClean="0"/>
          </a:p>
          <a:p>
            <a:pPr lvl="0"/>
            <a:r>
              <a:rPr lang="es-PY" dirty="0" smtClean="0"/>
              <a:t>Aumento en la cotización de mercado de los servicios de Seguro Médico, así como la incorporación a este beneficio del personal contratado y las nuevas incorporaciones  de personal permanente a ser realizadas. La cantidad de asegurados se incrementaría de 400 a 470 funcionarios.</a:t>
            </a:r>
            <a:endParaRPr lang="es-ES" dirty="0" smtClean="0"/>
          </a:p>
          <a:p>
            <a:pPr lvl="0"/>
            <a:r>
              <a:rPr lang="es-PY" dirty="0" smtClean="0"/>
              <a:t>Aumento en la cotización de mercado de locales alquilados en un 10 %.</a:t>
            </a:r>
            <a:endParaRPr lang="es-ES" dirty="0" smtClean="0"/>
          </a:p>
          <a:p>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18984" y="189475"/>
            <a:ext cx="10985628" cy="6565552"/>
          </a:xfrm>
        </p:spPr>
        <p:txBody>
          <a:bodyPr>
            <a:normAutofit/>
          </a:bodyPr>
          <a:lstStyle/>
          <a:p>
            <a:pPr lvl="0">
              <a:buNone/>
            </a:pPr>
            <a:r>
              <a:rPr lang="es-PY" b="1" dirty="0" smtClean="0"/>
              <a:t>LINEA 300: BIENES DE CONSUMO E INSUMOS</a:t>
            </a:r>
            <a:endParaRPr lang="es-ES" b="1" dirty="0" smtClean="0"/>
          </a:p>
          <a:p>
            <a:pPr>
              <a:buNone/>
            </a:pPr>
            <a:r>
              <a:rPr lang="es-PY" b="1" dirty="0" smtClean="0"/>
              <a:t>Presupuesto 2016: ₲ 4.159.631.046</a:t>
            </a:r>
            <a:r>
              <a:rPr lang="es-ES" b="1" dirty="0" smtClean="0"/>
              <a:t> - </a:t>
            </a:r>
            <a:r>
              <a:rPr lang="es-PY" b="1" dirty="0" smtClean="0"/>
              <a:t>Presupuesto 2017: ₲ 4.359.631.046</a:t>
            </a:r>
            <a:endParaRPr lang="es-ES" dirty="0" smtClean="0"/>
          </a:p>
          <a:p>
            <a:r>
              <a:rPr lang="es-PY" dirty="0" smtClean="0"/>
              <a:t>Aumento de   4.8 %, principalmente por: </a:t>
            </a:r>
            <a:endParaRPr lang="es-ES" dirty="0" smtClean="0"/>
          </a:p>
          <a:p>
            <a:pPr lvl="0"/>
            <a:r>
              <a:rPr lang="es-PY" dirty="0" smtClean="0"/>
              <a:t>Incremento en el rubro “combustibles y lubricantes”, para atender el aumento  en la cantidad de clientes, principalmente en el marco Ley de Rehabilitación financiera.</a:t>
            </a:r>
            <a:endParaRPr lang="es-ES" dirty="0" smtClean="0"/>
          </a:p>
          <a:p>
            <a:pPr>
              <a:buNone/>
            </a:pPr>
            <a:endParaRPr lang="es-ES" dirty="0" smtClean="0"/>
          </a:p>
          <a:p>
            <a:pPr lvl="0">
              <a:buNone/>
            </a:pPr>
            <a:r>
              <a:rPr lang="es-PY" b="1" dirty="0" smtClean="0"/>
              <a:t>LINEA 900: OTROS GASTOS</a:t>
            </a:r>
            <a:endParaRPr lang="es-ES" b="1" dirty="0" smtClean="0"/>
          </a:p>
          <a:p>
            <a:pPr>
              <a:buNone/>
            </a:pPr>
            <a:r>
              <a:rPr lang="es-PY" b="1" dirty="0" smtClean="0"/>
              <a:t>Presupuesto 2016: ₲ 1.513.103.508</a:t>
            </a:r>
            <a:r>
              <a:rPr lang="es-ES" b="1" dirty="0" smtClean="0"/>
              <a:t> - </a:t>
            </a:r>
            <a:r>
              <a:rPr lang="es-PY" b="1" dirty="0" smtClean="0"/>
              <a:t>Presupuesto 2017: ₲ 3.174.537.272</a:t>
            </a:r>
            <a:endParaRPr lang="es-ES" dirty="0" smtClean="0"/>
          </a:p>
          <a:p>
            <a:pPr>
              <a:buNone/>
            </a:pPr>
            <a:r>
              <a:rPr lang="es-PY" dirty="0" smtClean="0"/>
              <a:t>Aumento de   109.8 %, principalmente por: </a:t>
            </a:r>
            <a:endParaRPr lang="es-ES" dirty="0" smtClean="0"/>
          </a:p>
          <a:p>
            <a:pPr lvl="0"/>
            <a:r>
              <a:rPr lang="es-PY" dirty="0" smtClean="0"/>
              <a:t>Aumento de los montos para pago de Impuesto Inmobiliario, mayores a 100%</a:t>
            </a:r>
          </a:p>
          <a:p>
            <a:pPr lvl="0"/>
            <a:r>
              <a:rPr lang="es-PY" dirty="0" smtClean="0"/>
              <a:t>Pago de Impuesto a la Renta</a:t>
            </a:r>
            <a:endParaRPr lang="es-ES" dirty="0" smtClean="0"/>
          </a:p>
          <a:p>
            <a:pPr lvl="0"/>
            <a:r>
              <a:rPr lang="es-PY" dirty="0" smtClean="0"/>
              <a:t>Pagos pendientes de gastos Judiciales, pago de salarios caídos por mandato Judicial, etc., que no han podido ser honrados en el presente año y otros planeados para el periodo fiscal 2017.</a:t>
            </a:r>
          </a:p>
          <a:p>
            <a:pPr lvl="0"/>
            <a:endParaRPr lang="es-PY" dirty="0" smtClean="0"/>
          </a:p>
          <a:p>
            <a:pPr lvl="0"/>
            <a:endParaRPr lang="es-ES" dirty="0" smtClean="0"/>
          </a:p>
          <a:p>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5487" y="431322"/>
            <a:ext cx="10779682" cy="5960960"/>
          </a:xfrm>
        </p:spPr>
        <p:txBody>
          <a:bodyPr>
            <a:normAutofit/>
          </a:bodyPr>
          <a:lstStyle/>
          <a:p>
            <a:pPr lvl="0">
              <a:buNone/>
            </a:pPr>
            <a:r>
              <a:rPr lang="es-PY" dirty="0" smtClean="0"/>
              <a:t>Adicionalmente</a:t>
            </a:r>
          </a:p>
          <a:p>
            <a:pPr lvl="0">
              <a:buNone/>
            </a:pPr>
            <a:r>
              <a:rPr lang="es-PY" b="1" dirty="0" smtClean="0"/>
              <a:t>LINEA 500:  INVERSION FISICA</a:t>
            </a:r>
            <a:endParaRPr lang="es-ES" b="1" dirty="0" smtClean="0"/>
          </a:p>
          <a:p>
            <a:pPr>
              <a:buNone/>
            </a:pPr>
            <a:r>
              <a:rPr lang="es-PY" b="1" dirty="0" smtClean="0"/>
              <a:t>Presupuesto 2016: ₲ 5.350.000.000</a:t>
            </a:r>
            <a:r>
              <a:rPr lang="es-ES" b="1" dirty="0" smtClean="0"/>
              <a:t> - </a:t>
            </a:r>
            <a:r>
              <a:rPr lang="es-PY" b="1" dirty="0" smtClean="0"/>
              <a:t>Presupuesto 2017: ₲ 5.350.000.000</a:t>
            </a:r>
            <a:endParaRPr lang="es-ES" dirty="0" smtClean="0"/>
          </a:p>
          <a:p>
            <a:pPr>
              <a:buNone/>
            </a:pPr>
            <a:r>
              <a:rPr lang="es-PY" dirty="0" smtClean="0"/>
              <a:t>Se continuará  invirtiendo en:</a:t>
            </a:r>
            <a:endParaRPr lang="es-ES" dirty="0" smtClean="0"/>
          </a:p>
          <a:p>
            <a:pPr lvl="0" algn="just"/>
            <a:r>
              <a:rPr lang="es-PY" dirty="0" smtClean="0"/>
              <a:t>Renovación de un 20 % del parque de vehículos para uso institucional.</a:t>
            </a:r>
            <a:endParaRPr lang="es-ES" dirty="0" smtClean="0"/>
          </a:p>
          <a:p>
            <a:pPr lvl="0" algn="just"/>
            <a:r>
              <a:rPr lang="es-PY" dirty="0" smtClean="0"/>
              <a:t>Construcción de por lo menos 2 (dos) Centro de Atención al Cliente, tomando en consideración que solo el 50% de los locales utilizados por el CAH son propio.  El resto funciona en LOCALES del MAG y otras Instituciones públicas, así como en LOCALES ALQUILADOS.</a:t>
            </a:r>
          </a:p>
          <a:p>
            <a:pPr lvl="0" algn="just"/>
            <a:r>
              <a:rPr lang="es-ES" dirty="0" smtClean="0"/>
              <a:t>Incorporación de nuevas Tecnologías para uso institucional (Celular, GPS, </a:t>
            </a:r>
            <a:r>
              <a:rPr lang="es-ES" dirty="0" err="1" smtClean="0"/>
              <a:t>Tablet</a:t>
            </a:r>
            <a:r>
              <a:rPr lang="es-ES" dirty="0" smtClean="0"/>
              <a:t>, POS).</a:t>
            </a:r>
          </a:p>
          <a:p>
            <a:pPr algn="just"/>
            <a:r>
              <a:rPr lang="es-PY" dirty="0" smtClean="0"/>
              <a:t>Renovación e incorporación de equipos de computación para uso institucional (Hardware) y mejoras en la incorporación de herramientas informáticas (software).</a:t>
            </a:r>
          </a:p>
          <a:p>
            <a:pPr lvl="0" algn="just"/>
            <a:r>
              <a:rPr lang="es-PY" dirty="0" smtClean="0"/>
              <a:t>Necesidad de renovar el mobiliario de los Centros de Atención y la adquisición de mayor cantidad de los mismos para atender el aumento esperado en la Cantidad de Clientes a ser atendidos por la institución.</a:t>
            </a:r>
          </a:p>
          <a:p>
            <a:pPr lvl="0"/>
            <a:endParaRPr lang="es-ES" dirty="0" smtClean="0"/>
          </a:p>
          <a:p>
            <a:endParaRPr lang="es-E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sp>
        <p:nvSpPr>
          <p:cNvPr id="18" name="1 Título"/>
          <p:cNvSpPr txBox="1">
            <a:spLocks/>
          </p:cNvSpPr>
          <p:nvPr/>
        </p:nvSpPr>
        <p:spPr>
          <a:xfrm>
            <a:off x="2428396" y="94508"/>
            <a:ext cx="9222136" cy="118520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s-ES" sz="4000" b="1" dirty="0" smtClean="0">
              <a:latin typeface="Rockwell" panose="02060603020205020403" pitchFamily="18" charset="0"/>
            </a:endParaRPr>
          </a:p>
        </p:txBody>
      </p:sp>
      <p:sp>
        <p:nvSpPr>
          <p:cNvPr id="6" name="5 Rectángulo"/>
          <p:cNvSpPr/>
          <p:nvPr/>
        </p:nvSpPr>
        <p:spPr>
          <a:xfrm>
            <a:off x="2430162" y="303426"/>
            <a:ext cx="8221363" cy="1323439"/>
          </a:xfrm>
          <a:prstGeom prst="rect">
            <a:avLst/>
          </a:prstGeom>
        </p:spPr>
        <p:txBody>
          <a:bodyPr wrap="square">
            <a:spAutoFit/>
          </a:bodyPr>
          <a:lstStyle/>
          <a:p>
            <a:r>
              <a:rPr lang="es-ES" sz="4000" b="1" dirty="0" smtClean="0">
                <a:solidFill>
                  <a:schemeClr val="tx1">
                    <a:lumMod val="85000"/>
                    <a:lumOff val="15000"/>
                  </a:schemeClr>
                </a:solidFill>
                <a:latin typeface="Rockwell" panose="02060603020205020403" pitchFamily="18" charset="0"/>
                <a:ea typeface="+mj-ea"/>
                <a:cs typeface="+mj-cs"/>
              </a:rPr>
              <a:t>8.2 </a:t>
            </a:r>
            <a:r>
              <a:rPr lang="es-ES" sz="4000" b="1" dirty="0" smtClean="0">
                <a:solidFill>
                  <a:schemeClr val="tx1">
                    <a:lumMod val="85000"/>
                    <a:lumOff val="15000"/>
                  </a:schemeClr>
                </a:solidFill>
                <a:latin typeface="Rockwell" panose="02060603020205020403" pitchFamily="18" charset="0"/>
                <a:ea typeface="+mj-ea"/>
                <a:cs typeface="+mj-cs"/>
              </a:rPr>
              <a:t>Presupuesto Institucional-Prestamos a Familias </a:t>
            </a:r>
            <a:r>
              <a:rPr lang="es-ES" sz="4000" b="1" dirty="0" smtClean="0">
                <a:solidFill>
                  <a:schemeClr val="tx1">
                    <a:lumMod val="85000"/>
                    <a:lumOff val="15000"/>
                  </a:schemeClr>
                </a:solidFill>
                <a:latin typeface="Rockwell" panose="02060603020205020403" pitchFamily="18" charset="0"/>
              </a:rPr>
              <a:t>2016-2017</a:t>
            </a:r>
            <a:endParaRPr lang="es-ES" sz="4000" b="1" dirty="0" smtClean="0">
              <a:solidFill>
                <a:schemeClr val="tx1">
                  <a:lumMod val="85000"/>
                  <a:lumOff val="15000"/>
                </a:schemeClr>
              </a:solidFill>
              <a:latin typeface="Rockwell" panose="02060603020205020403" pitchFamily="18" charset="0"/>
              <a:ea typeface="+mj-ea"/>
              <a:cs typeface="+mj-cs"/>
            </a:endParaRPr>
          </a:p>
        </p:txBody>
      </p:sp>
      <p:pic>
        <p:nvPicPr>
          <p:cNvPr id="1027" name="Picture 3"/>
          <p:cNvPicPr>
            <a:picLocks noChangeAspect="1" noChangeArrowheads="1"/>
          </p:cNvPicPr>
          <p:nvPr/>
        </p:nvPicPr>
        <p:blipFill>
          <a:blip r:embed="rId3"/>
          <a:srcRect/>
          <a:stretch>
            <a:fillRect/>
          </a:stretch>
        </p:blipFill>
        <p:spPr bwMode="auto">
          <a:xfrm>
            <a:off x="970908" y="2070829"/>
            <a:ext cx="10809201" cy="2756543"/>
          </a:xfrm>
          <a:prstGeom prst="rect">
            <a:avLst/>
          </a:prstGeom>
          <a:noFill/>
          <a:ln w="9525">
            <a:noFill/>
            <a:miter lim="800000"/>
            <a:headEnd/>
            <a:tailEnd/>
          </a:ln>
          <a:effectLst/>
        </p:spPr>
      </p:pic>
    </p:spTree>
    <p:extLst>
      <p:ext uri="{BB962C8B-B14F-4D97-AF65-F5344CB8AC3E}">
        <p14:creationId xmlns:p14="http://schemas.microsoft.com/office/powerpoint/2010/main" xmlns="" val="3629462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sp>
        <p:nvSpPr>
          <p:cNvPr id="6" name="Título 1"/>
          <p:cNvSpPr txBox="1">
            <a:spLocks/>
          </p:cNvSpPr>
          <p:nvPr/>
        </p:nvSpPr>
        <p:spPr>
          <a:xfrm>
            <a:off x="2535364" y="186396"/>
            <a:ext cx="8382249" cy="1001427"/>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defRPr/>
            </a:pPr>
            <a:r>
              <a:rPr lang="es-PY" sz="4000" b="1" dirty="0" smtClean="0">
                <a:latin typeface="Rockwell" panose="02060603020205020403" pitchFamily="18" charset="0"/>
              </a:rPr>
              <a:t>9. </a:t>
            </a:r>
            <a:r>
              <a:rPr lang="es-PY" sz="4000" b="1" dirty="0" smtClean="0">
                <a:latin typeface="Rockwell" panose="02060603020205020403" pitchFamily="18" charset="0"/>
              </a:rPr>
              <a:t>Desafíos</a:t>
            </a:r>
            <a:endParaRPr lang="es-PY" sz="4000" b="1" dirty="0">
              <a:latin typeface="Rockwell" panose="02060603020205020403" pitchFamily="18" charset="0"/>
            </a:endParaRPr>
          </a:p>
        </p:txBody>
      </p:sp>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sp>
        <p:nvSpPr>
          <p:cNvPr id="26" name="8 Marcador de texto"/>
          <p:cNvSpPr txBox="1">
            <a:spLocks/>
          </p:cNvSpPr>
          <p:nvPr/>
        </p:nvSpPr>
        <p:spPr>
          <a:xfrm>
            <a:off x="2535364" y="2970114"/>
            <a:ext cx="4040188" cy="500066"/>
          </a:xfrm>
          <a:prstGeom prst="rect">
            <a:avLst/>
          </a:prstGeom>
        </p:spPr>
        <p:txBody>
          <a:bodyPr>
            <a:noAutofit/>
          </a:bodyPr>
          <a:lstStyle/>
          <a:p>
            <a:pPr marL="342835" marR="0" lvl="0" indent="-342835" algn="l" defTabSz="914226" rtl="0" eaLnBrk="1" fontAlgn="auto" latinLnBrk="0" hangingPunct="1">
              <a:lnSpc>
                <a:spcPct val="100000"/>
              </a:lnSpc>
              <a:spcBef>
                <a:spcPct val="20000"/>
              </a:spcBef>
              <a:spcAft>
                <a:spcPts val="0"/>
              </a:spcAft>
              <a:buClrTx/>
              <a:buSzTx/>
              <a:buFont typeface="Arial" pitchFamily="34" charset="0"/>
              <a:buChar char="•"/>
              <a:tabLst/>
              <a:defRPr/>
            </a:pPr>
            <a:r>
              <a:rPr kumimoji="0" lang="es-PY" sz="2000" i="0" u="sng" strike="noStrike" kern="1200" cap="none" spc="0" normalizeH="0" baseline="0" noProof="0" dirty="0" smtClean="0">
                <a:ln>
                  <a:noFill/>
                </a:ln>
                <a:solidFill>
                  <a:schemeClr val="tx1"/>
                </a:solidFill>
                <a:effectLst/>
                <a:uLnTx/>
                <a:uFillTx/>
                <a:ea typeface="+mn-ea"/>
                <a:cs typeface="+mn-cs"/>
              </a:rPr>
              <a:t>Condicionantes</a:t>
            </a:r>
            <a:r>
              <a:rPr kumimoji="0" lang="es-PY" sz="2000" i="0" u="none" strike="noStrike" kern="1200" cap="none" spc="0" normalizeH="0" baseline="0" noProof="0" dirty="0" smtClean="0">
                <a:ln>
                  <a:noFill/>
                </a:ln>
                <a:solidFill>
                  <a:schemeClr val="tx1"/>
                </a:solidFill>
                <a:effectLst/>
                <a:uLnTx/>
                <a:uFillTx/>
                <a:ea typeface="+mn-ea"/>
                <a:cs typeface="+mn-cs"/>
              </a:rPr>
              <a:t>(Excluyente)</a:t>
            </a:r>
            <a:endParaRPr kumimoji="0" lang="es-PY" sz="2000" i="0" u="none" strike="noStrike" kern="1200" cap="none" spc="0" normalizeH="0" baseline="0" noProof="0" dirty="0">
              <a:ln>
                <a:noFill/>
              </a:ln>
              <a:solidFill>
                <a:schemeClr val="tx1"/>
              </a:solidFill>
              <a:effectLst/>
              <a:uLnTx/>
              <a:uFillTx/>
              <a:ea typeface="+mn-ea"/>
              <a:cs typeface="+mn-cs"/>
            </a:endParaRPr>
          </a:p>
        </p:txBody>
      </p:sp>
      <p:sp>
        <p:nvSpPr>
          <p:cNvPr id="27" name="9 Marcador de contenido"/>
          <p:cNvSpPr txBox="1">
            <a:spLocks/>
          </p:cNvSpPr>
          <p:nvPr/>
        </p:nvSpPr>
        <p:spPr>
          <a:xfrm>
            <a:off x="2535364" y="3660963"/>
            <a:ext cx="4040188" cy="2411413"/>
          </a:xfrm>
          <a:prstGeom prst="rect">
            <a:avLst/>
          </a:prstGeom>
        </p:spPr>
        <p:txBody>
          <a:bodyPr>
            <a:noAutofit/>
          </a:bodyPr>
          <a:lstStyle/>
          <a:p>
            <a:pPr marL="457200" marR="0" lvl="0" indent="-457200" algn="just" defTabSz="914226"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es-PY" sz="1600" b="0" i="0" u="none" strike="noStrike" kern="1200" cap="none" spc="0" normalizeH="0" baseline="0" noProof="0" dirty="0" smtClean="0">
                <a:ln>
                  <a:noFill/>
                </a:ln>
                <a:solidFill>
                  <a:schemeClr val="tx1"/>
                </a:solidFill>
                <a:effectLst/>
                <a:uLnTx/>
                <a:uFillTx/>
              </a:rPr>
              <a:t>Proyectos Productivos y Apoyo Técnico/</a:t>
            </a:r>
            <a:r>
              <a:rPr kumimoji="0" lang="es-PY" sz="1600" b="0" i="0" u="none" strike="noStrike" kern="1200" cap="none" spc="0" normalizeH="0" baseline="0" noProof="0" dirty="0" err="1" smtClean="0">
                <a:ln>
                  <a:noFill/>
                </a:ln>
                <a:solidFill>
                  <a:schemeClr val="tx1"/>
                </a:solidFill>
                <a:effectLst/>
                <a:uLnTx/>
                <a:uFillTx/>
              </a:rPr>
              <a:t>Tutoraje</a:t>
            </a:r>
            <a:r>
              <a:rPr kumimoji="0" lang="es-PY" sz="1600" b="0" i="0" u="none" strike="noStrike" kern="1200" cap="none" spc="0" normalizeH="0" baseline="0" noProof="0" dirty="0" smtClean="0">
                <a:ln>
                  <a:noFill/>
                </a:ln>
                <a:solidFill>
                  <a:schemeClr val="tx1"/>
                </a:solidFill>
                <a:effectLst/>
                <a:uLnTx/>
                <a:uFillTx/>
              </a:rPr>
              <a:t> (</a:t>
            </a:r>
            <a:r>
              <a:rPr kumimoji="0" lang="es-PY" sz="1600" b="0" i="0" u="none" strike="noStrike" kern="1200" cap="none" spc="0" normalizeH="0" baseline="0" noProof="0" dirty="0" err="1" smtClean="0">
                <a:ln>
                  <a:noFill/>
                </a:ln>
                <a:solidFill>
                  <a:schemeClr val="tx1"/>
                </a:solidFill>
                <a:effectLst/>
                <a:uLnTx/>
                <a:uFillTx/>
              </a:rPr>
              <a:t>DEAg</a:t>
            </a:r>
            <a:r>
              <a:rPr kumimoji="0" lang="es-PY" sz="1600" b="0" i="0" u="none" strike="noStrike" kern="1200" cap="none" spc="0" normalizeH="0" baseline="0" noProof="0" dirty="0" smtClean="0">
                <a:ln>
                  <a:noFill/>
                </a:ln>
                <a:solidFill>
                  <a:schemeClr val="tx1"/>
                </a:solidFill>
                <a:effectLst/>
                <a:uLnTx/>
                <a:uFillTx/>
              </a:rPr>
              <a:t>/MAG), Educación Financiera,</a:t>
            </a:r>
            <a:r>
              <a:rPr kumimoji="0" lang="es-PY" sz="1600" b="0" i="0" u="none" strike="noStrike" kern="1200" cap="none" spc="0" normalizeH="0" noProof="0" dirty="0" smtClean="0">
                <a:ln>
                  <a:noFill/>
                </a:ln>
                <a:solidFill>
                  <a:schemeClr val="tx1"/>
                </a:solidFill>
                <a:effectLst/>
                <a:uLnTx/>
                <a:uFillTx/>
              </a:rPr>
              <a:t> </a:t>
            </a:r>
            <a:r>
              <a:rPr kumimoji="0" lang="es-PY" sz="1600" b="0" i="0" u="none" strike="noStrike" kern="1200" cap="none" spc="0" normalizeH="0" baseline="0" noProof="0" dirty="0" smtClean="0">
                <a:ln>
                  <a:noFill/>
                </a:ln>
                <a:solidFill>
                  <a:schemeClr val="tx1"/>
                </a:solidFill>
                <a:effectLst/>
                <a:uLnTx/>
                <a:uFillTx/>
              </a:rPr>
              <a:t>Rubros de renta, Uso de recursos propios, Flujo de Caja, Capacidad de Pago sostenible, Visión/art.</a:t>
            </a:r>
            <a:r>
              <a:rPr kumimoji="0" lang="es-PY" sz="1600" b="0" i="0" u="none" strike="noStrike" kern="1200" cap="none" spc="0" normalizeH="0" noProof="0" dirty="0" smtClean="0">
                <a:ln>
                  <a:noFill/>
                </a:ln>
                <a:solidFill>
                  <a:schemeClr val="tx1"/>
                </a:solidFill>
                <a:effectLst/>
                <a:uLnTx/>
                <a:uFillTx/>
              </a:rPr>
              <a:t> </a:t>
            </a:r>
            <a:r>
              <a:rPr lang="es-PY" sz="1600" dirty="0" smtClean="0"/>
              <a:t>a</a:t>
            </a:r>
            <a:r>
              <a:rPr kumimoji="0" lang="es-PY" sz="1600" b="0" i="0" u="none" strike="noStrike" kern="1200" cap="none" spc="0" normalizeH="0" baseline="0" noProof="0" dirty="0" smtClean="0">
                <a:ln>
                  <a:noFill/>
                </a:ln>
                <a:solidFill>
                  <a:schemeClr val="tx1"/>
                </a:solidFill>
                <a:effectLst/>
                <a:uLnTx/>
                <a:uFillTx/>
              </a:rPr>
              <a:t> Mercados, Cronograma de Desembolsos, Pagos, etc.  </a:t>
            </a:r>
          </a:p>
          <a:p>
            <a:pPr marL="457200" marR="0" lvl="0" indent="-457200" algn="just" defTabSz="914226" rtl="0" eaLnBrk="1" fontAlgn="auto" latinLnBrk="0" hangingPunct="1">
              <a:lnSpc>
                <a:spcPct val="100000"/>
              </a:lnSpc>
              <a:spcBef>
                <a:spcPct val="20000"/>
              </a:spcBef>
              <a:spcAft>
                <a:spcPts val="0"/>
              </a:spcAft>
              <a:buClrTx/>
              <a:buSzTx/>
              <a:buFont typeface="Arial" pitchFamily="34" charset="0"/>
              <a:buNone/>
              <a:tabLst/>
              <a:defRPr/>
            </a:pPr>
            <a:r>
              <a:rPr kumimoji="0" lang="es-PY" sz="1600" b="0" i="0" u="none" strike="noStrike" kern="1200" cap="none" spc="0" normalizeH="0" baseline="0" noProof="0" dirty="0" smtClean="0">
                <a:ln>
                  <a:noFill/>
                </a:ln>
                <a:solidFill>
                  <a:schemeClr val="tx1"/>
                </a:solidFill>
                <a:effectLst/>
                <a:uLnTx/>
                <a:uFillTx/>
              </a:rPr>
              <a:t>2. 	Paquetes Tecnológicos (MAG/IPTA, otros)</a:t>
            </a:r>
          </a:p>
          <a:p>
            <a:pPr marL="457200" marR="0" lvl="0" indent="-457200" algn="l" defTabSz="914226" rtl="0" eaLnBrk="1" fontAlgn="auto" latinLnBrk="0" hangingPunct="1">
              <a:lnSpc>
                <a:spcPct val="100000"/>
              </a:lnSpc>
              <a:spcBef>
                <a:spcPct val="20000"/>
              </a:spcBef>
              <a:spcAft>
                <a:spcPts val="0"/>
              </a:spcAft>
              <a:buClrTx/>
              <a:buSzTx/>
              <a:buFont typeface="Arial" pitchFamily="34" charset="0"/>
              <a:buAutoNum type="arabicPeriod"/>
              <a:tabLst/>
              <a:defRPr/>
            </a:pPr>
            <a:endParaRPr kumimoji="0" lang="es-PY" sz="1600" b="0" i="0" u="none" strike="noStrike" kern="1200" cap="none" spc="0" normalizeH="0" baseline="0" noProof="0" dirty="0" smtClean="0">
              <a:ln>
                <a:noFill/>
              </a:ln>
              <a:solidFill>
                <a:schemeClr val="tx1"/>
              </a:solidFill>
              <a:effectLst/>
              <a:uLnTx/>
              <a:uFillTx/>
            </a:endParaRPr>
          </a:p>
          <a:p>
            <a:pPr marL="457200" marR="0" lvl="0" indent="-457200" algn="l" defTabSz="914226" rtl="0" eaLnBrk="1" fontAlgn="auto" latinLnBrk="0" hangingPunct="1">
              <a:lnSpc>
                <a:spcPct val="100000"/>
              </a:lnSpc>
              <a:spcBef>
                <a:spcPct val="20000"/>
              </a:spcBef>
              <a:spcAft>
                <a:spcPts val="0"/>
              </a:spcAft>
              <a:buClrTx/>
              <a:buSzTx/>
              <a:buFont typeface="Arial" pitchFamily="34" charset="0"/>
              <a:buAutoNum type="arabicPeriod"/>
              <a:tabLst/>
              <a:defRPr/>
            </a:pPr>
            <a:endParaRPr kumimoji="0" lang="es-PY" sz="1600" b="0" i="0" u="none" strike="noStrike" kern="1200" cap="none" spc="0" normalizeH="0" baseline="0" noProof="0" dirty="0">
              <a:ln>
                <a:noFill/>
              </a:ln>
              <a:solidFill>
                <a:schemeClr val="tx1"/>
              </a:solidFill>
              <a:effectLst/>
              <a:uLnTx/>
              <a:uFillTx/>
            </a:endParaRPr>
          </a:p>
        </p:txBody>
      </p:sp>
      <p:sp>
        <p:nvSpPr>
          <p:cNvPr id="28" name="10 Marcador de texto"/>
          <p:cNvSpPr txBox="1">
            <a:spLocks/>
          </p:cNvSpPr>
          <p:nvPr/>
        </p:nvSpPr>
        <p:spPr>
          <a:xfrm>
            <a:off x="6875838" y="2974991"/>
            <a:ext cx="4041775" cy="500066"/>
          </a:xfrm>
          <a:prstGeom prst="rect">
            <a:avLst/>
          </a:prstGeom>
        </p:spPr>
        <p:txBody>
          <a:bodyPr>
            <a:normAutofit/>
          </a:bodyPr>
          <a:lstStyle/>
          <a:p>
            <a:pPr marL="342835" marR="0" lvl="0" indent="-342835" algn="l" defTabSz="914226" rtl="0" eaLnBrk="1" fontAlgn="auto" latinLnBrk="0" hangingPunct="1">
              <a:lnSpc>
                <a:spcPct val="100000"/>
              </a:lnSpc>
              <a:spcBef>
                <a:spcPct val="20000"/>
              </a:spcBef>
              <a:spcAft>
                <a:spcPts val="0"/>
              </a:spcAft>
              <a:buClrTx/>
              <a:buSzTx/>
              <a:buFont typeface="Arial" pitchFamily="34" charset="0"/>
              <a:buChar char="•"/>
              <a:tabLst/>
              <a:defRPr/>
            </a:pPr>
            <a:r>
              <a:rPr kumimoji="0" lang="es-PY" sz="2000" i="0" u="sng" strike="noStrike" kern="1200" cap="none" spc="0" normalizeH="0" baseline="0" noProof="0" dirty="0" smtClean="0">
                <a:ln>
                  <a:noFill/>
                </a:ln>
                <a:solidFill>
                  <a:schemeClr val="tx1"/>
                </a:solidFill>
                <a:effectLst/>
                <a:uLnTx/>
                <a:uFillTx/>
                <a:ea typeface="+mn-ea"/>
                <a:cs typeface="+mn-cs"/>
              </a:rPr>
              <a:t>Complementarios</a:t>
            </a:r>
            <a:endParaRPr kumimoji="0" lang="es-PY" sz="2000" i="0" u="sng" strike="noStrike" kern="1200" cap="none" spc="0" normalizeH="0" baseline="0" noProof="0" dirty="0">
              <a:ln>
                <a:noFill/>
              </a:ln>
              <a:solidFill>
                <a:schemeClr val="tx1"/>
              </a:solidFill>
              <a:effectLst/>
              <a:uLnTx/>
              <a:uFillTx/>
              <a:ea typeface="+mn-ea"/>
              <a:cs typeface="+mn-cs"/>
            </a:endParaRPr>
          </a:p>
        </p:txBody>
      </p:sp>
      <p:sp>
        <p:nvSpPr>
          <p:cNvPr id="29" name="11 Marcador de contenido"/>
          <p:cNvSpPr txBox="1">
            <a:spLocks/>
          </p:cNvSpPr>
          <p:nvPr/>
        </p:nvSpPr>
        <p:spPr>
          <a:xfrm>
            <a:off x="6875837" y="3660963"/>
            <a:ext cx="4041775" cy="2411413"/>
          </a:xfrm>
          <a:prstGeom prst="rect">
            <a:avLst/>
          </a:prstGeom>
        </p:spPr>
        <p:txBody>
          <a:bodyPr>
            <a:normAutofit/>
          </a:bodyPr>
          <a:lstStyle/>
          <a:p>
            <a:pPr marL="457200" marR="0" lvl="0" indent="-457200" algn="l" defTabSz="914226"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es-PY" sz="1600" b="0" i="0" u="none" strike="noStrike" kern="1200" cap="none" spc="0" normalizeH="0" baseline="0" noProof="0" dirty="0" smtClean="0">
                <a:ln>
                  <a:noFill/>
                </a:ln>
                <a:solidFill>
                  <a:schemeClr val="tx1"/>
                </a:solidFill>
                <a:effectLst/>
                <a:uLnTx/>
                <a:uFillTx/>
              </a:rPr>
              <a:t>Apoyos No Reembolsables (MAG, SAS, STP, otros)</a:t>
            </a:r>
          </a:p>
          <a:p>
            <a:pPr marL="457200" marR="0" lvl="0" indent="-457200" algn="l" defTabSz="914226"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es-PY" sz="1600" b="0" i="0" u="none" strike="noStrike" kern="1200" cap="none" spc="0" normalizeH="0" baseline="0" noProof="0" dirty="0" smtClean="0">
                <a:ln>
                  <a:noFill/>
                </a:ln>
                <a:solidFill>
                  <a:schemeClr val="tx1"/>
                </a:solidFill>
                <a:effectLst/>
                <a:uLnTx/>
                <a:uFillTx/>
              </a:rPr>
              <a:t>Seguros (Vida, </a:t>
            </a:r>
            <a:r>
              <a:rPr kumimoji="0" lang="es-PY" sz="1600" b="0" i="0" u="none" strike="noStrike" kern="1200" cap="none" spc="0" normalizeH="0" baseline="0" noProof="0" dirty="0" err="1" smtClean="0">
                <a:ln>
                  <a:noFill/>
                </a:ln>
                <a:solidFill>
                  <a:schemeClr val="tx1"/>
                </a:solidFill>
                <a:effectLst/>
                <a:uLnTx/>
                <a:uFillTx/>
              </a:rPr>
              <a:t>Multiriesgo</a:t>
            </a:r>
            <a:r>
              <a:rPr kumimoji="0" lang="es-PY" sz="1600" b="0" i="0" u="none" strike="noStrike" kern="1200" cap="none" spc="0" normalizeH="0" baseline="0" noProof="0" dirty="0" smtClean="0">
                <a:ln>
                  <a:noFill/>
                </a:ln>
                <a:solidFill>
                  <a:schemeClr val="tx1"/>
                </a:solidFill>
                <a:effectLst/>
                <a:uLnTx/>
                <a:uFillTx/>
              </a:rPr>
              <a:t>, </a:t>
            </a:r>
            <a:r>
              <a:rPr kumimoji="0" lang="es-PY" sz="1600" b="0" i="0" u="none" strike="noStrike" kern="1200" cap="none" spc="0" normalizeH="0" baseline="0" noProof="0" dirty="0" err="1" smtClean="0">
                <a:ln>
                  <a:noFill/>
                </a:ln>
                <a:solidFill>
                  <a:schemeClr val="tx1"/>
                </a:solidFill>
                <a:effectLst/>
                <a:uLnTx/>
                <a:uFillTx/>
              </a:rPr>
              <a:t>Patr</a:t>
            </a:r>
            <a:r>
              <a:rPr kumimoji="0" lang="es-PY" sz="1600" b="0" i="0" u="none" strike="noStrike" kern="1200" cap="none" spc="0" normalizeH="0" baseline="0" noProof="0" dirty="0" smtClean="0">
                <a:ln>
                  <a:noFill/>
                </a:ln>
                <a:solidFill>
                  <a:schemeClr val="tx1"/>
                </a:solidFill>
                <a:effectLst/>
                <a:uLnTx/>
                <a:uFillTx/>
              </a:rPr>
              <a:t>.)</a:t>
            </a:r>
          </a:p>
          <a:p>
            <a:pPr marL="457200" marR="0" lvl="0" indent="-457200" algn="l" defTabSz="914226"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es-PY" sz="1600" b="0" i="0" u="none" strike="noStrike" kern="1200" cap="none" spc="0" normalizeH="0" baseline="0" noProof="0" dirty="0" smtClean="0">
                <a:ln>
                  <a:noFill/>
                </a:ln>
                <a:solidFill>
                  <a:schemeClr val="tx1"/>
                </a:solidFill>
                <a:effectLst/>
                <a:uLnTx/>
                <a:uFillTx/>
              </a:rPr>
              <a:t>Garantías (Aval, Real, otros)</a:t>
            </a:r>
          </a:p>
          <a:p>
            <a:pPr marL="457200" marR="0" lvl="0" indent="-457200" algn="l" defTabSz="914226" rtl="0" eaLnBrk="1" fontAlgn="auto" latinLnBrk="0" hangingPunct="1">
              <a:lnSpc>
                <a:spcPct val="100000"/>
              </a:lnSpc>
              <a:spcBef>
                <a:spcPct val="20000"/>
              </a:spcBef>
              <a:spcAft>
                <a:spcPts val="0"/>
              </a:spcAft>
              <a:buClrTx/>
              <a:buSzTx/>
              <a:buFont typeface="Arial" pitchFamily="34" charset="0"/>
              <a:buAutoNum type="arabicPeriod" startAt="4"/>
              <a:tabLst/>
              <a:defRPr/>
            </a:pPr>
            <a:r>
              <a:rPr kumimoji="0" lang="es-PY" sz="1600" b="0" i="0" u="none" strike="noStrike" kern="1200" cap="none" spc="0" normalizeH="0" baseline="0" noProof="0" dirty="0" smtClean="0">
                <a:ln>
                  <a:noFill/>
                </a:ln>
                <a:solidFill>
                  <a:schemeClr val="tx1"/>
                </a:solidFill>
                <a:effectLst/>
                <a:uLnTx/>
                <a:uFillTx/>
              </a:rPr>
              <a:t>Contratos  de Comercialización</a:t>
            </a:r>
          </a:p>
          <a:p>
            <a:pPr marL="457200" marR="0" lvl="0" indent="-457200" algn="l" defTabSz="914226" rtl="0" eaLnBrk="1" fontAlgn="auto" latinLnBrk="0" hangingPunct="1">
              <a:lnSpc>
                <a:spcPct val="100000"/>
              </a:lnSpc>
              <a:spcBef>
                <a:spcPct val="20000"/>
              </a:spcBef>
              <a:spcAft>
                <a:spcPts val="0"/>
              </a:spcAft>
              <a:buClrTx/>
              <a:buSzTx/>
              <a:buFont typeface="Arial" pitchFamily="34" charset="0"/>
              <a:buAutoNum type="arabicPeriod" startAt="4"/>
              <a:tabLst/>
              <a:defRPr/>
            </a:pPr>
            <a:r>
              <a:rPr lang="es-PY" sz="1600" dirty="0" smtClean="0"/>
              <a:t>Bolsa de </a:t>
            </a:r>
            <a:r>
              <a:rPr lang="es-PY" sz="1600" dirty="0" err="1" smtClean="0"/>
              <a:t>Prod</a:t>
            </a:r>
            <a:r>
              <a:rPr lang="es-PY" sz="1600" dirty="0" smtClean="0"/>
              <a:t>., otros.</a:t>
            </a:r>
            <a:endParaRPr kumimoji="0" lang="es-PY" sz="1600" b="0" i="0" u="none" strike="noStrike" kern="1200" cap="none" spc="0" normalizeH="0" baseline="0" noProof="0" dirty="0" smtClean="0">
              <a:ln>
                <a:noFill/>
              </a:ln>
              <a:solidFill>
                <a:schemeClr val="tx1"/>
              </a:solidFill>
              <a:effectLst/>
              <a:uLnTx/>
              <a:uFillTx/>
            </a:endParaRPr>
          </a:p>
        </p:txBody>
      </p:sp>
      <p:sp>
        <p:nvSpPr>
          <p:cNvPr id="30" name="10 Rectángulo"/>
          <p:cNvSpPr/>
          <p:nvPr/>
        </p:nvSpPr>
        <p:spPr>
          <a:xfrm>
            <a:off x="2535364" y="1374948"/>
            <a:ext cx="8501122" cy="1323439"/>
          </a:xfrm>
          <a:prstGeom prst="rect">
            <a:avLst/>
          </a:prstGeom>
        </p:spPr>
        <p:txBody>
          <a:bodyPr wrap="square">
            <a:spAutoFit/>
          </a:bodyPr>
          <a:lstStyle/>
          <a:p>
            <a:r>
              <a:rPr lang="es-PY" sz="2000" dirty="0" smtClean="0"/>
              <a:t>Desarrollo Articulado de Componentes – FORMULA IDEAL </a:t>
            </a:r>
          </a:p>
          <a:p>
            <a:r>
              <a:rPr lang="es-PY" sz="2000" dirty="0" smtClean="0"/>
              <a:t>(Corto, Mediano y Largo Plazo): </a:t>
            </a:r>
            <a:br>
              <a:rPr lang="es-PY" sz="2000" dirty="0" smtClean="0"/>
            </a:br>
            <a:r>
              <a:rPr lang="es-PY" sz="2000" b="1" dirty="0" smtClean="0"/>
              <a:t>1 “Producción” + 2 “Apoyo Técnico” + 3 “Tecnología” +  </a:t>
            </a:r>
          </a:p>
          <a:p>
            <a:r>
              <a:rPr lang="es-PY" sz="2000" b="1" dirty="0" smtClean="0"/>
              <a:t>4 “Financiamiento” + 5“Mercado” +  6 “Seguros” + 7 “Precio”</a:t>
            </a:r>
            <a:endParaRPr lang="es-PY" sz="2000" dirty="0"/>
          </a:p>
        </p:txBody>
      </p:sp>
    </p:spTree>
    <p:extLst>
      <p:ext uri="{BB962C8B-B14F-4D97-AF65-F5344CB8AC3E}">
        <p14:creationId xmlns:p14="http://schemas.microsoft.com/office/powerpoint/2010/main" xmlns="" val="16928675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sp>
        <p:nvSpPr>
          <p:cNvPr id="11" name="1 Título"/>
          <p:cNvSpPr txBox="1">
            <a:spLocks/>
          </p:cNvSpPr>
          <p:nvPr/>
        </p:nvSpPr>
        <p:spPr>
          <a:xfrm>
            <a:off x="2428397" y="0"/>
            <a:ext cx="9076215" cy="959777"/>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ES" sz="4000" b="1" dirty="0" smtClean="0">
                <a:latin typeface="Rockwell" panose="02060603020205020403" pitchFamily="18" charset="0"/>
              </a:rPr>
              <a:t>Contenido</a:t>
            </a:r>
          </a:p>
        </p:txBody>
      </p:sp>
      <p:sp>
        <p:nvSpPr>
          <p:cNvPr id="12" name="2 Marcador de contenido"/>
          <p:cNvSpPr txBox="1">
            <a:spLocks/>
          </p:cNvSpPr>
          <p:nvPr/>
        </p:nvSpPr>
        <p:spPr>
          <a:xfrm>
            <a:off x="2474578" y="1044132"/>
            <a:ext cx="8675351" cy="5813868"/>
          </a:xfrm>
          <a:prstGeom prst="rect">
            <a:avLst/>
          </a:prstGeom>
        </p:spPr>
        <p:txBody>
          <a:bodyPr vert="horz" lIns="91440" tIns="45720" rIns="91440" bIns="45720" numCol="1"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514350" indent="-514350"/>
            <a:r>
              <a:rPr lang="es-ES" sz="1700" dirty="0" smtClean="0">
                <a:solidFill>
                  <a:schemeClr val="tx1"/>
                </a:solidFill>
                <a:latin typeface="Rockwell" panose="02060603020205020403" pitchFamily="18" charset="0"/>
              </a:rPr>
              <a:t>1. Quienes somos</a:t>
            </a:r>
          </a:p>
          <a:p>
            <a:pPr marL="514350" indent="-514350"/>
            <a:r>
              <a:rPr lang="es-PY" sz="1700" dirty="0" smtClean="0">
                <a:solidFill>
                  <a:schemeClr val="tx1"/>
                </a:solidFill>
                <a:latin typeface="Rockwell" panose="02060603020205020403" pitchFamily="18" charset="0"/>
              </a:rPr>
              <a:t>2. </a:t>
            </a:r>
            <a:r>
              <a:rPr lang="es-ES" sz="1700" dirty="0" smtClean="0">
                <a:solidFill>
                  <a:schemeClr val="tx1"/>
                </a:solidFill>
                <a:latin typeface="Rockwell" panose="02060603020205020403" pitchFamily="18" charset="0"/>
              </a:rPr>
              <a:t>Resultados </a:t>
            </a:r>
            <a:r>
              <a:rPr lang="es-ES" sz="1700" dirty="0" smtClean="0">
                <a:solidFill>
                  <a:schemeClr val="tx1"/>
                </a:solidFill>
                <a:latin typeface="Rockwell" panose="02060603020205020403" pitchFamily="18" charset="0"/>
              </a:rPr>
              <a:t>alcanzados durante el año 2016*</a:t>
            </a:r>
          </a:p>
          <a:p>
            <a:pPr marL="514350" indent="-514350"/>
            <a:r>
              <a:rPr lang="es-ES" sz="1700" dirty="0" smtClean="0">
                <a:solidFill>
                  <a:schemeClr val="tx1"/>
                </a:solidFill>
                <a:latin typeface="Rockwell" panose="02060603020205020403" pitchFamily="18" charset="0"/>
              </a:rPr>
              <a:t>3. </a:t>
            </a:r>
            <a:r>
              <a:rPr lang="es-ES" sz="1700" dirty="0" smtClean="0">
                <a:solidFill>
                  <a:schemeClr val="tx1"/>
                </a:solidFill>
                <a:latin typeface="Rockwell" panose="02060603020205020403" pitchFamily="18" charset="0"/>
              </a:rPr>
              <a:t>Nuevas Condiciones Financieras</a:t>
            </a:r>
          </a:p>
          <a:p>
            <a:pPr marL="514350" indent="-514350"/>
            <a:r>
              <a:rPr lang="es-ES" sz="1700" dirty="0" smtClean="0">
                <a:solidFill>
                  <a:schemeClr val="tx1"/>
                </a:solidFill>
                <a:latin typeface="Rockwell" panose="02060603020205020403" pitchFamily="18" charset="0"/>
              </a:rPr>
              <a:t>4. </a:t>
            </a:r>
            <a:r>
              <a:rPr lang="es-ES" sz="1700" dirty="0" smtClean="0">
                <a:solidFill>
                  <a:schemeClr val="tx1"/>
                </a:solidFill>
                <a:latin typeface="Rockwell" panose="02060603020205020403" pitchFamily="18" charset="0"/>
              </a:rPr>
              <a:t>Productos Financieros </a:t>
            </a:r>
          </a:p>
          <a:p>
            <a:pPr marL="514350" indent="-514350"/>
            <a:r>
              <a:rPr lang="es-ES" sz="1700" dirty="0" smtClean="0">
                <a:solidFill>
                  <a:schemeClr val="tx1"/>
                </a:solidFill>
                <a:latin typeface="Rockwell" panose="02060603020205020403" pitchFamily="18" charset="0"/>
              </a:rPr>
              <a:t>5. </a:t>
            </a:r>
            <a:r>
              <a:rPr lang="es-ES" sz="1700" dirty="0" smtClean="0">
                <a:solidFill>
                  <a:schemeClr val="tx1"/>
                </a:solidFill>
                <a:latin typeface="Rockwell" panose="02060603020205020403" pitchFamily="18" charset="0"/>
              </a:rPr>
              <a:t>Nuevos Productos Financieros en desarrollo</a:t>
            </a:r>
          </a:p>
          <a:p>
            <a:pPr marL="514350" indent="-514350"/>
            <a:r>
              <a:rPr lang="es-ES" sz="1700" dirty="0" smtClean="0">
                <a:solidFill>
                  <a:schemeClr val="tx1"/>
                </a:solidFill>
                <a:latin typeface="Rockwell" panose="02060603020205020403" pitchFamily="18" charset="0"/>
              </a:rPr>
              <a:t>6. </a:t>
            </a:r>
            <a:r>
              <a:rPr lang="es-ES" sz="1700" dirty="0" smtClean="0">
                <a:solidFill>
                  <a:schemeClr val="tx1"/>
                </a:solidFill>
                <a:latin typeface="Rockwell" panose="02060603020205020403" pitchFamily="18" charset="0"/>
              </a:rPr>
              <a:t>Rehabilitación Financiera</a:t>
            </a:r>
          </a:p>
          <a:p>
            <a:pPr marL="514350" indent="-514350"/>
            <a:r>
              <a:rPr lang="es-ES" sz="1700" dirty="0" smtClean="0">
                <a:solidFill>
                  <a:schemeClr val="tx1"/>
                </a:solidFill>
                <a:latin typeface="Rockwell" panose="02060603020205020403" pitchFamily="18" charset="0"/>
              </a:rPr>
              <a:t>7. </a:t>
            </a:r>
            <a:r>
              <a:rPr lang="es-ES" sz="1700" dirty="0" smtClean="0">
                <a:solidFill>
                  <a:schemeClr val="tx1"/>
                </a:solidFill>
                <a:latin typeface="Rockwell" panose="02060603020205020403" pitchFamily="18" charset="0"/>
              </a:rPr>
              <a:t>Inclusión Financiera</a:t>
            </a:r>
          </a:p>
          <a:p>
            <a:pPr marL="514350" indent="-514350">
              <a:lnSpc>
                <a:spcPct val="90000"/>
              </a:lnSpc>
            </a:pPr>
            <a:r>
              <a:rPr lang="es-ES" sz="1700" dirty="0" smtClean="0">
                <a:solidFill>
                  <a:schemeClr val="tx1"/>
                </a:solidFill>
                <a:latin typeface="Rockwell" panose="02060603020205020403" pitchFamily="18" charset="0"/>
              </a:rPr>
              <a:t>8. </a:t>
            </a:r>
            <a:r>
              <a:rPr lang="es-ES" sz="1700" dirty="0" smtClean="0">
                <a:solidFill>
                  <a:schemeClr val="tx1"/>
                </a:solidFill>
                <a:latin typeface="Rockwell" panose="02060603020205020403" pitchFamily="18" charset="0"/>
              </a:rPr>
              <a:t>Presupuesto Institucional 2016-2017</a:t>
            </a:r>
          </a:p>
          <a:p>
            <a:pPr marL="514350" indent="-514350">
              <a:lnSpc>
                <a:spcPct val="90000"/>
              </a:lnSpc>
            </a:pPr>
            <a:r>
              <a:rPr lang="es-ES" sz="1700" dirty="0" smtClean="0">
                <a:solidFill>
                  <a:schemeClr val="tx1"/>
                </a:solidFill>
                <a:latin typeface="Rockwell" panose="02060603020205020403" pitchFamily="18" charset="0"/>
              </a:rPr>
              <a:t>8.1 </a:t>
            </a:r>
            <a:r>
              <a:rPr lang="es-ES" sz="1700" dirty="0" smtClean="0">
                <a:solidFill>
                  <a:schemeClr val="tx1"/>
                </a:solidFill>
                <a:latin typeface="Rockwell" panose="02060603020205020403" pitchFamily="18" charset="0"/>
              </a:rPr>
              <a:t>Justificación del aumento de gasto corriente en 3% </a:t>
            </a:r>
          </a:p>
          <a:p>
            <a:pPr marL="514350" indent="-514350">
              <a:lnSpc>
                <a:spcPct val="90000"/>
              </a:lnSpc>
            </a:pPr>
            <a:r>
              <a:rPr lang="es-ES" sz="1700" dirty="0" smtClean="0">
                <a:solidFill>
                  <a:schemeClr val="tx1"/>
                </a:solidFill>
                <a:latin typeface="Rockwell" panose="02060603020205020403" pitchFamily="18" charset="0"/>
              </a:rPr>
              <a:t>8.2 </a:t>
            </a:r>
            <a:r>
              <a:rPr lang="es-ES" sz="1700" dirty="0" smtClean="0">
                <a:solidFill>
                  <a:schemeClr val="tx1"/>
                </a:solidFill>
                <a:latin typeface="Rockwell" panose="02060603020205020403" pitchFamily="18" charset="0"/>
              </a:rPr>
              <a:t>Presupuesto Institucional-Prestamos a Familias 2016-2017</a:t>
            </a:r>
          </a:p>
          <a:p>
            <a:pPr marL="514350" indent="-514350">
              <a:lnSpc>
                <a:spcPct val="90000"/>
              </a:lnSpc>
            </a:pPr>
            <a:r>
              <a:rPr lang="es-ES" sz="1700" dirty="0" smtClean="0">
                <a:solidFill>
                  <a:schemeClr val="tx1"/>
                </a:solidFill>
                <a:latin typeface="Rockwell" panose="02060603020205020403" pitchFamily="18" charset="0"/>
              </a:rPr>
              <a:t>9. </a:t>
            </a:r>
            <a:r>
              <a:rPr lang="es-ES" sz="1700" dirty="0" smtClean="0">
                <a:solidFill>
                  <a:schemeClr val="tx1"/>
                </a:solidFill>
                <a:latin typeface="Rockwell" panose="02060603020205020403" pitchFamily="18" charset="0"/>
              </a:rPr>
              <a:t>Desafíos. </a:t>
            </a:r>
            <a:endParaRPr lang="es-ES" sz="1700" dirty="0">
              <a:solidFill>
                <a:schemeClr val="tx1"/>
              </a:solidFill>
              <a:latin typeface="Rockwell" panose="02060603020205020403" pitchFamily="18" charset="0"/>
            </a:endParaRPr>
          </a:p>
          <a:p>
            <a:pPr marL="514350" indent="-514350">
              <a:lnSpc>
                <a:spcPct val="90000"/>
              </a:lnSpc>
            </a:pPr>
            <a:r>
              <a:rPr lang="es-ES" sz="1700" dirty="0" smtClean="0">
                <a:solidFill>
                  <a:schemeClr val="tx1"/>
                </a:solidFill>
                <a:latin typeface="Rockwell" panose="02060603020205020403" pitchFamily="18" charset="0"/>
              </a:rPr>
              <a:t>10. </a:t>
            </a:r>
            <a:r>
              <a:rPr lang="es-ES" sz="1700" dirty="0" smtClean="0">
                <a:solidFill>
                  <a:schemeClr val="tx1"/>
                </a:solidFill>
                <a:latin typeface="Rockwell" panose="02060603020205020403" pitchFamily="18" charset="0"/>
              </a:rPr>
              <a:t>Líneas de acción, a corto y mediano plazo</a:t>
            </a:r>
          </a:p>
          <a:p>
            <a:pPr marL="514350" indent="-514350">
              <a:lnSpc>
                <a:spcPct val="90000"/>
              </a:lnSpc>
            </a:pPr>
            <a:r>
              <a:rPr lang="es-ES" sz="1700" dirty="0" smtClean="0">
                <a:solidFill>
                  <a:schemeClr val="tx1"/>
                </a:solidFill>
                <a:latin typeface="Rockwell" panose="02060603020205020403" pitchFamily="18" charset="0"/>
              </a:rPr>
              <a:t>11. </a:t>
            </a:r>
            <a:r>
              <a:rPr lang="es-ES" sz="1700" dirty="0" smtClean="0">
                <a:solidFill>
                  <a:schemeClr val="tx1"/>
                </a:solidFill>
                <a:latin typeface="Rockwell" panose="02060603020205020403" pitchFamily="18" charset="0"/>
              </a:rPr>
              <a:t>Meta </a:t>
            </a:r>
            <a:r>
              <a:rPr lang="es-ES" sz="1700" dirty="0" smtClean="0">
                <a:solidFill>
                  <a:schemeClr val="tx1"/>
                </a:solidFill>
                <a:latin typeface="Rockwell" panose="02060603020205020403" pitchFamily="18" charset="0"/>
              </a:rPr>
              <a:t>Institucional</a:t>
            </a:r>
          </a:p>
          <a:p>
            <a:pPr marL="514350" indent="-514350">
              <a:lnSpc>
                <a:spcPct val="90000"/>
              </a:lnSpc>
            </a:pPr>
            <a:r>
              <a:rPr lang="es-ES" sz="1700" dirty="0" smtClean="0">
                <a:solidFill>
                  <a:schemeClr val="tx1"/>
                </a:solidFill>
                <a:latin typeface="Rockwell" panose="02060603020205020403" pitchFamily="18" charset="0"/>
              </a:rPr>
              <a:t>12. Anexos</a:t>
            </a:r>
            <a:endParaRPr lang="es-ES" sz="1700" dirty="0" smtClean="0">
              <a:solidFill>
                <a:schemeClr val="tx1"/>
              </a:solidFill>
              <a:latin typeface="Rockwell" panose="02060603020205020403" pitchFamily="18" charset="0"/>
            </a:endParaRPr>
          </a:p>
          <a:p>
            <a:pPr marL="514350" indent="-514350">
              <a:lnSpc>
                <a:spcPct val="90000"/>
              </a:lnSpc>
            </a:pPr>
            <a:r>
              <a:rPr lang="es-ES" sz="1700" dirty="0" smtClean="0">
                <a:solidFill>
                  <a:schemeClr val="tx1"/>
                </a:solidFill>
                <a:latin typeface="Rockwell" panose="02060603020205020403" pitchFamily="18" charset="0"/>
              </a:rPr>
              <a:t> </a:t>
            </a:r>
            <a:endParaRPr lang="es-ES" sz="1700" dirty="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r>
              <a:rPr lang="es-ES" sz="1700" dirty="0" smtClean="0">
                <a:solidFill>
                  <a:schemeClr val="tx1"/>
                </a:solidFill>
                <a:latin typeface="Rockwell" panose="02060603020205020403" pitchFamily="18" charset="0"/>
              </a:rPr>
              <a:t> </a:t>
            </a:r>
            <a:endParaRPr lang="es-ES" sz="1700" dirty="0" smtClean="0">
              <a:solidFill>
                <a:schemeClr val="tx1"/>
              </a:solidFill>
              <a:latin typeface="Rockwell" panose="02060603020205020403" pitchFamily="18" charset="0"/>
            </a:endParaRPr>
          </a:p>
          <a:p>
            <a:pPr>
              <a:spcBef>
                <a:spcPct val="0"/>
              </a:spcBef>
            </a:pPr>
            <a:endParaRPr lang="es-ES" sz="1700" b="1" dirty="0" smtClean="0">
              <a:solidFill>
                <a:schemeClr val="tx1"/>
              </a:solidFill>
            </a:endParaRPr>
          </a:p>
          <a:p>
            <a:pPr>
              <a:spcBef>
                <a:spcPct val="0"/>
              </a:spcBef>
            </a:pPr>
            <a:endParaRPr lang="es-ES" sz="1700" b="1" dirty="0" smtClean="0">
              <a:solidFill>
                <a:schemeClr val="tx1"/>
              </a:solidFill>
            </a:endParaRPr>
          </a:p>
          <a:p>
            <a:pPr>
              <a:spcBef>
                <a:spcPct val="0"/>
              </a:spcBef>
            </a:pPr>
            <a:endParaRPr lang="es-ES" sz="1700" dirty="0" smtClean="0">
              <a:solidFill>
                <a:schemeClr val="tx1"/>
              </a:solidFill>
              <a:latin typeface="Rockwell" panose="02060603020205020403" pitchFamily="18" charset="0"/>
            </a:endParaRPr>
          </a:p>
          <a:p>
            <a:pPr>
              <a:spcBef>
                <a:spcPct val="0"/>
              </a:spcBef>
            </a:pPr>
            <a:endParaRPr lang="es-ES" sz="1700" dirty="0" smtClean="0">
              <a:solidFill>
                <a:schemeClr val="tx1"/>
              </a:solidFill>
              <a:latin typeface="Rockwell" panose="02060603020205020403" pitchFamily="18" charset="0"/>
            </a:endParaRPr>
          </a:p>
          <a:p>
            <a:endParaRPr lang="es-PY" sz="1700" dirty="0" smtClean="0">
              <a:solidFill>
                <a:schemeClr val="tx1"/>
              </a:solidFill>
              <a:latin typeface="Rockwell" panose="02060603020205020403" pitchFamily="18" charset="0"/>
            </a:endParaRPr>
          </a:p>
          <a:p>
            <a:endParaRPr lang="es-PY" sz="1700" dirty="0" smtClean="0">
              <a:solidFill>
                <a:schemeClr val="tx1"/>
              </a:solidFill>
              <a:latin typeface="Rockwell" panose="02060603020205020403" pitchFamily="18" charset="0"/>
            </a:endParaRPr>
          </a:p>
          <a:p>
            <a:pPr marL="514350" indent="-514350">
              <a:buFont typeface="Wingdings 3" charset="2"/>
              <a:buAutoNum type="arabicPeriod"/>
            </a:pPr>
            <a:endParaRPr lang="es-ES" sz="1700" dirty="0" smtClean="0">
              <a:solidFill>
                <a:schemeClr val="tx1"/>
              </a:solidFill>
              <a:latin typeface="Rockwell" panose="02060603020205020403" pitchFamily="18" charset="0"/>
            </a:endParaRPr>
          </a:p>
          <a:p>
            <a:pPr marL="514350" indent="-514350">
              <a:buFont typeface="Wingdings 3" charset="2"/>
              <a:buAutoNum type="arabicPeriod"/>
            </a:pPr>
            <a:endParaRPr lang="es-ES" sz="1700" dirty="0" smtClean="0">
              <a:solidFill>
                <a:schemeClr val="tx1"/>
              </a:solidFill>
              <a:latin typeface="Rockwell" panose="02060603020205020403" pitchFamily="18" charset="0"/>
            </a:endParaRPr>
          </a:p>
          <a:p>
            <a:pPr marL="514350" indent="-514350">
              <a:buFont typeface="+mj-lt"/>
              <a:buAutoNum type="arabicPeriod"/>
            </a:pPr>
            <a:endParaRPr lang="es-ES" sz="1700" dirty="0" smtClean="0">
              <a:solidFill>
                <a:schemeClr val="tx1"/>
              </a:solidFill>
              <a:latin typeface="Rockwell" panose="02060603020205020403" pitchFamily="18" charset="0"/>
            </a:endParaRPr>
          </a:p>
        </p:txBody>
      </p:sp>
    </p:spTree>
    <p:extLst>
      <p:ext uri="{BB962C8B-B14F-4D97-AF65-F5344CB8AC3E}">
        <p14:creationId xmlns:p14="http://schemas.microsoft.com/office/powerpoint/2010/main" xmlns="" val="8160052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sp>
        <p:nvSpPr>
          <p:cNvPr id="5" name="2 Marcador de contenido"/>
          <p:cNvSpPr txBox="1">
            <a:spLocks/>
          </p:cNvSpPr>
          <p:nvPr/>
        </p:nvSpPr>
        <p:spPr>
          <a:xfrm>
            <a:off x="2428396" y="1692875"/>
            <a:ext cx="8994195" cy="5165125"/>
          </a:xfrm>
          <a:prstGeom prst="rect">
            <a:avLst/>
          </a:prstGeom>
        </p:spPr>
        <p:txBody>
          <a:bodyPr vert="horz" lIns="91440" tIns="45720" rIns="91440" bIns="45720" rtlCol="0" anchor="t">
            <a:normAutofit/>
          </a:bodyPr>
          <a:lstStyle/>
          <a:p>
            <a:pPr marL="0" marR="0" lvl="0" indent="0" algn="just" defTabSz="457200" rtl="0" eaLnBrk="1" fontAlgn="auto" latinLnBrk="0" hangingPunct="1">
              <a:lnSpc>
                <a:spcPct val="100000"/>
              </a:lnSpc>
              <a:spcBef>
                <a:spcPts val="1000"/>
              </a:spcBef>
              <a:spcAft>
                <a:spcPts val="0"/>
              </a:spcAft>
              <a:buClr>
                <a:schemeClr val="accent1"/>
              </a:buClr>
              <a:buSzTx/>
              <a:buFont typeface="Wingdings" pitchFamily="2" charset="2"/>
              <a:buChar char="§"/>
              <a:tabLst/>
              <a:defRPr/>
            </a:pPr>
            <a:r>
              <a:rPr kumimoji="0" lang="es-PY" sz="1600" b="1" i="0" u="none" strike="noStrike" kern="1200" cap="none" spc="0" normalizeH="0" baseline="0" noProof="0" dirty="0" smtClean="0">
                <a:ln>
                  <a:noFill/>
                </a:ln>
                <a:solidFill>
                  <a:schemeClr val="tx1"/>
                </a:solidFill>
                <a:effectLst/>
                <a:uLnTx/>
                <a:uFillTx/>
              </a:rPr>
              <a:t>   Proyecto CAH/JICA: </a:t>
            </a:r>
          </a:p>
          <a:p>
            <a:pPr marL="457200" marR="0" lvl="0" indent="-457200" algn="just" defTabSz="457200" rtl="0" eaLnBrk="1" fontAlgn="auto" latinLnBrk="0" hangingPunct="1">
              <a:lnSpc>
                <a:spcPct val="100000"/>
              </a:lnSpc>
              <a:spcBef>
                <a:spcPts val="1000"/>
              </a:spcBef>
              <a:spcAft>
                <a:spcPts val="0"/>
              </a:spcAft>
              <a:buClr>
                <a:schemeClr val="accent1"/>
              </a:buClr>
              <a:buSzTx/>
              <a:buFont typeface="Wingdings 3" charset="2"/>
              <a:buAutoNum type="arabicPeriod"/>
              <a:tabLst/>
              <a:defRPr/>
            </a:pPr>
            <a:r>
              <a:rPr kumimoji="0" lang="es-PY" sz="1600" b="0" i="0" u="none" strike="noStrike" kern="1200" cap="none" spc="0" normalizeH="0" baseline="0" noProof="0" dirty="0" smtClean="0">
                <a:ln>
                  <a:noFill/>
                </a:ln>
                <a:solidFill>
                  <a:schemeClr val="tx1"/>
                </a:solidFill>
                <a:effectLst/>
                <a:uLnTx/>
                <a:uFillTx/>
              </a:rPr>
              <a:t>Fortalecer las capacidades técnicas en inclusión financiera de los funcionarios del CAH</a:t>
            </a:r>
          </a:p>
          <a:p>
            <a:pPr marL="457200" marR="0" lvl="0" indent="-457200" algn="just" defTabSz="457200" rtl="0" eaLnBrk="1" fontAlgn="auto" latinLnBrk="0" hangingPunct="1">
              <a:lnSpc>
                <a:spcPct val="100000"/>
              </a:lnSpc>
              <a:spcBef>
                <a:spcPts val="1000"/>
              </a:spcBef>
              <a:spcAft>
                <a:spcPts val="0"/>
              </a:spcAft>
              <a:buClr>
                <a:schemeClr val="accent1"/>
              </a:buClr>
              <a:buSzTx/>
              <a:buFont typeface="Wingdings 3" charset="2"/>
              <a:buAutoNum type="arabicPeriod"/>
              <a:tabLst/>
              <a:defRPr/>
            </a:pPr>
            <a:r>
              <a:rPr kumimoji="0" lang="es-PY" sz="1600" b="0" i="0" u="none" strike="noStrike" kern="1200" cap="none" spc="0" normalizeH="0" baseline="0" noProof="0" dirty="0" smtClean="0">
                <a:ln>
                  <a:noFill/>
                </a:ln>
                <a:solidFill>
                  <a:schemeClr val="tx1"/>
                </a:solidFill>
                <a:effectLst/>
                <a:uLnTx/>
                <a:uFillTx/>
              </a:rPr>
              <a:t>Mejorar la oferta crediticia publica dirigida a productores rurales</a:t>
            </a:r>
          </a:p>
          <a:p>
            <a:pPr marL="457200" marR="0" lvl="0" indent="-457200" algn="just" defTabSz="457200" rtl="0" eaLnBrk="1" fontAlgn="auto" latinLnBrk="0" hangingPunct="1">
              <a:lnSpc>
                <a:spcPct val="100000"/>
              </a:lnSpc>
              <a:spcBef>
                <a:spcPts val="1000"/>
              </a:spcBef>
              <a:spcAft>
                <a:spcPts val="0"/>
              </a:spcAft>
              <a:buClr>
                <a:schemeClr val="accent1"/>
              </a:buClr>
              <a:buSzTx/>
              <a:buFont typeface="Wingdings 3" charset="2"/>
              <a:buAutoNum type="arabicPeriod"/>
              <a:tabLst/>
              <a:defRPr/>
            </a:pPr>
            <a:r>
              <a:rPr kumimoji="0" lang="es-PY" sz="1600" b="0" i="0" u="none" strike="noStrike" kern="1200" cap="none" spc="0" normalizeH="0" baseline="0" noProof="0" dirty="0" smtClean="0">
                <a:ln>
                  <a:noFill/>
                </a:ln>
                <a:solidFill>
                  <a:schemeClr val="tx1"/>
                </a:solidFill>
                <a:effectLst/>
                <a:uLnTx/>
                <a:uFillTx/>
              </a:rPr>
              <a:t>Fortalecer la coordinación entre instituciones </a:t>
            </a:r>
          </a:p>
          <a:p>
            <a:pPr marL="457200" marR="0" lvl="0" indent="-457200" algn="just" defTabSz="457200" rtl="0" eaLnBrk="1" fontAlgn="auto" latinLnBrk="0" hangingPunct="1">
              <a:lnSpc>
                <a:spcPct val="100000"/>
              </a:lnSpc>
              <a:spcBef>
                <a:spcPts val="1000"/>
              </a:spcBef>
              <a:spcAft>
                <a:spcPts val="0"/>
              </a:spcAft>
              <a:buClr>
                <a:schemeClr val="accent1"/>
              </a:buClr>
              <a:buSzTx/>
              <a:buFont typeface="Wingdings 3" charset="2"/>
              <a:buAutoNum type="arabicPeriod"/>
              <a:tabLst/>
              <a:defRPr/>
            </a:pPr>
            <a:r>
              <a:rPr kumimoji="0" lang="es-PY" sz="1600" b="0" i="0" u="none" strike="noStrike" kern="1200" cap="none" spc="0" normalizeH="0" baseline="0" noProof="0" dirty="0" smtClean="0">
                <a:ln>
                  <a:noFill/>
                </a:ln>
                <a:solidFill>
                  <a:schemeClr val="tx1"/>
                </a:solidFill>
                <a:effectLst/>
                <a:uLnTx/>
                <a:uFillTx/>
              </a:rPr>
              <a:t>Ofrecer servicios financieros acompañados de programas de educación financiera</a:t>
            </a:r>
            <a:endParaRPr kumimoji="0" lang="es-ES" sz="1600" b="0" i="0" u="none" strike="noStrike" kern="1200" cap="none" spc="0" normalizeH="0" baseline="0" noProof="0" dirty="0" smtClean="0">
              <a:ln>
                <a:noFill/>
              </a:ln>
              <a:solidFill>
                <a:schemeClr val="tx1"/>
              </a:solidFill>
              <a:effectLst/>
              <a:uLnTx/>
              <a:uFillTx/>
            </a:endParaRPr>
          </a:p>
          <a:p>
            <a:pPr marL="0" marR="0" lvl="0" indent="0" algn="just" defTabSz="457200" rtl="0" eaLnBrk="1" fontAlgn="auto" latinLnBrk="0" hangingPunct="1">
              <a:lnSpc>
                <a:spcPct val="100000"/>
              </a:lnSpc>
              <a:spcBef>
                <a:spcPts val="1000"/>
              </a:spcBef>
              <a:spcAft>
                <a:spcPts val="0"/>
              </a:spcAft>
              <a:buClr>
                <a:schemeClr val="accent1"/>
              </a:buClr>
              <a:buSzTx/>
              <a:buFont typeface="Wingdings" pitchFamily="2" charset="2"/>
              <a:buChar char="§"/>
              <a:tabLst/>
              <a:defRPr/>
            </a:pPr>
            <a:r>
              <a:rPr kumimoji="0" lang="es-PY" sz="1600" b="0" i="0" u="none" strike="noStrike" kern="1200" cap="none" spc="0" normalizeH="0" baseline="0" noProof="0" dirty="0" smtClean="0">
                <a:ln>
                  <a:noFill/>
                </a:ln>
                <a:solidFill>
                  <a:schemeClr val="tx1"/>
                </a:solidFill>
                <a:effectLst/>
                <a:uLnTx/>
                <a:uFillTx/>
              </a:rPr>
              <a:t>  </a:t>
            </a:r>
            <a:r>
              <a:rPr kumimoji="0" lang="es-PY" sz="1600" b="1" i="0" u="none" strike="noStrike" kern="1200" cap="none" spc="0" normalizeH="0" baseline="0" noProof="0" dirty="0" smtClean="0">
                <a:ln>
                  <a:noFill/>
                </a:ln>
                <a:solidFill>
                  <a:schemeClr val="tx1"/>
                </a:solidFill>
                <a:effectLst/>
                <a:uLnTx/>
                <a:uFillTx/>
              </a:rPr>
              <a:t>Diseño de nuevos productos</a:t>
            </a:r>
            <a:r>
              <a:rPr kumimoji="0" lang="es-PY" sz="1600" b="1" i="0" u="none" strike="noStrike" kern="1200" cap="none" spc="0" normalizeH="0" noProof="0" dirty="0" smtClean="0">
                <a:ln>
                  <a:noFill/>
                </a:ln>
                <a:solidFill>
                  <a:schemeClr val="tx1"/>
                </a:solidFill>
                <a:effectLst/>
                <a:uLnTx/>
                <a:uFillTx/>
              </a:rPr>
              <a:t> </a:t>
            </a:r>
            <a:r>
              <a:rPr kumimoji="0" lang="es-PY" sz="1600" i="0" u="none" strike="noStrike" kern="1200" cap="none" spc="0" normalizeH="0" noProof="0" dirty="0" smtClean="0">
                <a:ln>
                  <a:noFill/>
                </a:ln>
                <a:solidFill>
                  <a:schemeClr val="tx1"/>
                </a:solidFill>
                <a:effectLst/>
                <a:uLnTx/>
                <a:uFillTx/>
              </a:rPr>
              <a:t>(Ej.: Modalidad de créditos Pre- aprobados). </a:t>
            </a:r>
            <a:endParaRPr kumimoji="0" lang="es-PY" sz="1600" i="0" u="none" strike="noStrike" kern="1200" cap="none" spc="0" normalizeH="0" baseline="0" noProof="0" dirty="0" smtClean="0">
              <a:ln>
                <a:noFill/>
              </a:ln>
              <a:solidFill>
                <a:schemeClr val="tx1"/>
              </a:solidFill>
              <a:effectLst/>
              <a:uLnTx/>
              <a:uFillTx/>
            </a:endParaRPr>
          </a:p>
          <a:p>
            <a:pPr marL="0" marR="0" lvl="0" indent="0" algn="just" defTabSz="457200" rtl="0" eaLnBrk="1" fontAlgn="auto" latinLnBrk="0" hangingPunct="1">
              <a:lnSpc>
                <a:spcPct val="100000"/>
              </a:lnSpc>
              <a:spcBef>
                <a:spcPts val="1000"/>
              </a:spcBef>
              <a:spcAft>
                <a:spcPts val="0"/>
              </a:spcAft>
              <a:buClr>
                <a:schemeClr val="accent1"/>
              </a:buClr>
              <a:buSzTx/>
              <a:buFont typeface="Wingdings" pitchFamily="2" charset="2"/>
              <a:buChar char="§"/>
              <a:tabLst/>
              <a:defRPr/>
            </a:pPr>
            <a:r>
              <a:rPr kumimoji="0" lang="es-PY" sz="1600" b="1" i="0" u="none" strike="noStrike" kern="1200" cap="none" spc="0" normalizeH="0" noProof="0" dirty="0" smtClean="0">
                <a:ln>
                  <a:noFill/>
                </a:ln>
                <a:solidFill>
                  <a:schemeClr val="tx1"/>
                </a:solidFill>
                <a:effectLst/>
                <a:uLnTx/>
                <a:uFillTx/>
              </a:rPr>
              <a:t>  P</a:t>
            </a:r>
            <a:r>
              <a:rPr kumimoji="0" lang="es-PY" sz="1600" b="1" i="0" u="none" strike="noStrike" kern="1200" cap="none" spc="0" normalizeH="0" baseline="0" noProof="0" dirty="0" smtClean="0">
                <a:ln>
                  <a:noFill/>
                </a:ln>
                <a:solidFill>
                  <a:schemeClr val="tx1"/>
                </a:solidFill>
                <a:effectLst/>
                <a:uLnTx/>
                <a:uFillTx/>
              </a:rPr>
              <a:t>roceso de Inclusión Financiera</a:t>
            </a:r>
            <a:r>
              <a:rPr kumimoji="0" lang="es-PY" sz="1600" b="0" i="0" u="none" strike="noStrike" kern="1200" cap="none" spc="0" normalizeH="0" baseline="0" noProof="0" dirty="0" smtClean="0">
                <a:ln>
                  <a:noFill/>
                </a:ln>
                <a:solidFill>
                  <a:schemeClr val="tx1"/>
                </a:solidFill>
                <a:effectLst/>
                <a:uLnTx/>
                <a:uFillTx/>
              </a:rPr>
              <a:t>, </a:t>
            </a:r>
            <a:r>
              <a:rPr kumimoji="0" lang="es-PY" sz="1600" b="0" i="0" u="none" strike="noStrike" kern="1200" cap="none" spc="0" normalizeH="0" noProof="0" dirty="0" smtClean="0">
                <a:ln>
                  <a:noFill/>
                </a:ln>
                <a:solidFill>
                  <a:schemeClr val="tx1"/>
                </a:solidFill>
                <a:effectLst/>
                <a:uLnTx/>
                <a:uFillTx/>
              </a:rPr>
              <a:t> </a:t>
            </a:r>
            <a:r>
              <a:rPr kumimoji="0" lang="es-PY" sz="1600" i="0" u="none" strike="noStrike" kern="1200" cap="none" spc="0" normalizeH="0" noProof="0" dirty="0" smtClean="0">
                <a:ln>
                  <a:noFill/>
                </a:ln>
                <a:solidFill>
                  <a:schemeClr val="tx1"/>
                </a:solidFill>
                <a:effectLst/>
                <a:uLnTx/>
                <a:uFillTx/>
              </a:rPr>
              <a:t>con una </a:t>
            </a:r>
            <a:r>
              <a:rPr lang="es-PY" sz="1600" dirty="0" smtClean="0"/>
              <a:t>C</a:t>
            </a:r>
            <a:r>
              <a:rPr kumimoji="0" lang="es-PY" sz="1600" i="0" u="none" strike="noStrike" kern="1200" cap="none" spc="0" normalizeH="0" baseline="0" noProof="0" dirty="0" smtClean="0">
                <a:ln>
                  <a:noFill/>
                </a:ln>
                <a:solidFill>
                  <a:schemeClr val="tx1"/>
                </a:solidFill>
                <a:effectLst/>
                <a:uLnTx/>
                <a:uFillTx/>
              </a:rPr>
              <a:t>artera de Clientes 100.000 vigentes titulares a finales del año 2018.Implementación de la Ley Nº 5.527/15 de Rehabilitación Financiera para pequeños productores, de educación financiera y de protección contra las prácticas crediticias abusivas y engañosas</a:t>
            </a:r>
            <a:r>
              <a:rPr kumimoji="0" lang="es-PY" sz="1600" i="0" u="none" strike="noStrike" kern="1200" cap="none" spc="0" normalizeH="0" baseline="0" noProof="0" dirty="0" smtClean="0">
                <a:ln>
                  <a:noFill/>
                </a:ln>
                <a:solidFill>
                  <a:schemeClr val="tx1">
                    <a:lumMod val="65000"/>
                    <a:lumOff val="35000"/>
                  </a:schemeClr>
                </a:solidFill>
                <a:effectLst/>
                <a:uLnTx/>
                <a:uFillTx/>
              </a:rPr>
              <a:t>. </a:t>
            </a:r>
            <a:r>
              <a:rPr kumimoji="0" lang="es-PY" sz="1600" b="1" i="0" u="sng" strike="noStrike" kern="1200" cap="none" spc="0" normalizeH="0" baseline="0" noProof="0" dirty="0" smtClean="0">
                <a:ln>
                  <a:noFill/>
                </a:ln>
                <a:solidFill>
                  <a:schemeClr val="tx1">
                    <a:lumMod val="65000"/>
                    <a:lumOff val="35000"/>
                  </a:schemeClr>
                </a:solidFill>
                <a:effectLst/>
                <a:uLnTx/>
                <a:uFillTx/>
              </a:rPr>
              <a:t>Capitalización institucional US$ 35</a:t>
            </a:r>
            <a:r>
              <a:rPr kumimoji="0" lang="es-PY" sz="1600" b="1" i="0" u="sng" strike="noStrike" kern="1200" cap="none" spc="0" normalizeH="0" noProof="0" dirty="0" smtClean="0">
                <a:ln>
                  <a:noFill/>
                </a:ln>
                <a:solidFill>
                  <a:schemeClr val="tx1">
                    <a:lumMod val="65000"/>
                    <a:lumOff val="35000"/>
                  </a:schemeClr>
                </a:solidFill>
                <a:effectLst/>
                <a:uLnTx/>
                <a:uFillTx/>
              </a:rPr>
              <a:t> millones </a:t>
            </a:r>
            <a:r>
              <a:rPr kumimoji="0" lang="es-PY" sz="1600" i="0" strike="noStrike" kern="1200" cap="none" spc="0" normalizeH="0" noProof="0" dirty="0" smtClean="0">
                <a:ln>
                  <a:noFill/>
                </a:ln>
                <a:solidFill>
                  <a:schemeClr val="tx1">
                    <a:lumMod val="65000"/>
                    <a:lumOff val="35000"/>
                  </a:schemeClr>
                </a:solidFill>
                <a:effectLst/>
                <a:uLnTx/>
                <a:uFillTx/>
              </a:rPr>
              <a:t>(Ley sancionada por el Congreso y remitida al Poder Ejecutivo </a:t>
            </a:r>
            <a:r>
              <a:rPr lang="es-PY" sz="1600" dirty="0" smtClean="0">
                <a:solidFill>
                  <a:schemeClr val="tx1">
                    <a:lumMod val="65000"/>
                    <a:lumOff val="35000"/>
                  </a:schemeClr>
                </a:solidFill>
              </a:rPr>
              <a:t>en fecha 23/09/2016). </a:t>
            </a:r>
          </a:p>
          <a:p>
            <a:pPr lvl="0" algn="just">
              <a:spcBef>
                <a:spcPts val="1000"/>
              </a:spcBef>
              <a:buClr>
                <a:schemeClr val="accent1"/>
              </a:buClr>
              <a:buFont typeface="Wingdings" pitchFamily="2" charset="2"/>
              <a:buChar char="§"/>
            </a:pPr>
            <a:r>
              <a:rPr lang="es-PY" sz="1600" dirty="0" smtClean="0"/>
              <a:t>Profundizar  procesos de complementación/articulación</a:t>
            </a:r>
            <a:r>
              <a:rPr lang="es-PY" sz="1600" dirty="0" smtClean="0">
                <a:solidFill>
                  <a:schemeClr val="tx1">
                    <a:lumMod val="65000"/>
                    <a:lumOff val="35000"/>
                  </a:schemeClr>
                </a:solidFill>
              </a:rPr>
              <a:t> (BNF/FIELCO</a:t>
            </a:r>
            <a:r>
              <a:rPr lang="es-ES" sz="1600" dirty="0" smtClean="0"/>
              <a:t>, servicio de caja, corresponsales no bancarios), incorporación de herramientas tecnológicas (internet, celulares, medios de pagos, etc.).</a:t>
            </a:r>
            <a:endParaRPr kumimoji="0" lang="es-ES" sz="1600" b="0" i="0" u="none" strike="noStrike" kern="1200" cap="none" spc="0" normalizeH="0" baseline="0" noProof="0" dirty="0" smtClean="0">
              <a:ln>
                <a:noFill/>
              </a:ln>
              <a:solidFill>
                <a:schemeClr val="tx1">
                  <a:lumMod val="65000"/>
                  <a:lumOff val="35000"/>
                </a:schemeClr>
              </a:solidFill>
              <a:effectLst/>
              <a:uLnTx/>
              <a:uFillTx/>
            </a:endParaRPr>
          </a:p>
          <a:p>
            <a:pPr marL="0" marR="0" lvl="0" indent="0" algn="l" defTabSz="457200" rtl="0" eaLnBrk="1" fontAlgn="auto" latinLnBrk="0" hangingPunct="1">
              <a:lnSpc>
                <a:spcPct val="100000"/>
              </a:lnSpc>
              <a:spcBef>
                <a:spcPts val="1000"/>
              </a:spcBef>
              <a:spcAft>
                <a:spcPts val="0"/>
              </a:spcAft>
              <a:buClr>
                <a:schemeClr val="accent1"/>
              </a:buClr>
              <a:buSzTx/>
              <a:buFont typeface="Wingdings 3" charset="2"/>
              <a:buNone/>
              <a:tabLst/>
              <a:defRPr/>
            </a:pPr>
            <a:endParaRPr kumimoji="0" lang="es-ES" sz="1600" b="0" i="0" u="none" strike="noStrike" kern="1200" cap="none" spc="0" normalizeH="0" baseline="0" noProof="0" dirty="0">
              <a:ln>
                <a:noFill/>
              </a:ln>
              <a:solidFill>
                <a:schemeClr val="tx1">
                  <a:lumMod val="65000"/>
                  <a:lumOff val="35000"/>
                </a:schemeClr>
              </a:solidFill>
              <a:effectLst/>
              <a:uLnTx/>
              <a:uFillTx/>
            </a:endParaRPr>
          </a:p>
        </p:txBody>
      </p:sp>
      <p:sp>
        <p:nvSpPr>
          <p:cNvPr id="6" name="Título 1"/>
          <p:cNvSpPr txBox="1">
            <a:spLocks/>
          </p:cNvSpPr>
          <p:nvPr/>
        </p:nvSpPr>
        <p:spPr>
          <a:xfrm>
            <a:off x="2710927" y="190879"/>
            <a:ext cx="8711664" cy="1323439"/>
          </a:xfrm>
          <a:prstGeom prst="rect">
            <a:avLst/>
          </a:prstGeom>
          <a:noFill/>
        </p:spPr>
        <p:txBody>
          <a:bodyPr wrap="square" rtlCol="0">
            <a:spAutoFit/>
          </a:bodyPr>
          <a:lstStyle>
            <a:defPPr>
              <a:defRPr lang="en-US"/>
            </a:defPPr>
            <a:lvl1pPr algn="ctr">
              <a:spcBef>
                <a:spcPct val="0"/>
              </a:spcBef>
              <a:defRPr sz="4000" b="1">
                <a:solidFill>
                  <a:schemeClr val="tx1">
                    <a:lumMod val="85000"/>
                    <a:lumOff val="15000"/>
                  </a:schemeClr>
                </a:solidFill>
                <a:latin typeface="Rockwell" panose="02060603020205020403" pitchFamily="18" charset="0"/>
                <a:ea typeface="+mj-ea"/>
                <a:cs typeface="+mj-cs"/>
              </a:defRPr>
            </a:lvl1pPr>
          </a:lstStyle>
          <a:p>
            <a:r>
              <a:rPr lang="es-ES" dirty="0"/>
              <a:t> </a:t>
            </a:r>
            <a:r>
              <a:rPr lang="es-ES" dirty="0" smtClean="0"/>
              <a:t>10. </a:t>
            </a:r>
            <a:r>
              <a:rPr lang="es-ES" dirty="0" smtClean="0"/>
              <a:t>Líneas de acción, </a:t>
            </a:r>
            <a:r>
              <a:rPr lang="es-ES" dirty="0"/>
              <a:t>a corto y mediano plazo</a:t>
            </a:r>
          </a:p>
        </p:txBody>
      </p:sp>
    </p:spTree>
    <p:extLst>
      <p:ext uri="{BB962C8B-B14F-4D97-AF65-F5344CB8AC3E}">
        <p14:creationId xmlns:p14="http://schemas.microsoft.com/office/powerpoint/2010/main" xmlns="" val="13239813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grpSp>
        <p:nvGrpSpPr>
          <p:cNvPr id="6" name="5 Grupo"/>
          <p:cNvGrpSpPr/>
          <p:nvPr/>
        </p:nvGrpSpPr>
        <p:grpSpPr>
          <a:xfrm>
            <a:off x="2428396" y="4157775"/>
            <a:ext cx="1639914" cy="1896511"/>
            <a:chOff x="1409638" y="-257731"/>
            <a:chExt cx="2669092" cy="2461096"/>
          </a:xfrm>
          <a:scene3d>
            <a:camera prst="orthographicFront"/>
            <a:lightRig rig="flat" dir="t"/>
          </a:scene3d>
        </p:grpSpPr>
        <p:sp>
          <p:nvSpPr>
            <p:cNvPr id="8" name="7 Rectángulo redondeado"/>
            <p:cNvSpPr/>
            <p:nvPr/>
          </p:nvSpPr>
          <p:spPr>
            <a:xfrm>
              <a:off x="1409638" y="-257731"/>
              <a:ext cx="2669092" cy="2461096"/>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0" name="9 Rectángulo"/>
            <p:cNvSpPr/>
            <p:nvPr/>
          </p:nvSpPr>
          <p:spPr>
            <a:xfrm>
              <a:off x="1493275" y="-176058"/>
              <a:ext cx="2524925" cy="23169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s-PY" sz="2400" b="1" kern="1200" dirty="0" smtClean="0">
                  <a:solidFill>
                    <a:schemeClr val="tx1"/>
                  </a:solidFill>
                </a:rPr>
                <a:t>2016</a:t>
              </a:r>
            </a:p>
            <a:p>
              <a:pPr lvl="0" algn="ctr" defTabSz="1733550">
                <a:lnSpc>
                  <a:spcPct val="90000"/>
                </a:lnSpc>
                <a:spcBef>
                  <a:spcPct val="0"/>
                </a:spcBef>
                <a:spcAft>
                  <a:spcPct val="35000"/>
                </a:spcAft>
              </a:pPr>
              <a:r>
                <a:rPr lang="es-PY" sz="2400" b="1" dirty="0" smtClean="0">
                  <a:solidFill>
                    <a:schemeClr val="tx1"/>
                  </a:solidFill>
                </a:rPr>
                <a:t>74.606</a:t>
              </a:r>
              <a:endParaRPr lang="es-PY" sz="2400" b="1" kern="1200" dirty="0">
                <a:solidFill>
                  <a:schemeClr val="tx1"/>
                </a:solidFill>
              </a:endParaRPr>
            </a:p>
          </p:txBody>
        </p:sp>
      </p:grpSp>
      <p:grpSp>
        <p:nvGrpSpPr>
          <p:cNvPr id="12" name="11 Grupo"/>
          <p:cNvGrpSpPr/>
          <p:nvPr/>
        </p:nvGrpSpPr>
        <p:grpSpPr>
          <a:xfrm>
            <a:off x="8142428" y="1559859"/>
            <a:ext cx="2954037" cy="2251616"/>
            <a:chOff x="1297615" y="-1326261"/>
            <a:chExt cx="2669092" cy="2461096"/>
          </a:xfrm>
          <a:scene3d>
            <a:camera prst="orthographicFront"/>
            <a:lightRig rig="flat" dir="t"/>
          </a:scene3d>
        </p:grpSpPr>
        <p:sp>
          <p:nvSpPr>
            <p:cNvPr id="13" name="12 Rectángulo redondeado"/>
            <p:cNvSpPr/>
            <p:nvPr/>
          </p:nvSpPr>
          <p:spPr>
            <a:xfrm>
              <a:off x="1297615" y="-1326261"/>
              <a:ext cx="2669092" cy="2461096"/>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4" name="13 Rectángulo"/>
            <p:cNvSpPr/>
            <p:nvPr/>
          </p:nvSpPr>
          <p:spPr>
            <a:xfrm>
              <a:off x="1297615" y="-1252646"/>
              <a:ext cx="2524925" cy="23169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s-PY" sz="2000" b="1" kern="1200" dirty="0" smtClean="0">
                  <a:solidFill>
                    <a:schemeClr val="tx1"/>
                  </a:solidFill>
                </a:rPr>
                <a:t>CANTIDAD DE FINCAS: 289.649</a:t>
              </a:r>
              <a:endParaRPr lang="es-PY" sz="2000" b="1" kern="1200" dirty="0">
                <a:solidFill>
                  <a:schemeClr val="tx1"/>
                </a:solidFill>
              </a:endParaRPr>
            </a:p>
          </p:txBody>
        </p:sp>
      </p:grpSp>
      <p:sp>
        <p:nvSpPr>
          <p:cNvPr id="15" name="14 Rectángulo redondeado"/>
          <p:cNvSpPr/>
          <p:nvPr/>
        </p:nvSpPr>
        <p:spPr>
          <a:xfrm>
            <a:off x="8142429" y="4098665"/>
            <a:ext cx="2954036" cy="2322704"/>
          </a:xfrm>
          <a:prstGeom prst="roundRect">
            <a:avLst>
              <a:gd name="adj" fmla="val 13001"/>
            </a:avLst>
          </a:pr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pPr lvl="0" algn="ctr" defTabSz="1733550">
              <a:lnSpc>
                <a:spcPct val="90000"/>
              </a:lnSpc>
              <a:spcBef>
                <a:spcPct val="0"/>
              </a:spcBef>
              <a:spcAft>
                <a:spcPct val="35000"/>
              </a:spcAft>
            </a:pPr>
            <a:endParaRPr lang="es-PY" sz="2400" b="1" dirty="0" smtClean="0">
              <a:solidFill>
                <a:schemeClr val="tx1"/>
              </a:solidFill>
            </a:endParaRPr>
          </a:p>
          <a:p>
            <a:pPr lvl="0" algn="ctr" defTabSz="1733550">
              <a:lnSpc>
                <a:spcPct val="90000"/>
              </a:lnSpc>
              <a:spcBef>
                <a:spcPct val="0"/>
              </a:spcBef>
              <a:spcAft>
                <a:spcPct val="35000"/>
              </a:spcAft>
            </a:pPr>
            <a:endParaRPr lang="es-PY" sz="2000" b="1" dirty="0" smtClean="0">
              <a:solidFill>
                <a:schemeClr val="tx1"/>
              </a:solidFill>
            </a:endParaRPr>
          </a:p>
          <a:p>
            <a:pPr lvl="0" algn="ctr" defTabSz="1733550">
              <a:lnSpc>
                <a:spcPct val="90000"/>
              </a:lnSpc>
              <a:spcBef>
                <a:spcPct val="0"/>
              </a:spcBef>
              <a:spcAft>
                <a:spcPct val="35000"/>
              </a:spcAft>
            </a:pPr>
            <a:r>
              <a:rPr lang="es-PY" sz="2000" b="1" dirty="0" smtClean="0">
                <a:solidFill>
                  <a:schemeClr val="tx1"/>
                </a:solidFill>
              </a:rPr>
              <a:t>MICROEMPRESARIOS RURALES 650.000</a:t>
            </a:r>
          </a:p>
        </p:txBody>
      </p:sp>
      <p:grpSp>
        <p:nvGrpSpPr>
          <p:cNvPr id="16" name="15 Grupo"/>
          <p:cNvGrpSpPr/>
          <p:nvPr/>
        </p:nvGrpSpPr>
        <p:grpSpPr>
          <a:xfrm>
            <a:off x="5277908" y="2447658"/>
            <a:ext cx="1736077" cy="2727634"/>
            <a:chOff x="1409638" y="-257731"/>
            <a:chExt cx="2669092" cy="2461096"/>
          </a:xfrm>
          <a:scene3d>
            <a:camera prst="orthographicFront"/>
            <a:lightRig rig="flat" dir="t"/>
          </a:scene3d>
        </p:grpSpPr>
        <p:sp>
          <p:nvSpPr>
            <p:cNvPr id="17" name="16 Rectángulo redondeado"/>
            <p:cNvSpPr/>
            <p:nvPr/>
          </p:nvSpPr>
          <p:spPr>
            <a:xfrm>
              <a:off x="1409638" y="-257731"/>
              <a:ext cx="2669092" cy="2461096"/>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8" name="17 Rectángulo"/>
            <p:cNvSpPr/>
            <p:nvPr/>
          </p:nvSpPr>
          <p:spPr>
            <a:xfrm>
              <a:off x="1493275" y="-176058"/>
              <a:ext cx="2524925" cy="23169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s-PY" sz="2400" b="1" kern="1200" dirty="0" smtClean="0">
                  <a:solidFill>
                    <a:schemeClr val="tx1"/>
                  </a:solidFill>
                </a:rPr>
                <a:t>2018</a:t>
              </a:r>
            </a:p>
            <a:p>
              <a:pPr lvl="0" algn="ctr" defTabSz="1733550">
                <a:lnSpc>
                  <a:spcPct val="90000"/>
                </a:lnSpc>
                <a:spcBef>
                  <a:spcPct val="0"/>
                </a:spcBef>
                <a:spcAft>
                  <a:spcPct val="35000"/>
                </a:spcAft>
              </a:pPr>
              <a:r>
                <a:rPr lang="es-PY" sz="2400" b="1" kern="1200" dirty="0" smtClean="0">
                  <a:solidFill>
                    <a:schemeClr val="tx1"/>
                  </a:solidFill>
                </a:rPr>
                <a:t>100.000</a:t>
              </a:r>
              <a:endParaRPr lang="es-PY" sz="2400" b="1" kern="1200" dirty="0">
                <a:solidFill>
                  <a:schemeClr val="tx1"/>
                </a:solidFill>
              </a:endParaRPr>
            </a:p>
          </p:txBody>
        </p:sp>
      </p:grpSp>
      <p:sp>
        <p:nvSpPr>
          <p:cNvPr id="19" name="18 CuadroTexto"/>
          <p:cNvSpPr txBox="1"/>
          <p:nvPr/>
        </p:nvSpPr>
        <p:spPr>
          <a:xfrm>
            <a:off x="2479783" y="154379"/>
            <a:ext cx="9020141" cy="707886"/>
          </a:xfrm>
          <a:prstGeom prst="rect">
            <a:avLst/>
          </a:prstGeom>
          <a:noFill/>
        </p:spPr>
        <p:txBody>
          <a:bodyPr wrap="square" rtlCol="0">
            <a:spAutoFit/>
          </a:bodyPr>
          <a:lstStyle/>
          <a:p>
            <a:pPr algn="ctr"/>
            <a:r>
              <a:rPr lang="es-ES" sz="4000" b="1" dirty="0" smtClean="0">
                <a:solidFill>
                  <a:schemeClr val="tx1">
                    <a:lumMod val="85000"/>
                    <a:lumOff val="15000"/>
                  </a:schemeClr>
                </a:solidFill>
                <a:latin typeface="Rockwell" panose="02060603020205020403" pitchFamily="18" charset="0"/>
                <a:ea typeface="+mj-ea"/>
                <a:cs typeface="+mj-cs"/>
              </a:rPr>
              <a:t>11. </a:t>
            </a:r>
            <a:r>
              <a:rPr lang="es-ES" sz="4000" b="1" dirty="0" smtClean="0">
                <a:solidFill>
                  <a:schemeClr val="tx1">
                    <a:lumMod val="85000"/>
                    <a:lumOff val="15000"/>
                  </a:schemeClr>
                </a:solidFill>
                <a:latin typeface="Rockwell" panose="02060603020205020403" pitchFamily="18" charset="0"/>
                <a:ea typeface="+mj-ea"/>
                <a:cs typeface="+mj-cs"/>
              </a:rPr>
              <a:t>Meta Institucional</a:t>
            </a:r>
          </a:p>
        </p:txBody>
      </p:sp>
      <p:cxnSp>
        <p:nvCxnSpPr>
          <p:cNvPr id="3" name="Conector angular 2"/>
          <p:cNvCxnSpPr/>
          <p:nvPr/>
        </p:nvCxnSpPr>
        <p:spPr>
          <a:xfrm flipV="1">
            <a:off x="4270786" y="4098665"/>
            <a:ext cx="871369" cy="753034"/>
          </a:xfrm>
          <a:prstGeom prst="bentConnector3">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7" name="Conector recto de flecha 6"/>
          <p:cNvCxnSpPr/>
          <p:nvPr/>
        </p:nvCxnSpPr>
        <p:spPr>
          <a:xfrm flipV="1">
            <a:off x="7153835" y="3205779"/>
            <a:ext cx="731520" cy="54115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0" name="Conector recto de flecha 19"/>
          <p:cNvCxnSpPr/>
          <p:nvPr/>
        </p:nvCxnSpPr>
        <p:spPr>
          <a:xfrm>
            <a:off x="7149738" y="3899329"/>
            <a:ext cx="735617" cy="57585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629462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31273" y="1326078"/>
            <a:ext cx="11835740" cy="3777622"/>
          </a:xfrm>
        </p:spPr>
        <p:txBody>
          <a:bodyPr>
            <a:normAutofit fontScale="40000" lnSpcReduction="20000"/>
          </a:bodyPr>
          <a:lstStyle/>
          <a:p>
            <a:pPr algn="ctr">
              <a:buNone/>
            </a:pPr>
            <a:r>
              <a:rPr lang="es-ES" sz="18000" b="1" dirty="0" smtClean="0"/>
              <a:t>MUCHAS GRACIAS</a:t>
            </a:r>
          </a:p>
          <a:p>
            <a:pPr>
              <a:buNone/>
            </a:pPr>
            <a:endParaRPr lang="es-ES" sz="12600" b="1" dirty="0" smtClean="0"/>
          </a:p>
          <a:p>
            <a:pPr fontAlgn="base">
              <a:buNone/>
            </a:pPr>
            <a:r>
              <a:rPr lang="es-ES" sz="6000" b="1" dirty="0" smtClean="0"/>
              <a:t>Crédito Agrícola </a:t>
            </a:r>
            <a:r>
              <a:rPr lang="es-ES" sz="6000" b="1" dirty="0" smtClean="0"/>
              <a:t>de Habilitación </a:t>
            </a:r>
          </a:p>
          <a:p>
            <a:pPr fontAlgn="base">
              <a:buNone/>
            </a:pPr>
            <a:r>
              <a:rPr lang="es-ES" sz="6000" b="1" dirty="0" smtClean="0"/>
              <a:t>DIRECCIÓN: Carios </a:t>
            </a:r>
            <a:r>
              <a:rPr lang="es-ES" sz="6000" b="1" dirty="0" smtClean="0"/>
              <a:t>362 casi </a:t>
            </a:r>
            <a:r>
              <a:rPr lang="es-ES" sz="6000" b="1" dirty="0" smtClean="0"/>
              <a:t>William Richardson</a:t>
            </a:r>
            <a:r>
              <a:rPr lang="es-ES" sz="6000" b="1" dirty="0" smtClean="0"/>
              <a:t>, Asunción - Paraguay</a:t>
            </a:r>
            <a:endParaRPr lang="es-ES" sz="6000" dirty="0" smtClean="0"/>
          </a:p>
          <a:p>
            <a:pPr fontAlgn="base">
              <a:buNone/>
            </a:pPr>
            <a:r>
              <a:rPr lang="es-ES" sz="6000" b="1" dirty="0" smtClean="0"/>
              <a:t>TELÉFONO: (+59521) 5690 100 / 201 </a:t>
            </a:r>
            <a:endParaRPr lang="es-ES" sz="6000" b="1" dirty="0" smtClean="0"/>
          </a:p>
          <a:p>
            <a:pPr fontAlgn="base">
              <a:buNone/>
            </a:pPr>
            <a:r>
              <a:rPr lang="es-ES" sz="6000" b="1" dirty="0" smtClean="0"/>
              <a:t>EMAIL</a:t>
            </a:r>
            <a:r>
              <a:rPr lang="es-ES" sz="6000" b="1" dirty="0" smtClean="0"/>
              <a:t>: </a:t>
            </a:r>
            <a:r>
              <a:rPr lang="es-ES" sz="6000" b="1" dirty="0" smtClean="0">
                <a:hlinkClick r:id="rId2"/>
              </a:rPr>
              <a:t>cah@cah.gov.py</a:t>
            </a:r>
            <a:endParaRPr lang="es-ES" sz="6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74561" y="1879704"/>
            <a:ext cx="8911687" cy="3920594"/>
          </a:xfrm>
        </p:spPr>
        <p:txBody>
          <a:bodyPr>
            <a:normAutofit/>
          </a:bodyPr>
          <a:lstStyle/>
          <a:p>
            <a:pPr algn="ctr"/>
            <a:r>
              <a:rPr lang="es-ES" sz="6800" dirty="0" smtClean="0">
                <a:solidFill>
                  <a:schemeClr val="tx1">
                    <a:lumMod val="75000"/>
                    <a:lumOff val="25000"/>
                  </a:schemeClr>
                </a:solidFill>
                <a:latin typeface="+mn-lt"/>
                <a:ea typeface="+mn-ea"/>
                <a:cs typeface="+mn-cs"/>
              </a:rPr>
              <a:t>12. ANEXOS</a:t>
            </a:r>
            <a:endParaRPr lang="es-ES" sz="6800" dirty="0" smtClean="0">
              <a:solidFill>
                <a:schemeClr val="tx1">
                  <a:lumMod val="75000"/>
                  <a:lumOff val="25000"/>
                </a:schemeClr>
              </a:solidFill>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46936" y="294596"/>
            <a:ext cx="8911687" cy="899890"/>
          </a:xfrm>
        </p:spPr>
        <p:txBody>
          <a:bodyPr>
            <a:normAutofit fontScale="90000"/>
          </a:bodyPr>
          <a:lstStyle/>
          <a:p>
            <a:r>
              <a:rPr lang="es-ES" sz="4000" b="1" dirty="0" smtClean="0">
                <a:latin typeface="Rockwell" panose="02060603020205020403" pitchFamily="18" charset="0"/>
              </a:rPr>
              <a:t>Estructura </a:t>
            </a:r>
            <a:r>
              <a:rPr lang="es-ES" sz="4000" b="1" dirty="0" smtClean="0">
                <a:latin typeface="Rockwell" panose="02060603020205020403" pitchFamily="18" charset="0"/>
              </a:rPr>
              <a:t>Actual</a:t>
            </a:r>
            <a:br>
              <a:rPr lang="es-ES" sz="4000" b="1" dirty="0" smtClean="0">
                <a:latin typeface="Rockwell" panose="02060603020205020403" pitchFamily="18" charset="0"/>
              </a:rPr>
            </a:br>
            <a:endParaRPr lang="es-ES" sz="4000" b="1" dirty="0">
              <a:latin typeface="Rockwell" panose="02060603020205020403" pitchFamily="18" charset="0"/>
            </a:endParaRPr>
          </a:p>
        </p:txBody>
      </p:sp>
      <p:graphicFrame>
        <p:nvGraphicFramePr>
          <p:cNvPr id="15" name="5 Marcador de contenido"/>
          <p:cNvGraphicFramePr>
            <a:graphicFrameLocks/>
          </p:cNvGraphicFramePr>
          <p:nvPr>
            <p:extLst>
              <p:ext uri="{D42A27DB-BD31-4B8C-83A1-F6EECF244321}">
                <p14:modId xmlns:p14="http://schemas.microsoft.com/office/powerpoint/2010/main" xmlns="" val="1975718939"/>
              </p:ext>
            </p:extLst>
          </p:nvPr>
        </p:nvGraphicFramePr>
        <p:xfrm>
          <a:off x="1188741" y="1191237"/>
          <a:ext cx="9381387" cy="61845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6" name="Conector recto 3"/>
          <p:cNvCxnSpPr/>
          <p:nvPr/>
        </p:nvCxnSpPr>
        <p:spPr>
          <a:xfrm>
            <a:off x="2634754" y="2347184"/>
            <a:ext cx="7153836" cy="1075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7" name="Conector recto 6"/>
          <p:cNvCxnSpPr/>
          <p:nvPr/>
        </p:nvCxnSpPr>
        <p:spPr>
          <a:xfrm>
            <a:off x="2793692" y="8751249"/>
            <a:ext cx="7153836" cy="1075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8" name="CuadroTexto 4"/>
          <p:cNvSpPr txBox="1"/>
          <p:nvPr/>
        </p:nvSpPr>
        <p:spPr>
          <a:xfrm>
            <a:off x="9881748" y="1262674"/>
            <a:ext cx="1237129" cy="461665"/>
          </a:xfrm>
          <a:prstGeom prst="rect">
            <a:avLst/>
          </a:prstGeom>
          <a:noFill/>
        </p:spPr>
        <p:txBody>
          <a:bodyPr wrap="square" rtlCol="0">
            <a:spAutoFit/>
          </a:bodyPr>
          <a:lstStyle/>
          <a:p>
            <a:pPr algn="ctr"/>
            <a:r>
              <a:rPr lang="es-PY" sz="1200" dirty="0" smtClean="0"/>
              <a:t>Nivel Político Estratégico</a:t>
            </a:r>
            <a:endParaRPr lang="es-PY" sz="1200" dirty="0"/>
          </a:p>
        </p:txBody>
      </p:sp>
      <p:sp>
        <p:nvSpPr>
          <p:cNvPr id="19" name="CuadroTexto 8"/>
          <p:cNvSpPr txBox="1"/>
          <p:nvPr/>
        </p:nvSpPr>
        <p:spPr>
          <a:xfrm>
            <a:off x="9884185" y="3014650"/>
            <a:ext cx="1226370" cy="461665"/>
          </a:xfrm>
          <a:prstGeom prst="rect">
            <a:avLst/>
          </a:prstGeom>
          <a:noFill/>
        </p:spPr>
        <p:txBody>
          <a:bodyPr wrap="square" rtlCol="0">
            <a:spAutoFit/>
          </a:bodyPr>
          <a:lstStyle/>
          <a:p>
            <a:pPr algn="ctr"/>
            <a:r>
              <a:rPr lang="es-PY" sz="1200" dirty="0" smtClean="0"/>
              <a:t>Nivel Táctico Administrativo</a:t>
            </a:r>
            <a:endParaRPr lang="es-PY" sz="1200" dirty="0"/>
          </a:p>
        </p:txBody>
      </p:sp>
      <p:sp>
        <p:nvSpPr>
          <p:cNvPr id="20" name="CuadroTexto 9"/>
          <p:cNvSpPr txBox="1"/>
          <p:nvPr/>
        </p:nvSpPr>
        <p:spPr>
          <a:xfrm>
            <a:off x="9928529" y="4570030"/>
            <a:ext cx="1247885" cy="461665"/>
          </a:xfrm>
          <a:prstGeom prst="rect">
            <a:avLst/>
          </a:prstGeom>
          <a:noFill/>
        </p:spPr>
        <p:txBody>
          <a:bodyPr wrap="square" rtlCol="0">
            <a:spAutoFit/>
          </a:bodyPr>
          <a:lstStyle/>
          <a:p>
            <a:pPr algn="ctr"/>
            <a:r>
              <a:rPr lang="es-PY" sz="1200" dirty="0" smtClean="0"/>
              <a:t>Nivel Táctico Operativo</a:t>
            </a:r>
          </a:p>
        </p:txBody>
      </p:sp>
      <p:cxnSp>
        <p:nvCxnSpPr>
          <p:cNvPr id="21" name="Conector recto 3"/>
          <p:cNvCxnSpPr/>
          <p:nvPr/>
        </p:nvCxnSpPr>
        <p:spPr>
          <a:xfrm>
            <a:off x="2713013" y="4394286"/>
            <a:ext cx="7153836" cy="1075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0" name="Conector recto 3"/>
          <p:cNvCxnSpPr/>
          <p:nvPr/>
        </p:nvCxnSpPr>
        <p:spPr>
          <a:xfrm>
            <a:off x="2727397" y="5219514"/>
            <a:ext cx="7153836" cy="1075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1" name="CuadroTexto 9"/>
          <p:cNvSpPr txBox="1"/>
          <p:nvPr/>
        </p:nvSpPr>
        <p:spPr>
          <a:xfrm>
            <a:off x="9830775" y="5343502"/>
            <a:ext cx="1247885" cy="461665"/>
          </a:xfrm>
          <a:prstGeom prst="rect">
            <a:avLst/>
          </a:prstGeom>
          <a:noFill/>
        </p:spPr>
        <p:txBody>
          <a:bodyPr wrap="square" rtlCol="0">
            <a:spAutoFit/>
          </a:bodyPr>
          <a:lstStyle/>
          <a:p>
            <a:pPr algn="ctr"/>
            <a:r>
              <a:rPr lang="es-PY" sz="1200" dirty="0" smtClean="0"/>
              <a:t>Nivel Operativo</a:t>
            </a:r>
          </a:p>
        </p:txBody>
      </p:sp>
      <p:cxnSp>
        <p:nvCxnSpPr>
          <p:cNvPr id="14" name="13 Conector recto"/>
          <p:cNvCxnSpPr/>
          <p:nvPr/>
        </p:nvCxnSpPr>
        <p:spPr>
          <a:xfrm rot="16200000" flipH="1">
            <a:off x="5671870" y="5766760"/>
            <a:ext cx="215661" cy="1"/>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614616" y="329514"/>
            <a:ext cx="9889996" cy="5412259"/>
          </a:xfrm>
        </p:spPr>
        <p:txBody>
          <a:bodyPr/>
          <a:lstStyle/>
          <a:p>
            <a:pPr>
              <a:buNone/>
            </a:pPr>
            <a:r>
              <a:rPr lang="es-ES" b="1" dirty="0" smtClean="0"/>
              <a:t>Ratios Financieros a Agosto de cada año</a:t>
            </a:r>
          </a:p>
          <a:p>
            <a:pPr>
              <a:buNone/>
            </a:pPr>
            <a:r>
              <a:rPr lang="es-ES" dirty="0" smtClean="0"/>
              <a:t>				CAH			Bancos			Financieras			*</a:t>
            </a:r>
            <a:r>
              <a:rPr lang="es-ES" dirty="0" err="1" smtClean="0"/>
              <a:t>Latinoamerica</a:t>
            </a:r>
            <a:r>
              <a:rPr lang="es-ES" dirty="0" smtClean="0"/>
              <a:t> </a:t>
            </a:r>
          </a:p>
          <a:p>
            <a:pPr>
              <a:buNone/>
            </a:pPr>
            <a:r>
              <a:rPr lang="es-ES" dirty="0" smtClean="0"/>
              <a:t>				ROA/ROE 		ROA/ROE 		ROA/ROE 			ROA/ROE</a:t>
            </a:r>
          </a:p>
          <a:p>
            <a:pPr>
              <a:buNone/>
            </a:pPr>
            <a:endParaRPr lang="es-ES" dirty="0" smtClean="0"/>
          </a:p>
          <a:p>
            <a:r>
              <a:rPr lang="es-ES" dirty="0" smtClean="0"/>
              <a:t>2013: 	0.75 %/1.58%	2.70 %/29.46 %	1.50%/10.16%</a:t>
            </a:r>
          </a:p>
          <a:p>
            <a:pPr>
              <a:buNone/>
            </a:pPr>
            <a:endParaRPr lang="es-ES" dirty="0" smtClean="0"/>
          </a:p>
          <a:p>
            <a:r>
              <a:rPr lang="es-ES" dirty="0" smtClean="0"/>
              <a:t>2014: 	2.40 %/4.87%	2.56 %/27.23 %	2.36%/17.52%		1.4%/6.9%</a:t>
            </a:r>
          </a:p>
          <a:p>
            <a:pPr>
              <a:buNone/>
            </a:pPr>
            <a:endParaRPr lang="es-ES" dirty="0" smtClean="0"/>
          </a:p>
          <a:p>
            <a:r>
              <a:rPr lang="es-ES" dirty="0" smtClean="0"/>
              <a:t>2015: 	2.24 %/3.90%	2.50 %/28.33 %	1.51%/11.17%</a:t>
            </a:r>
          </a:p>
          <a:p>
            <a:pPr>
              <a:buNone/>
            </a:pPr>
            <a:endParaRPr lang="es-ES" dirty="0" smtClean="0"/>
          </a:p>
          <a:p>
            <a:r>
              <a:rPr lang="es-ES" dirty="0" smtClean="0"/>
              <a:t>2016: 	4.37 %/6.29%	2.20 %/22.35 %	1.41%/10.07%</a:t>
            </a:r>
          </a:p>
          <a:p>
            <a:endParaRPr lang="es-ES" dirty="0"/>
          </a:p>
        </p:txBody>
      </p:sp>
      <p:sp>
        <p:nvSpPr>
          <p:cNvPr id="4" name="3 CuadroTexto"/>
          <p:cNvSpPr txBox="1"/>
          <p:nvPr/>
        </p:nvSpPr>
        <p:spPr>
          <a:xfrm>
            <a:off x="1675984" y="5720988"/>
            <a:ext cx="8810784" cy="923330"/>
          </a:xfrm>
          <a:prstGeom prst="rect">
            <a:avLst/>
          </a:prstGeom>
          <a:noFill/>
        </p:spPr>
        <p:txBody>
          <a:bodyPr wrap="square" rtlCol="0">
            <a:spAutoFit/>
          </a:bodyPr>
          <a:lstStyle/>
          <a:p>
            <a:r>
              <a:rPr lang="es-ES" dirty="0" smtClean="0"/>
              <a:t>*Fuente: Boletín </a:t>
            </a:r>
            <a:r>
              <a:rPr lang="es-ES" dirty="0" err="1" smtClean="0"/>
              <a:t>Microfinanciero</a:t>
            </a:r>
            <a:r>
              <a:rPr lang="es-ES" dirty="0" smtClean="0"/>
              <a:t> de Centroamérica y el Caribe Nº5. Octubre 2015</a:t>
            </a:r>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sp>
        <p:nvSpPr>
          <p:cNvPr id="8" name="1 Título"/>
          <p:cNvSpPr txBox="1">
            <a:spLocks/>
          </p:cNvSpPr>
          <p:nvPr/>
        </p:nvSpPr>
        <p:spPr>
          <a:xfrm>
            <a:off x="2617638" y="228694"/>
            <a:ext cx="8911687" cy="959130"/>
          </a:xfrm>
          <a:prstGeom prst="rect">
            <a:avLst/>
          </a:prstGeom>
        </p:spPr>
        <p:txBody>
          <a:bodyPr vert="horz" lIns="91440" tIns="45720" rIns="91440" bIns="45720" rtlCol="0" anchor="b">
            <a:noAutofit/>
          </a:bodyPr>
          <a:lstStyle>
            <a:defPPr>
              <a:defRPr lang="en-US"/>
            </a:defPPr>
            <a:lvl1pPr algn="ctr">
              <a:spcBef>
                <a:spcPct val="0"/>
              </a:spcBef>
              <a:buNone/>
              <a:defRPr sz="4000" b="1">
                <a:solidFill>
                  <a:schemeClr val="tx1">
                    <a:lumMod val="85000"/>
                    <a:lumOff val="15000"/>
                  </a:schemeClr>
                </a:solidFill>
                <a:latin typeface="Rockwell" panose="02060603020205020403" pitchFamily="18" charset="0"/>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endParaRPr lang="es-ES" dirty="0"/>
          </a:p>
          <a:p>
            <a:endParaRPr lang="es-ES" dirty="0"/>
          </a:p>
          <a:p>
            <a:endParaRPr lang="es-ES" dirty="0"/>
          </a:p>
          <a:p>
            <a:endParaRPr lang="es-ES" dirty="0"/>
          </a:p>
          <a:p>
            <a:endParaRPr lang="es-ES" dirty="0"/>
          </a:p>
          <a:p>
            <a:endParaRPr lang="es-ES" dirty="0"/>
          </a:p>
          <a:p>
            <a:endParaRPr lang="es-ES" dirty="0"/>
          </a:p>
          <a:p>
            <a:r>
              <a:rPr lang="es-ES" dirty="0"/>
              <a:t>1. Quienes somos</a:t>
            </a:r>
            <a:r>
              <a:rPr lang="es-ES" dirty="0" smtClean="0"/>
              <a:t>...</a:t>
            </a:r>
            <a:endParaRPr lang="es-ES" dirty="0"/>
          </a:p>
        </p:txBody>
      </p:sp>
      <p:sp>
        <p:nvSpPr>
          <p:cNvPr id="12" name="11 CuadroTexto"/>
          <p:cNvSpPr txBox="1"/>
          <p:nvPr/>
        </p:nvSpPr>
        <p:spPr>
          <a:xfrm>
            <a:off x="2617638" y="1734482"/>
            <a:ext cx="8703398" cy="1880451"/>
          </a:xfrm>
          <a:prstGeom prst="rect">
            <a:avLst/>
          </a:prstGeom>
          <a:noFill/>
        </p:spPr>
        <p:txBody>
          <a:bodyPr wrap="square" rtlCol="0">
            <a:spAutoFit/>
          </a:bodyPr>
          <a:lstStyle/>
          <a:p>
            <a:pPr algn="just">
              <a:lnSpc>
                <a:spcPct val="150000"/>
              </a:lnSpc>
            </a:pPr>
            <a:r>
              <a:rPr lang="es-ES" sz="2000" dirty="0" smtClean="0"/>
              <a:t>El </a:t>
            </a:r>
            <a:r>
              <a:rPr lang="es-ES" sz="2000" b="1" dirty="0" smtClean="0"/>
              <a:t>Crédito Agrícola de Habilitación </a:t>
            </a:r>
            <a:r>
              <a:rPr lang="es-ES" sz="2000" dirty="0" smtClean="0"/>
              <a:t>es un ente autárquico, regida por la </a:t>
            </a:r>
            <a:r>
              <a:rPr lang="es-ES" sz="2000" b="1" dirty="0" smtClean="0"/>
              <a:t>Ley Nº 5.361</a:t>
            </a:r>
            <a:r>
              <a:rPr lang="es-ES" sz="2000" dirty="0" smtClean="0"/>
              <a:t> de </a:t>
            </a:r>
            <a:r>
              <a:rPr lang="es-ES" sz="2000" b="1" dirty="0" smtClean="0"/>
              <a:t>“Reforma de la Carta Orgánica del Crédito Agrícola de Habilitación”, </a:t>
            </a:r>
            <a:r>
              <a:rPr lang="es-ES" sz="2000" dirty="0" smtClean="0"/>
              <a:t>sancionada en fecha </a:t>
            </a:r>
            <a:r>
              <a:rPr lang="es-ES" sz="2000" b="1" dirty="0" smtClean="0"/>
              <a:t>01/12/2014 </a:t>
            </a:r>
            <a:r>
              <a:rPr lang="es-ES" sz="2000" dirty="0" smtClean="0"/>
              <a:t>y actualmente en proceso de reglamentación.</a:t>
            </a:r>
            <a:endParaRPr lang="es-ES" sz="2000" dirty="0"/>
          </a:p>
        </p:txBody>
      </p:sp>
      <p:sp>
        <p:nvSpPr>
          <p:cNvPr id="13" name="12 CuadroTexto"/>
          <p:cNvSpPr txBox="1"/>
          <p:nvPr/>
        </p:nvSpPr>
        <p:spPr>
          <a:xfrm>
            <a:off x="2617638" y="3843170"/>
            <a:ext cx="8703398" cy="2400657"/>
          </a:xfrm>
          <a:prstGeom prst="rect">
            <a:avLst/>
          </a:prstGeom>
          <a:noFill/>
        </p:spPr>
        <p:txBody>
          <a:bodyPr wrap="square" rtlCol="0">
            <a:spAutoFit/>
          </a:bodyPr>
          <a:lstStyle/>
          <a:p>
            <a:pPr>
              <a:lnSpc>
                <a:spcPct val="150000"/>
              </a:lnSpc>
            </a:pPr>
            <a:r>
              <a:rPr lang="es-ES" sz="2000" dirty="0" smtClean="0"/>
              <a:t>“Con mas de</a:t>
            </a:r>
            <a:r>
              <a:rPr lang="es-ES" sz="2000" b="1" dirty="0" smtClean="0"/>
              <a:t> 72 años </a:t>
            </a:r>
            <a:r>
              <a:rPr lang="es-ES" sz="2000" dirty="0" smtClean="0"/>
              <a:t>de funcionamiento ininterrumpido, </a:t>
            </a:r>
          </a:p>
          <a:p>
            <a:pPr>
              <a:lnSpc>
                <a:spcPct val="150000"/>
              </a:lnSpc>
            </a:pPr>
            <a:r>
              <a:rPr lang="es-ES" sz="2000" b="1" dirty="0" smtClean="0"/>
              <a:t>446 Funcionarios </a:t>
            </a:r>
            <a:r>
              <a:rPr lang="es-ES" sz="2000" dirty="0" smtClean="0"/>
              <a:t>trabajando,</a:t>
            </a:r>
          </a:p>
          <a:p>
            <a:pPr>
              <a:lnSpc>
                <a:spcPct val="150000"/>
              </a:lnSpc>
            </a:pPr>
            <a:r>
              <a:rPr lang="es-ES" sz="2000" b="1" dirty="0" smtClean="0"/>
              <a:t>74.606 clientes activos</a:t>
            </a:r>
          </a:p>
          <a:p>
            <a:pPr>
              <a:lnSpc>
                <a:spcPct val="150000"/>
              </a:lnSpc>
            </a:pPr>
            <a:r>
              <a:rPr lang="es-ES" sz="2000" b="1" dirty="0" smtClean="0"/>
              <a:t>73 Puntos de Atención</a:t>
            </a:r>
            <a:r>
              <a:rPr lang="es-ES" sz="2000" dirty="0" smtClean="0"/>
              <a:t> </a:t>
            </a:r>
            <a:r>
              <a:rPr lang="es-ES" sz="2000" b="1" dirty="0" smtClean="0"/>
              <a:t>propios</a:t>
            </a:r>
            <a:r>
              <a:rPr lang="es-ES" sz="2000" dirty="0" smtClean="0"/>
              <a:t> y </a:t>
            </a:r>
            <a:r>
              <a:rPr lang="es-ES" sz="2000" b="1" dirty="0" smtClean="0"/>
              <a:t>263 puntos de acceso</a:t>
            </a:r>
            <a:r>
              <a:rPr lang="es-ES" sz="2000" dirty="0" smtClean="0"/>
              <a:t>, cubriendo los </a:t>
            </a:r>
            <a:r>
              <a:rPr lang="es-ES" sz="2000" b="1" dirty="0" smtClean="0"/>
              <a:t>17 Departamentos </a:t>
            </a:r>
            <a:r>
              <a:rPr lang="es-ES" sz="2000" dirty="0" smtClean="0"/>
              <a:t>del país” </a:t>
            </a:r>
            <a:endParaRPr lang="es-ES" sz="2000" dirty="0"/>
          </a:p>
        </p:txBody>
      </p:sp>
    </p:spTree>
    <p:extLst>
      <p:ext uri="{BB962C8B-B14F-4D97-AF65-F5344CB8AC3E}">
        <p14:creationId xmlns:p14="http://schemas.microsoft.com/office/powerpoint/2010/main" xmlns="" val="26978209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txBox="1">
            <a:spLocks noGrp="1"/>
          </p:cNvSpPr>
          <p:nvPr>
            <p:ph type="title"/>
          </p:nvPr>
        </p:nvSpPr>
        <p:spPr>
          <a:xfrm>
            <a:off x="486033" y="121602"/>
            <a:ext cx="11862486" cy="707886"/>
          </a:xfrm>
          <a:prstGeom prst="rect">
            <a:avLst/>
          </a:prstGeom>
          <a:noFill/>
        </p:spPr>
        <p:txBody>
          <a:bodyPr wrap="square" rtlCol="0">
            <a:spAutoFit/>
          </a:bodyPr>
          <a:lstStyle/>
          <a:p>
            <a:pPr algn="ctr">
              <a:spcBef>
                <a:spcPct val="0"/>
              </a:spcBef>
            </a:pPr>
            <a:r>
              <a:rPr lang="es-ES" sz="4000" b="1" dirty="0" smtClean="0">
                <a:solidFill>
                  <a:schemeClr val="tx1">
                    <a:lumMod val="85000"/>
                    <a:lumOff val="15000"/>
                  </a:schemeClr>
                </a:solidFill>
                <a:latin typeface="Rockwell" panose="02060603020205020403" pitchFamily="18" charset="0"/>
                <a:ea typeface="+mj-ea"/>
                <a:cs typeface="+mj-cs"/>
              </a:rPr>
              <a:t>2. </a:t>
            </a:r>
            <a:r>
              <a:rPr lang="es-ES" sz="4000" b="1" dirty="0" smtClean="0">
                <a:solidFill>
                  <a:schemeClr val="tx1">
                    <a:lumMod val="85000"/>
                    <a:lumOff val="15000"/>
                  </a:schemeClr>
                </a:solidFill>
                <a:latin typeface="Rockwell" panose="02060603020205020403" pitchFamily="18" charset="0"/>
                <a:ea typeface="+mj-ea"/>
                <a:cs typeface="+mj-cs"/>
              </a:rPr>
              <a:t>Resultados alcanzados durante el año 2016*</a:t>
            </a:r>
          </a:p>
        </p:txBody>
      </p:sp>
      <p:sp>
        <p:nvSpPr>
          <p:cNvPr id="6" name="5 CuadroTexto"/>
          <p:cNvSpPr txBox="1"/>
          <p:nvPr/>
        </p:nvSpPr>
        <p:spPr>
          <a:xfrm>
            <a:off x="1512314" y="6043027"/>
            <a:ext cx="5189838" cy="369332"/>
          </a:xfrm>
          <a:prstGeom prst="rect">
            <a:avLst/>
          </a:prstGeom>
          <a:noFill/>
        </p:spPr>
        <p:txBody>
          <a:bodyPr wrap="square" rtlCol="0">
            <a:spAutoFit/>
          </a:bodyPr>
          <a:lstStyle/>
          <a:p>
            <a:r>
              <a:rPr lang="es-ES" dirty="0" smtClean="0"/>
              <a:t>*datos al </a:t>
            </a:r>
            <a:r>
              <a:rPr lang="es-ES" dirty="0" smtClean="0"/>
              <a:t>10/10/2016</a:t>
            </a:r>
            <a:endParaRPr lang="es-ES" dirty="0"/>
          </a:p>
        </p:txBody>
      </p:sp>
      <p:pic>
        <p:nvPicPr>
          <p:cNvPr id="1028" name="Picture 4"/>
          <p:cNvPicPr>
            <a:picLocks noChangeAspect="1" noChangeArrowheads="1"/>
          </p:cNvPicPr>
          <p:nvPr/>
        </p:nvPicPr>
        <p:blipFill>
          <a:blip r:embed="rId2"/>
          <a:srcRect/>
          <a:stretch>
            <a:fillRect/>
          </a:stretch>
        </p:blipFill>
        <p:spPr bwMode="auto">
          <a:xfrm>
            <a:off x="903288" y="1406525"/>
            <a:ext cx="10806159" cy="433918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sp>
        <p:nvSpPr>
          <p:cNvPr id="12" name="2 Marcador de contenido"/>
          <p:cNvSpPr txBox="1">
            <a:spLocks/>
          </p:cNvSpPr>
          <p:nvPr/>
        </p:nvSpPr>
        <p:spPr>
          <a:xfrm>
            <a:off x="1911179" y="1044132"/>
            <a:ext cx="10006502" cy="5324445"/>
          </a:xfrm>
          <a:prstGeom prst="rect">
            <a:avLst/>
          </a:prstGeom>
        </p:spPr>
        <p:txBody>
          <a:bodyPr vert="horz" lIns="91440" tIns="45720" rIns="91440" bIns="45720" numCol="1"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514350" indent="-514350"/>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lnSpc>
                <a:spcPct val="90000"/>
              </a:lnSpc>
            </a:pPr>
            <a:endParaRPr lang="es-ES" sz="1700" dirty="0" smtClean="0">
              <a:solidFill>
                <a:schemeClr val="tx1"/>
              </a:solidFill>
              <a:latin typeface="Rockwell" panose="02060603020205020403" pitchFamily="18" charset="0"/>
            </a:endParaRPr>
          </a:p>
          <a:p>
            <a:pPr marL="514350" indent="-514350"/>
            <a:r>
              <a:rPr lang="es-ES" sz="1700" dirty="0" smtClean="0">
                <a:solidFill>
                  <a:schemeClr val="tx1"/>
                </a:solidFill>
                <a:latin typeface="Rockwell" panose="02060603020205020403" pitchFamily="18" charset="0"/>
              </a:rPr>
              <a:t> </a:t>
            </a:r>
          </a:p>
          <a:p>
            <a:pPr>
              <a:spcBef>
                <a:spcPct val="0"/>
              </a:spcBef>
            </a:pPr>
            <a:endParaRPr lang="es-ES" sz="1700" b="1" dirty="0" smtClean="0">
              <a:solidFill>
                <a:schemeClr val="tx1"/>
              </a:solidFill>
            </a:endParaRPr>
          </a:p>
          <a:p>
            <a:pPr>
              <a:spcBef>
                <a:spcPct val="0"/>
              </a:spcBef>
            </a:pPr>
            <a:endParaRPr lang="es-ES" sz="1700" b="1" dirty="0" smtClean="0">
              <a:solidFill>
                <a:schemeClr val="tx1"/>
              </a:solidFill>
            </a:endParaRPr>
          </a:p>
          <a:p>
            <a:pPr>
              <a:spcBef>
                <a:spcPct val="0"/>
              </a:spcBef>
            </a:pPr>
            <a:endParaRPr lang="es-ES" sz="1700" dirty="0" smtClean="0">
              <a:solidFill>
                <a:schemeClr val="tx1"/>
              </a:solidFill>
              <a:latin typeface="Rockwell" panose="02060603020205020403" pitchFamily="18" charset="0"/>
            </a:endParaRPr>
          </a:p>
          <a:p>
            <a:pPr>
              <a:spcBef>
                <a:spcPct val="0"/>
              </a:spcBef>
            </a:pPr>
            <a:endParaRPr lang="es-ES" sz="1700" dirty="0" smtClean="0">
              <a:solidFill>
                <a:schemeClr val="tx1"/>
              </a:solidFill>
              <a:latin typeface="Rockwell" panose="02060603020205020403" pitchFamily="18" charset="0"/>
            </a:endParaRPr>
          </a:p>
          <a:p>
            <a:endParaRPr lang="es-PY" sz="1700" dirty="0" smtClean="0">
              <a:solidFill>
                <a:schemeClr val="tx1"/>
              </a:solidFill>
              <a:latin typeface="Rockwell" panose="02060603020205020403" pitchFamily="18" charset="0"/>
            </a:endParaRPr>
          </a:p>
          <a:p>
            <a:endParaRPr lang="es-PY" sz="1700" dirty="0" smtClean="0">
              <a:solidFill>
                <a:schemeClr val="tx1"/>
              </a:solidFill>
              <a:latin typeface="Rockwell" panose="02060603020205020403" pitchFamily="18" charset="0"/>
            </a:endParaRPr>
          </a:p>
          <a:p>
            <a:pPr marL="514350" indent="-514350">
              <a:buFont typeface="Wingdings 3" charset="2"/>
              <a:buAutoNum type="arabicPeriod"/>
            </a:pPr>
            <a:endParaRPr lang="es-ES" sz="1700" dirty="0" smtClean="0">
              <a:solidFill>
                <a:schemeClr val="tx1"/>
              </a:solidFill>
              <a:latin typeface="Rockwell" panose="02060603020205020403" pitchFamily="18" charset="0"/>
            </a:endParaRPr>
          </a:p>
          <a:p>
            <a:pPr marL="514350" indent="-514350">
              <a:buFont typeface="Wingdings 3" charset="2"/>
              <a:buAutoNum type="arabicPeriod"/>
            </a:pPr>
            <a:endParaRPr lang="es-ES" sz="1700" dirty="0" smtClean="0">
              <a:solidFill>
                <a:schemeClr val="tx1"/>
              </a:solidFill>
              <a:latin typeface="Rockwell" panose="02060603020205020403" pitchFamily="18" charset="0"/>
            </a:endParaRPr>
          </a:p>
          <a:p>
            <a:pPr marL="514350" indent="-514350">
              <a:buFont typeface="+mj-lt"/>
              <a:buAutoNum type="arabicPeriod"/>
            </a:pPr>
            <a:endParaRPr lang="es-ES" sz="1700" dirty="0" smtClean="0">
              <a:solidFill>
                <a:schemeClr val="tx1"/>
              </a:solidFill>
              <a:latin typeface="Rockwell" panose="02060603020205020403" pitchFamily="18" charset="0"/>
            </a:endParaRPr>
          </a:p>
        </p:txBody>
      </p:sp>
      <p:sp>
        <p:nvSpPr>
          <p:cNvPr id="6" name="5 Rectángulo"/>
          <p:cNvSpPr/>
          <p:nvPr/>
        </p:nvSpPr>
        <p:spPr>
          <a:xfrm>
            <a:off x="2594920" y="204101"/>
            <a:ext cx="5321642" cy="3375283"/>
          </a:xfrm>
          <a:prstGeom prst="rect">
            <a:avLst/>
          </a:prstGeom>
        </p:spPr>
        <p:txBody>
          <a:bodyPr wrap="square">
            <a:spAutoFit/>
          </a:bodyPr>
          <a:lstStyle/>
          <a:p>
            <a:r>
              <a:rPr lang="es-PY" sz="2000" b="1" dirty="0" smtClean="0">
                <a:solidFill>
                  <a:schemeClr val="tx1">
                    <a:lumMod val="75000"/>
                    <a:lumOff val="25000"/>
                  </a:schemeClr>
                </a:solidFill>
              </a:rPr>
              <a:t>Evolución de Cantidad de Clientes </a:t>
            </a: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cs typeface="Calibri" pitchFamily="34" charset="0"/>
              </a:rPr>
              <a:t>2013: </a:t>
            </a:r>
            <a:r>
              <a:rPr lang="es-PY" sz="2000" dirty="0" smtClean="0">
                <a:solidFill>
                  <a:schemeClr val="tx1">
                    <a:lumMod val="75000"/>
                    <a:lumOff val="25000"/>
                  </a:schemeClr>
                </a:solidFill>
                <a:cs typeface="Calibri" pitchFamily="34" charset="0"/>
              </a:rPr>
              <a:t>47.980</a:t>
            </a:r>
            <a:endParaRPr lang="es-ES" sz="2000" dirty="0" smtClean="0">
              <a:solidFill>
                <a:schemeClr val="tx1">
                  <a:lumMod val="75000"/>
                  <a:lumOff val="25000"/>
                </a:schemeClr>
              </a:solidFill>
              <a:cs typeface="Calibri" pitchFamily="34" charset="0"/>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cs typeface="Calibri" pitchFamily="34" charset="0"/>
              </a:rPr>
              <a:t>2014: </a:t>
            </a:r>
            <a:r>
              <a:rPr lang="es-PY" sz="2000" dirty="0" smtClean="0">
                <a:solidFill>
                  <a:schemeClr val="tx1">
                    <a:lumMod val="75000"/>
                    <a:lumOff val="25000"/>
                  </a:schemeClr>
                </a:solidFill>
                <a:cs typeface="Calibri" pitchFamily="34" charset="0"/>
              </a:rPr>
              <a:t>49.752</a:t>
            </a:r>
            <a:r>
              <a:rPr lang="es-PY" sz="2000" dirty="0" smtClean="0">
                <a:solidFill>
                  <a:schemeClr val="tx1">
                    <a:lumMod val="75000"/>
                    <a:lumOff val="25000"/>
                  </a:schemeClr>
                </a:solidFill>
                <a:cs typeface="Calibri" pitchFamily="34" charset="0"/>
              </a:rPr>
              <a:t>				</a:t>
            </a:r>
            <a:r>
              <a:rPr lang="es-PY" sz="2000" dirty="0" smtClean="0">
                <a:cs typeface="Calibri" pitchFamily="34" charset="0"/>
              </a:rPr>
              <a:t>4%</a:t>
            </a:r>
            <a:endParaRPr lang="es-ES" sz="2000" dirty="0" smtClean="0">
              <a:cs typeface="Calibri" pitchFamily="34" charset="0"/>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cs typeface="Calibri" pitchFamily="34" charset="0"/>
              </a:rPr>
              <a:t>2015: </a:t>
            </a:r>
            <a:r>
              <a:rPr lang="es-PY" sz="2000" dirty="0" smtClean="0">
                <a:solidFill>
                  <a:schemeClr val="tx1">
                    <a:lumMod val="75000"/>
                    <a:lumOff val="25000"/>
                  </a:schemeClr>
                </a:solidFill>
                <a:cs typeface="Calibri" pitchFamily="34" charset="0"/>
              </a:rPr>
              <a:t>66</a:t>
            </a:r>
            <a:r>
              <a:rPr lang="es-PY" sz="2000" dirty="0" smtClean="0">
                <a:solidFill>
                  <a:schemeClr val="tx1">
                    <a:lumMod val="75000"/>
                    <a:lumOff val="25000"/>
                  </a:schemeClr>
                </a:solidFill>
                <a:cs typeface="Calibri" pitchFamily="34" charset="0"/>
              </a:rPr>
              <a:t>.142</a:t>
            </a:r>
            <a:r>
              <a:rPr lang="es-PY" sz="2000" dirty="0" smtClean="0">
                <a:solidFill>
                  <a:schemeClr val="tx1">
                    <a:lumMod val="75000"/>
                    <a:lumOff val="25000"/>
                  </a:schemeClr>
                </a:solidFill>
                <a:cs typeface="Calibri" pitchFamily="34" charset="0"/>
              </a:rPr>
              <a:t>			</a:t>
            </a:r>
            <a:r>
              <a:rPr lang="es-PY" sz="2000" dirty="0" smtClean="0">
                <a:solidFill>
                  <a:schemeClr val="tx1">
                    <a:lumMod val="75000"/>
                    <a:lumOff val="25000"/>
                  </a:schemeClr>
                </a:solidFill>
                <a:cs typeface="Calibri" pitchFamily="34" charset="0"/>
              </a:rPr>
              <a:t>	</a:t>
            </a:r>
            <a:r>
              <a:rPr lang="es-PY" sz="2000" dirty="0" smtClean="0">
                <a:solidFill>
                  <a:schemeClr val="tx1">
                    <a:lumMod val="75000"/>
                    <a:lumOff val="25000"/>
                  </a:schemeClr>
                </a:solidFill>
                <a:cs typeface="Calibri" pitchFamily="34" charset="0"/>
              </a:rPr>
              <a:t> 33%</a:t>
            </a:r>
            <a:endParaRPr lang="es-ES" sz="2000" dirty="0" smtClean="0">
              <a:solidFill>
                <a:schemeClr val="tx1">
                  <a:lumMod val="75000"/>
                  <a:lumOff val="25000"/>
                </a:schemeClr>
              </a:solidFill>
              <a:cs typeface="Calibri" pitchFamily="34" charset="0"/>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cs typeface="Calibri" pitchFamily="34" charset="0"/>
              </a:rPr>
              <a:t>2016: 74.606	</a:t>
            </a:r>
            <a:r>
              <a:rPr lang="es-PY" sz="2000" dirty="0" smtClean="0">
                <a:solidFill>
                  <a:schemeClr val="tx1">
                    <a:lumMod val="75000"/>
                    <a:lumOff val="25000"/>
                  </a:schemeClr>
                </a:solidFill>
                <a:cs typeface="Calibri" pitchFamily="34" charset="0"/>
              </a:rPr>
              <a:t> </a:t>
            </a:r>
            <a:r>
              <a:rPr lang="es-PY" sz="2000" dirty="0" smtClean="0">
                <a:solidFill>
                  <a:schemeClr val="tx1">
                    <a:lumMod val="75000"/>
                    <a:lumOff val="25000"/>
                  </a:schemeClr>
                </a:solidFill>
                <a:cs typeface="Calibri" pitchFamily="34" charset="0"/>
              </a:rPr>
              <a:t>			</a:t>
            </a:r>
            <a:r>
              <a:rPr lang="es-PY" sz="2000" dirty="0" smtClean="0">
                <a:solidFill>
                  <a:schemeClr val="tx1">
                    <a:lumMod val="75000"/>
                    <a:lumOff val="25000"/>
                  </a:schemeClr>
                </a:solidFill>
                <a:cs typeface="Calibri" pitchFamily="34" charset="0"/>
              </a:rPr>
              <a:t>13</a:t>
            </a:r>
            <a:r>
              <a:rPr lang="es-PY" sz="2000" dirty="0" smtClean="0">
                <a:solidFill>
                  <a:schemeClr val="tx1">
                    <a:lumMod val="75000"/>
                    <a:lumOff val="25000"/>
                  </a:schemeClr>
                </a:solidFill>
                <a:cs typeface="Calibri" pitchFamily="34" charset="0"/>
              </a:rPr>
              <a:t>%</a:t>
            </a:r>
            <a:endParaRPr lang="es-PY" sz="2000" dirty="0" smtClean="0">
              <a:solidFill>
                <a:schemeClr val="tx1">
                  <a:lumMod val="75000"/>
                  <a:lumOff val="25000"/>
                </a:schemeClr>
              </a:solidFill>
              <a:cs typeface="Calibri" pitchFamily="34" charset="0"/>
            </a:endParaRPr>
          </a:p>
          <a:p>
            <a:pPr>
              <a:buNone/>
            </a:pPr>
            <a:endParaRPr lang="es-ES" sz="2000" dirty="0" smtClean="0"/>
          </a:p>
          <a:p>
            <a:r>
              <a:rPr lang="es-ES" sz="2000" dirty="0" smtClean="0"/>
              <a:t>	</a:t>
            </a:r>
            <a:endParaRPr lang="es-ES" sz="2000" dirty="0"/>
          </a:p>
        </p:txBody>
      </p:sp>
      <p:sp>
        <p:nvSpPr>
          <p:cNvPr id="7" name="6 Rectángulo"/>
          <p:cNvSpPr/>
          <p:nvPr/>
        </p:nvSpPr>
        <p:spPr>
          <a:xfrm>
            <a:off x="8575844" y="0"/>
            <a:ext cx="3434188" cy="3965188"/>
          </a:xfrm>
          <a:prstGeom prst="rect">
            <a:avLst/>
          </a:prstGeom>
        </p:spPr>
        <p:txBody>
          <a:bodyPr wrap="square">
            <a:spAutoFit/>
          </a:bodyPr>
          <a:lstStyle/>
          <a:p>
            <a:r>
              <a:rPr lang="es-PY" sz="2000" b="1" dirty="0" smtClean="0">
                <a:solidFill>
                  <a:schemeClr val="tx1">
                    <a:lumMod val="75000"/>
                    <a:lumOff val="25000"/>
                  </a:schemeClr>
                </a:solidFill>
              </a:rPr>
              <a:t>Nuevos Clientes </a:t>
            </a: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rPr>
              <a:t>2013: 9.747</a:t>
            </a:r>
            <a:endParaRPr lang="es-ES" sz="2000" dirty="0" smtClean="0">
              <a:solidFill>
                <a:schemeClr val="tx1">
                  <a:lumMod val="75000"/>
                  <a:lumOff val="25000"/>
                </a:schemeClr>
              </a:solidFill>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rPr>
              <a:t>2014: 8.241		</a:t>
            </a:r>
            <a:r>
              <a:rPr lang="es-PY" sz="2000" dirty="0" smtClean="0">
                <a:solidFill>
                  <a:srgbClr val="FF0000"/>
                </a:solidFill>
              </a:rPr>
              <a:t>-15%</a:t>
            </a:r>
            <a:endParaRPr lang="es-ES" sz="2000" dirty="0" smtClean="0">
              <a:solidFill>
                <a:srgbClr val="FF0000"/>
              </a:solidFill>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rPr>
              <a:t>2015:10.841		  32%</a:t>
            </a:r>
            <a:endParaRPr lang="es-ES" sz="2000" dirty="0" smtClean="0">
              <a:solidFill>
                <a:schemeClr val="tx1">
                  <a:lumMod val="75000"/>
                  <a:lumOff val="25000"/>
                </a:schemeClr>
              </a:solidFill>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rPr>
              <a:t>2016: 5.463		</a:t>
            </a:r>
            <a:r>
              <a:rPr lang="es-PY" sz="2000" dirty="0" smtClean="0">
                <a:solidFill>
                  <a:srgbClr val="FF0000"/>
                </a:solidFill>
              </a:rPr>
              <a:t> -50%</a:t>
            </a:r>
          </a:p>
          <a:p>
            <a:pPr>
              <a:buNone/>
            </a:pPr>
            <a:endParaRPr lang="es-ES" sz="2000" dirty="0" smtClean="0"/>
          </a:p>
          <a:p>
            <a:pPr marL="342900" indent="-342900">
              <a:lnSpc>
                <a:spcPct val="150000"/>
              </a:lnSpc>
              <a:spcBef>
                <a:spcPts val="1000"/>
              </a:spcBef>
              <a:buClr>
                <a:schemeClr val="accent1"/>
              </a:buClr>
              <a:buFont typeface="Wingdings 3" charset="2"/>
              <a:buChar char=""/>
            </a:pPr>
            <a:endParaRPr lang="es-ES" sz="2000" dirty="0" smtClean="0">
              <a:solidFill>
                <a:schemeClr val="tx1">
                  <a:lumMod val="75000"/>
                  <a:lumOff val="25000"/>
                </a:schemeClr>
              </a:solidFill>
            </a:endParaRPr>
          </a:p>
          <a:p>
            <a:r>
              <a:rPr lang="es-ES" sz="2000" dirty="0" smtClean="0"/>
              <a:t>	</a:t>
            </a:r>
            <a:endParaRPr lang="es-ES" sz="2000" dirty="0"/>
          </a:p>
        </p:txBody>
      </p:sp>
      <p:sp>
        <p:nvSpPr>
          <p:cNvPr id="8" name="7 CuadroTexto"/>
          <p:cNvSpPr txBox="1"/>
          <p:nvPr/>
        </p:nvSpPr>
        <p:spPr>
          <a:xfrm>
            <a:off x="1514901" y="6519446"/>
            <a:ext cx="9799093" cy="338554"/>
          </a:xfrm>
          <a:prstGeom prst="rect">
            <a:avLst/>
          </a:prstGeom>
          <a:noFill/>
        </p:spPr>
        <p:txBody>
          <a:bodyPr wrap="square" rtlCol="0">
            <a:spAutoFit/>
          </a:bodyPr>
          <a:lstStyle/>
          <a:p>
            <a:r>
              <a:rPr lang="es-ES" sz="1600" dirty="0" smtClean="0"/>
              <a:t>2013 al 2015 datos a diciembre/2016 datos al </a:t>
            </a:r>
            <a:r>
              <a:rPr lang="es-ES" sz="1600" dirty="0" smtClean="0"/>
              <a:t>30/09 y 10/10. *</a:t>
            </a:r>
            <a:r>
              <a:rPr lang="es-ES" sz="1600" dirty="0" smtClean="0"/>
              <a:t>Se expone la tasa mínima </a:t>
            </a:r>
            <a:endParaRPr lang="es-ES" sz="1600" dirty="0"/>
          </a:p>
        </p:txBody>
      </p:sp>
      <p:sp>
        <p:nvSpPr>
          <p:cNvPr id="10" name="9 Rectángulo"/>
          <p:cNvSpPr/>
          <p:nvPr/>
        </p:nvSpPr>
        <p:spPr>
          <a:xfrm>
            <a:off x="2593075" y="2895395"/>
            <a:ext cx="5691116" cy="4888518"/>
          </a:xfrm>
          <a:prstGeom prst="rect">
            <a:avLst/>
          </a:prstGeom>
        </p:spPr>
        <p:txBody>
          <a:bodyPr wrap="square">
            <a:spAutoFit/>
          </a:bodyPr>
          <a:lstStyle/>
          <a:p>
            <a:r>
              <a:rPr lang="es-ES" sz="2000" b="1" dirty="0" smtClean="0">
                <a:solidFill>
                  <a:schemeClr val="tx1">
                    <a:lumMod val="75000"/>
                    <a:lumOff val="25000"/>
                  </a:schemeClr>
                </a:solidFill>
              </a:rPr>
              <a:t>Desembolsos</a:t>
            </a:r>
            <a:endParaRPr lang="es-PY" sz="2000" b="1" dirty="0" smtClean="0">
              <a:solidFill>
                <a:schemeClr val="tx1">
                  <a:lumMod val="75000"/>
                  <a:lumOff val="25000"/>
                </a:schemeClr>
              </a:solidFill>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cs typeface="Calibri" pitchFamily="34" charset="0"/>
              </a:rPr>
              <a:t>2013: ₲ 223.225 millones	</a:t>
            </a:r>
            <a:endParaRPr lang="es-ES" sz="2000" dirty="0" smtClean="0">
              <a:solidFill>
                <a:schemeClr val="tx1">
                  <a:lumMod val="75000"/>
                  <a:lumOff val="25000"/>
                </a:schemeClr>
              </a:solidFill>
              <a:cs typeface="Calibri" pitchFamily="34" charset="0"/>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cs typeface="Calibri" pitchFamily="34" charset="0"/>
              </a:rPr>
              <a:t>2014: ₲ 236.508 millones	 6%</a:t>
            </a:r>
            <a:endParaRPr lang="es-ES" sz="2000" dirty="0" smtClean="0">
              <a:solidFill>
                <a:schemeClr val="tx1">
                  <a:lumMod val="75000"/>
                  <a:lumOff val="25000"/>
                </a:schemeClr>
              </a:solidFill>
              <a:cs typeface="Calibri" pitchFamily="34" charset="0"/>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cs typeface="Calibri" pitchFamily="34" charset="0"/>
              </a:rPr>
              <a:t>2015: ₲ 321.012 millones	36%</a:t>
            </a:r>
            <a:endParaRPr lang="es-ES" sz="2000" dirty="0" smtClean="0">
              <a:solidFill>
                <a:schemeClr val="tx1">
                  <a:lumMod val="75000"/>
                  <a:lumOff val="25000"/>
                </a:schemeClr>
              </a:solidFill>
              <a:cs typeface="Calibri" pitchFamily="34" charset="0"/>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cs typeface="Calibri" pitchFamily="34" charset="0"/>
              </a:rPr>
              <a:t>2016</a:t>
            </a:r>
            <a:r>
              <a:rPr lang="es-PY" sz="2000" dirty="0" smtClean="0">
                <a:solidFill>
                  <a:schemeClr val="tx1">
                    <a:lumMod val="75000"/>
                    <a:lumOff val="25000"/>
                  </a:schemeClr>
                </a:solidFill>
                <a:cs typeface="Calibri" pitchFamily="34" charset="0"/>
              </a:rPr>
              <a:t>: ₲ </a:t>
            </a:r>
            <a:r>
              <a:rPr lang="es-PY" sz="2000" dirty="0" smtClean="0">
                <a:solidFill>
                  <a:schemeClr val="tx1">
                    <a:lumMod val="75000"/>
                    <a:lumOff val="25000"/>
                  </a:schemeClr>
                </a:solidFill>
                <a:cs typeface="Calibri" pitchFamily="34" charset="0"/>
              </a:rPr>
              <a:t>167.999 </a:t>
            </a:r>
            <a:r>
              <a:rPr lang="es-PY" sz="2000" dirty="0" smtClean="0">
                <a:solidFill>
                  <a:schemeClr val="tx1">
                    <a:lumMod val="75000"/>
                    <a:lumOff val="25000"/>
                  </a:schemeClr>
                </a:solidFill>
                <a:cs typeface="Calibri" pitchFamily="34" charset="0"/>
              </a:rPr>
              <a:t>millones    </a:t>
            </a:r>
            <a:r>
              <a:rPr lang="es-PY" sz="2000" dirty="0" smtClean="0">
                <a:solidFill>
                  <a:srgbClr val="FF0000"/>
                </a:solidFill>
                <a:cs typeface="Calibri" pitchFamily="34" charset="0"/>
              </a:rPr>
              <a:t>-48% </a:t>
            </a:r>
            <a:r>
              <a:rPr lang="es-PY" sz="2000" dirty="0" smtClean="0">
                <a:cs typeface="Calibri" pitchFamily="34" charset="0"/>
              </a:rPr>
              <a:t>(Ejecución 48%/Meta 2016 </a:t>
            </a:r>
            <a:r>
              <a:rPr lang="es-PY" sz="2000" dirty="0" smtClean="0">
                <a:cs typeface="Calibri" pitchFamily="34" charset="0"/>
              </a:rPr>
              <a:t>₲ </a:t>
            </a:r>
            <a:r>
              <a:rPr lang="es-PY" sz="2000" dirty="0" smtClean="0">
                <a:cs typeface="Calibri" pitchFamily="34" charset="0"/>
              </a:rPr>
              <a:t>349.425 millones, lo que implicaría un aumento del 9%)</a:t>
            </a:r>
            <a:endParaRPr lang="es-PY" sz="2000" dirty="0" smtClean="0">
              <a:cs typeface="Calibri" pitchFamily="34" charset="0"/>
            </a:endParaRPr>
          </a:p>
          <a:p>
            <a:pPr>
              <a:buNone/>
            </a:pPr>
            <a:endParaRPr lang="es-ES" sz="2000" dirty="0" smtClean="0"/>
          </a:p>
          <a:p>
            <a:pPr marL="342900" indent="-342900">
              <a:lnSpc>
                <a:spcPct val="150000"/>
              </a:lnSpc>
              <a:spcBef>
                <a:spcPts val="1000"/>
              </a:spcBef>
              <a:buClr>
                <a:schemeClr val="accent1"/>
              </a:buClr>
              <a:buFont typeface="Wingdings 3" charset="2"/>
              <a:buChar char=""/>
            </a:pPr>
            <a:endParaRPr lang="es-ES" sz="2000" dirty="0" smtClean="0">
              <a:solidFill>
                <a:schemeClr val="tx1">
                  <a:lumMod val="75000"/>
                  <a:lumOff val="25000"/>
                </a:schemeClr>
              </a:solidFill>
            </a:endParaRPr>
          </a:p>
          <a:p>
            <a:r>
              <a:rPr lang="es-ES" sz="2000" dirty="0" smtClean="0"/>
              <a:t>	</a:t>
            </a:r>
            <a:endParaRPr lang="es-ES" sz="2000" dirty="0"/>
          </a:p>
        </p:txBody>
      </p:sp>
      <p:sp>
        <p:nvSpPr>
          <p:cNvPr id="13" name="12 Rectángulo"/>
          <p:cNvSpPr/>
          <p:nvPr/>
        </p:nvSpPr>
        <p:spPr>
          <a:xfrm>
            <a:off x="8663439" y="2871644"/>
            <a:ext cx="3528561" cy="4272965"/>
          </a:xfrm>
          <a:prstGeom prst="rect">
            <a:avLst/>
          </a:prstGeom>
        </p:spPr>
        <p:txBody>
          <a:bodyPr wrap="square">
            <a:spAutoFit/>
          </a:bodyPr>
          <a:lstStyle/>
          <a:p>
            <a:pPr marL="514350" indent="-514350"/>
            <a:r>
              <a:rPr lang="es-ES" sz="2000" b="1" dirty="0" smtClean="0">
                <a:solidFill>
                  <a:schemeClr val="tx1">
                    <a:lumMod val="75000"/>
                    <a:lumOff val="25000"/>
                  </a:schemeClr>
                </a:solidFill>
              </a:rPr>
              <a:t>*Reducción de las tasas de Interés </a:t>
            </a: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rPr>
              <a:t>2013: 18%</a:t>
            </a:r>
            <a:endParaRPr lang="es-ES" sz="2000" dirty="0" smtClean="0">
              <a:solidFill>
                <a:schemeClr val="tx1">
                  <a:lumMod val="75000"/>
                  <a:lumOff val="25000"/>
                </a:schemeClr>
              </a:solidFill>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rPr>
              <a:t>2014: 15%	</a:t>
            </a:r>
            <a:r>
              <a:rPr lang="es-PY" sz="2000" dirty="0" smtClean="0">
                <a:solidFill>
                  <a:schemeClr val="tx1">
                    <a:lumMod val="75000"/>
                    <a:lumOff val="25000"/>
                  </a:schemeClr>
                </a:solidFill>
              </a:rPr>
              <a:t>	</a:t>
            </a:r>
            <a:r>
              <a:rPr lang="es-PY" sz="2000" dirty="0" smtClean="0">
                <a:solidFill>
                  <a:srgbClr val="FF0000"/>
                </a:solidFill>
              </a:rPr>
              <a:t>-17%</a:t>
            </a:r>
            <a:endParaRPr lang="es-ES" sz="2000" dirty="0" smtClean="0">
              <a:solidFill>
                <a:srgbClr val="FF0000"/>
              </a:solidFill>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rPr>
              <a:t>2015:10%	</a:t>
            </a:r>
            <a:r>
              <a:rPr lang="es-PY" sz="2000" dirty="0" smtClean="0">
                <a:solidFill>
                  <a:srgbClr val="FF0000"/>
                </a:solidFill>
              </a:rPr>
              <a:t>        -33%</a:t>
            </a:r>
            <a:endParaRPr lang="es-ES" sz="2000" dirty="0" smtClean="0">
              <a:solidFill>
                <a:srgbClr val="FF0000"/>
              </a:solidFill>
            </a:endParaRPr>
          </a:p>
          <a:p>
            <a:pPr marL="342900" indent="-342900">
              <a:lnSpc>
                <a:spcPct val="150000"/>
              </a:lnSpc>
              <a:spcBef>
                <a:spcPts val="1000"/>
              </a:spcBef>
              <a:buClr>
                <a:schemeClr val="accent1"/>
              </a:buClr>
              <a:buFont typeface="Wingdings 3" charset="2"/>
              <a:buChar char=""/>
            </a:pPr>
            <a:r>
              <a:rPr lang="es-PY" sz="2000" dirty="0" smtClean="0">
                <a:solidFill>
                  <a:schemeClr val="tx1">
                    <a:lumMod val="75000"/>
                    <a:lumOff val="25000"/>
                  </a:schemeClr>
                </a:solidFill>
              </a:rPr>
              <a:t>2016: 6%		</a:t>
            </a:r>
            <a:r>
              <a:rPr lang="es-PY" sz="2000" dirty="0" smtClean="0">
                <a:solidFill>
                  <a:srgbClr val="FF0000"/>
                </a:solidFill>
              </a:rPr>
              <a:t>-40%</a:t>
            </a:r>
          </a:p>
          <a:p>
            <a:pPr>
              <a:buNone/>
            </a:pPr>
            <a:endParaRPr lang="es-ES" sz="2000" dirty="0" smtClean="0"/>
          </a:p>
          <a:p>
            <a:pPr marL="342900" indent="-342900">
              <a:lnSpc>
                <a:spcPct val="150000"/>
              </a:lnSpc>
              <a:spcBef>
                <a:spcPts val="1000"/>
              </a:spcBef>
              <a:buClr>
                <a:schemeClr val="accent1"/>
              </a:buClr>
              <a:buFont typeface="Wingdings 3" charset="2"/>
              <a:buChar char=""/>
            </a:pPr>
            <a:endParaRPr lang="es-ES" sz="2000" dirty="0" smtClean="0">
              <a:solidFill>
                <a:schemeClr val="tx1">
                  <a:lumMod val="75000"/>
                  <a:lumOff val="25000"/>
                </a:schemeClr>
              </a:solidFill>
            </a:endParaRPr>
          </a:p>
          <a:p>
            <a:r>
              <a:rPr lang="es-ES" sz="2000" dirty="0" smtClean="0"/>
              <a:t>	</a:t>
            </a:r>
            <a:endParaRPr lang="es-ES" sz="2000" dirty="0"/>
          </a:p>
        </p:txBody>
      </p:sp>
    </p:spTree>
    <p:extLst>
      <p:ext uri="{BB962C8B-B14F-4D97-AF65-F5344CB8AC3E}">
        <p14:creationId xmlns:p14="http://schemas.microsoft.com/office/powerpoint/2010/main" xmlns="" val="816005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092412" y="420129"/>
            <a:ext cx="5436972" cy="6087762"/>
          </a:xfrm>
        </p:spPr>
        <p:txBody>
          <a:bodyPr>
            <a:normAutofit/>
          </a:bodyPr>
          <a:lstStyle/>
          <a:p>
            <a:pPr>
              <a:buNone/>
            </a:pPr>
            <a:r>
              <a:rPr lang="es-ES" b="1" dirty="0" smtClean="0"/>
              <a:t>Morosidad  Estructural PAR 60/Morosidad</a:t>
            </a:r>
            <a:r>
              <a:rPr lang="es-ES" dirty="0" smtClean="0"/>
              <a:t>		</a:t>
            </a:r>
          </a:p>
          <a:p>
            <a:pPr>
              <a:buNone/>
            </a:pPr>
            <a:r>
              <a:rPr lang="es-ES" b="1" dirty="0" smtClean="0"/>
              <a:t>PAR 60 del año</a:t>
            </a:r>
          </a:p>
          <a:p>
            <a:r>
              <a:rPr lang="es-ES" dirty="0" smtClean="0"/>
              <a:t>2013: 24.02% / 5.64%							</a:t>
            </a:r>
          </a:p>
          <a:p>
            <a:r>
              <a:rPr lang="es-ES" dirty="0" smtClean="0"/>
              <a:t>2014: 21.81% / 5.23 %									</a:t>
            </a:r>
          </a:p>
          <a:p>
            <a:r>
              <a:rPr lang="es-ES" dirty="0" smtClean="0"/>
              <a:t>2015: 20.45% / </a:t>
            </a:r>
            <a:r>
              <a:rPr lang="es-ES" dirty="0" smtClean="0">
                <a:solidFill>
                  <a:schemeClr val="tx1"/>
                </a:solidFill>
              </a:rPr>
              <a:t>6.5 %</a:t>
            </a:r>
            <a:r>
              <a:rPr lang="es-ES" dirty="0" smtClean="0"/>
              <a:t>								</a:t>
            </a:r>
          </a:p>
          <a:p>
            <a:r>
              <a:rPr lang="es-ES" dirty="0" smtClean="0"/>
              <a:t>2016*: 19.52% / 7.69 %					</a:t>
            </a:r>
          </a:p>
          <a:p>
            <a:pPr>
              <a:buNone/>
            </a:pPr>
            <a:r>
              <a:rPr lang="es-ES" b="1" dirty="0" smtClean="0"/>
              <a:t>Cobranzas/Recuperaciones Registradas</a:t>
            </a:r>
          </a:p>
          <a:p>
            <a:r>
              <a:rPr lang="es-ES" dirty="0" smtClean="0"/>
              <a:t>2013: </a:t>
            </a:r>
            <a:r>
              <a:rPr lang="es-ES" dirty="0" smtClean="0">
                <a:cs typeface="Calibri"/>
              </a:rPr>
              <a:t>₲ </a:t>
            </a:r>
            <a:r>
              <a:rPr lang="es-ES" dirty="0" smtClean="0"/>
              <a:t>243.504 millones		</a:t>
            </a:r>
          </a:p>
          <a:p>
            <a:r>
              <a:rPr lang="es-ES" dirty="0" smtClean="0"/>
              <a:t>2014: </a:t>
            </a:r>
            <a:r>
              <a:rPr lang="es-ES" dirty="0" smtClean="0">
                <a:cs typeface="Calibri"/>
              </a:rPr>
              <a:t>₲ </a:t>
            </a:r>
            <a:r>
              <a:rPr lang="es-ES" dirty="0" smtClean="0"/>
              <a:t>263.963 millones		  8,40%</a:t>
            </a:r>
          </a:p>
          <a:p>
            <a:r>
              <a:rPr lang="es-ES" dirty="0" smtClean="0"/>
              <a:t>2015: </a:t>
            </a:r>
            <a:r>
              <a:rPr lang="es-ES" dirty="0" smtClean="0">
                <a:cs typeface="Calibri"/>
              </a:rPr>
              <a:t>₲ </a:t>
            </a:r>
            <a:r>
              <a:rPr lang="es-ES" dirty="0" smtClean="0"/>
              <a:t>266.790 millones		  1,07%</a:t>
            </a:r>
          </a:p>
          <a:p>
            <a:r>
              <a:rPr lang="es-ES" dirty="0" smtClean="0"/>
              <a:t>2016*: ₲ </a:t>
            </a:r>
            <a:r>
              <a:rPr lang="es-ES" dirty="0" smtClean="0"/>
              <a:t>200.583 </a:t>
            </a:r>
            <a:r>
              <a:rPr lang="es-ES" dirty="0" smtClean="0"/>
              <a:t>millones</a:t>
            </a:r>
            <a:r>
              <a:rPr lang="es-ES" dirty="0" smtClean="0">
                <a:solidFill>
                  <a:srgbClr val="FF0000"/>
                </a:solidFill>
                <a:cs typeface="Calibri"/>
              </a:rPr>
              <a:t>	        -</a:t>
            </a:r>
            <a:r>
              <a:rPr lang="es-ES" dirty="0" smtClean="0">
                <a:solidFill>
                  <a:srgbClr val="FF0000"/>
                </a:solidFill>
                <a:cs typeface="Calibri"/>
              </a:rPr>
              <a:t>24,82%</a:t>
            </a:r>
            <a:endParaRPr lang="es-ES" dirty="0" smtClean="0">
              <a:solidFill>
                <a:srgbClr val="FF0000"/>
              </a:solidFill>
            </a:endParaRPr>
          </a:p>
          <a:p>
            <a:pPr>
              <a:buNone/>
            </a:pPr>
            <a:endParaRPr lang="es-ES" dirty="0"/>
          </a:p>
        </p:txBody>
      </p:sp>
      <p:sp>
        <p:nvSpPr>
          <p:cNvPr id="4" name="3 CuadroTexto"/>
          <p:cNvSpPr txBox="1"/>
          <p:nvPr/>
        </p:nvSpPr>
        <p:spPr>
          <a:xfrm>
            <a:off x="1337454" y="6188586"/>
            <a:ext cx="10687767" cy="369332"/>
          </a:xfrm>
          <a:prstGeom prst="rect">
            <a:avLst/>
          </a:prstGeom>
          <a:noFill/>
        </p:spPr>
        <p:txBody>
          <a:bodyPr wrap="square" rtlCol="0">
            <a:spAutoFit/>
          </a:bodyPr>
          <a:lstStyle/>
          <a:p>
            <a:r>
              <a:rPr lang="es-ES" dirty="0" smtClean="0"/>
              <a:t>*datos al 30/09/2016. ** datos al 31/08/2016</a:t>
            </a:r>
            <a:endParaRPr lang="es-ES" dirty="0"/>
          </a:p>
        </p:txBody>
      </p:sp>
      <p:sp>
        <p:nvSpPr>
          <p:cNvPr id="6" name="5 Rectángulo"/>
          <p:cNvSpPr/>
          <p:nvPr/>
        </p:nvSpPr>
        <p:spPr>
          <a:xfrm>
            <a:off x="7603526" y="439340"/>
            <a:ext cx="4369938" cy="6083717"/>
          </a:xfrm>
          <a:prstGeom prst="rect">
            <a:avLst/>
          </a:prstGeom>
        </p:spPr>
        <p:txBody>
          <a:bodyPr wrap="square">
            <a:spAutoFit/>
          </a:bodyPr>
          <a:lstStyle/>
          <a:p>
            <a:r>
              <a:rPr lang="es-PY" b="1" dirty="0" smtClean="0"/>
              <a:t>Resultados de cada Ejercicio Fiscal</a:t>
            </a:r>
            <a:r>
              <a:rPr lang="es-ES" dirty="0" smtClean="0"/>
              <a:t>			</a:t>
            </a:r>
          </a:p>
          <a:p>
            <a:pPr marL="342900" indent="-342900">
              <a:lnSpc>
                <a:spcPct val="150000"/>
              </a:lnSpc>
              <a:spcBef>
                <a:spcPts val="1000"/>
              </a:spcBef>
              <a:buClr>
                <a:schemeClr val="accent1"/>
              </a:buClr>
              <a:buFont typeface="Wingdings 3" charset="2"/>
              <a:buChar char=""/>
            </a:pPr>
            <a:r>
              <a:rPr lang="es-PY" dirty="0" smtClean="0">
                <a:solidFill>
                  <a:schemeClr val="tx1">
                    <a:lumMod val="75000"/>
                    <a:lumOff val="25000"/>
                  </a:schemeClr>
                </a:solidFill>
              </a:rPr>
              <a:t>2013:    </a:t>
            </a:r>
            <a:r>
              <a:rPr lang="es-PY" dirty="0" smtClean="0">
                <a:solidFill>
                  <a:srgbClr val="FF0000"/>
                </a:solidFill>
              </a:rPr>
              <a:t>₲ -1.355</a:t>
            </a:r>
            <a:r>
              <a:rPr lang="es-ES" dirty="0" smtClean="0">
                <a:solidFill>
                  <a:srgbClr val="FF0000"/>
                </a:solidFill>
              </a:rPr>
              <a:t> millones</a:t>
            </a:r>
            <a:r>
              <a:rPr lang="es-ES" dirty="0" smtClean="0"/>
              <a:t>	</a:t>
            </a:r>
            <a:endParaRPr lang="es-ES" dirty="0" smtClean="0">
              <a:solidFill>
                <a:schemeClr val="tx1">
                  <a:lumMod val="75000"/>
                  <a:lumOff val="25000"/>
                </a:schemeClr>
              </a:solidFill>
            </a:endParaRPr>
          </a:p>
          <a:p>
            <a:pPr marL="342900" indent="-342900">
              <a:lnSpc>
                <a:spcPct val="150000"/>
              </a:lnSpc>
              <a:spcBef>
                <a:spcPts val="1000"/>
              </a:spcBef>
              <a:buClr>
                <a:schemeClr val="accent1"/>
              </a:buClr>
              <a:buFont typeface="Wingdings 3" charset="2"/>
              <a:buChar char=""/>
            </a:pPr>
            <a:r>
              <a:rPr lang="es-PY" dirty="0" smtClean="0">
                <a:solidFill>
                  <a:schemeClr val="tx1">
                    <a:lumMod val="75000"/>
                    <a:lumOff val="25000"/>
                  </a:schemeClr>
                </a:solidFill>
              </a:rPr>
              <a:t>2014:    ₲   1.483</a:t>
            </a:r>
            <a:r>
              <a:rPr lang="es-ES" dirty="0" smtClean="0"/>
              <a:t> millones	   9,45%</a:t>
            </a:r>
            <a:endParaRPr lang="es-ES" dirty="0" smtClean="0">
              <a:solidFill>
                <a:schemeClr val="tx1">
                  <a:lumMod val="75000"/>
                  <a:lumOff val="25000"/>
                </a:schemeClr>
              </a:solidFill>
            </a:endParaRPr>
          </a:p>
          <a:p>
            <a:pPr marL="342900" indent="-342900">
              <a:lnSpc>
                <a:spcPct val="150000"/>
              </a:lnSpc>
              <a:spcBef>
                <a:spcPts val="1000"/>
              </a:spcBef>
              <a:buClr>
                <a:schemeClr val="accent1"/>
              </a:buClr>
              <a:buFont typeface="Wingdings 3" charset="2"/>
              <a:buChar char=""/>
            </a:pPr>
            <a:r>
              <a:rPr lang="es-PY" dirty="0" smtClean="0">
                <a:solidFill>
                  <a:schemeClr val="tx1">
                    <a:lumMod val="75000"/>
                    <a:lumOff val="25000"/>
                  </a:schemeClr>
                </a:solidFill>
              </a:rPr>
              <a:t>2015:    ₲    2.824</a:t>
            </a:r>
            <a:r>
              <a:rPr lang="es-ES" dirty="0" smtClean="0"/>
              <a:t> millones	 90,42%</a:t>
            </a:r>
            <a:endParaRPr lang="es-ES" dirty="0" smtClean="0">
              <a:solidFill>
                <a:schemeClr val="tx1">
                  <a:lumMod val="75000"/>
                  <a:lumOff val="25000"/>
                </a:schemeClr>
              </a:solidFill>
            </a:endParaRPr>
          </a:p>
          <a:p>
            <a:pPr marL="342900" indent="-342900">
              <a:lnSpc>
                <a:spcPct val="150000"/>
              </a:lnSpc>
              <a:spcBef>
                <a:spcPts val="1000"/>
              </a:spcBef>
              <a:buClr>
                <a:schemeClr val="accent1"/>
              </a:buClr>
              <a:buFont typeface="Wingdings 3" charset="2"/>
              <a:buChar char=""/>
            </a:pPr>
            <a:r>
              <a:rPr lang="es-PY" dirty="0" smtClean="0">
                <a:solidFill>
                  <a:schemeClr val="tx1">
                    <a:lumMod val="75000"/>
                    <a:lumOff val="25000"/>
                  </a:schemeClr>
                </a:solidFill>
              </a:rPr>
              <a:t>2016**: ₲  19.208</a:t>
            </a:r>
            <a:r>
              <a:rPr lang="es-ES" dirty="0" smtClean="0"/>
              <a:t> millones  580,17%</a:t>
            </a:r>
            <a:endParaRPr lang="es-PY" dirty="0" smtClean="0">
              <a:solidFill>
                <a:schemeClr val="tx1">
                  <a:lumMod val="75000"/>
                  <a:lumOff val="25000"/>
                </a:schemeClr>
              </a:solidFill>
            </a:endParaRPr>
          </a:p>
          <a:p>
            <a:pPr>
              <a:buNone/>
            </a:pPr>
            <a:endParaRPr lang="es-ES" sz="1400" dirty="0" smtClean="0"/>
          </a:p>
          <a:p>
            <a:pPr algn="just"/>
            <a:r>
              <a:rPr lang="es-ES" dirty="0" err="1" smtClean="0"/>
              <a:t>Obs</a:t>
            </a:r>
            <a:r>
              <a:rPr lang="es-ES" dirty="0" smtClean="0"/>
              <a:t>.: </a:t>
            </a:r>
            <a:r>
              <a:rPr lang="es-ES" sz="1400" dirty="0" smtClean="0"/>
              <a:t>La utilidad se ha incrementado considerablemente desde el mes de junio del 2016 debido a la re-estructuración de prestamos que viene realizando la Institución (al realizar la re-estructuración tanto el capital e interés que se encontraban anteriormente registrados  en una cuenta de orden y reconocidos como perdida en su momento ahora se registran en una cuenta activa  y su contrapartida como una ganancia).</a:t>
            </a:r>
          </a:p>
          <a:p>
            <a:r>
              <a:rPr lang="es-ES" dirty="0" smtClean="0"/>
              <a:t/>
            </a:r>
            <a:br>
              <a:rPr lang="es-ES" dirty="0" smtClean="0"/>
            </a:br>
            <a:endParaRPr lang="es-ES" dirty="0" smtClean="0"/>
          </a:p>
          <a:p>
            <a:r>
              <a:rPr lang="es-ES" dirty="0" smtClean="0"/>
              <a:t> </a:t>
            </a:r>
            <a:endParaRPr lang="es-ES" dirty="0"/>
          </a:p>
        </p:txBody>
      </p:sp>
      <p:sp>
        <p:nvSpPr>
          <p:cNvPr id="5" name="4 CuadroTexto"/>
          <p:cNvSpPr txBox="1"/>
          <p:nvPr/>
        </p:nvSpPr>
        <p:spPr>
          <a:xfrm>
            <a:off x="1431985" y="5848709"/>
            <a:ext cx="4182878" cy="369332"/>
          </a:xfrm>
          <a:prstGeom prst="rect">
            <a:avLst/>
          </a:prstGeom>
          <a:noFill/>
        </p:spPr>
        <p:txBody>
          <a:bodyPr wrap="square" rtlCol="0">
            <a:spAutoFit/>
          </a:bodyPr>
          <a:lstStyle/>
          <a:p>
            <a:r>
              <a:rPr lang="es-ES" dirty="0" smtClean="0"/>
              <a:t>2013 al 2015 datos a diciembre</a:t>
            </a: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sp>
        <p:nvSpPr>
          <p:cNvPr id="6" name="5 CuadroTexto"/>
          <p:cNvSpPr txBox="1"/>
          <p:nvPr/>
        </p:nvSpPr>
        <p:spPr>
          <a:xfrm>
            <a:off x="2617638" y="1375719"/>
            <a:ext cx="8911687" cy="923330"/>
          </a:xfrm>
          <a:prstGeom prst="rect">
            <a:avLst/>
          </a:prstGeom>
          <a:noFill/>
        </p:spPr>
        <p:txBody>
          <a:bodyPr wrap="square" rtlCol="0">
            <a:spAutoFit/>
          </a:bodyPr>
          <a:lstStyle/>
          <a:p>
            <a:pPr algn="just"/>
            <a:r>
              <a:rPr lang="es-ES" dirty="0" smtClean="0"/>
              <a:t>Rango de Tasas de interés desde </a:t>
            </a:r>
            <a:r>
              <a:rPr lang="es-ES" b="1" dirty="0" smtClean="0"/>
              <a:t>6% anual </a:t>
            </a:r>
            <a:r>
              <a:rPr lang="es-ES" dirty="0" smtClean="0"/>
              <a:t>(dependiendo del origen de fondeo y nivel de riesgo), a plazos de hasta </a:t>
            </a:r>
            <a:r>
              <a:rPr lang="es-ES" b="1" dirty="0" smtClean="0"/>
              <a:t>10 años</a:t>
            </a:r>
            <a:r>
              <a:rPr lang="es-ES" dirty="0" smtClean="0"/>
              <a:t>, y en gran porcentaje sin la necesidad de recurrir a Garantías Reales (Hipotecas).</a:t>
            </a:r>
            <a:endParaRPr lang="es-ES" dirty="0"/>
          </a:p>
        </p:txBody>
      </p:sp>
      <p:sp>
        <p:nvSpPr>
          <p:cNvPr id="7" name="1 Título"/>
          <p:cNvSpPr txBox="1">
            <a:spLocks/>
          </p:cNvSpPr>
          <p:nvPr/>
        </p:nvSpPr>
        <p:spPr>
          <a:xfrm>
            <a:off x="2617638" y="228694"/>
            <a:ext cx="8911687" cy="932840"/>
          </a:xfrm>
          <a:prstGeom prst="rect">
            <a:avLst/>
          </a:prstGeom>
        </p:spPr>
        <p:txBody>
          <a:bodyPr vert="horz" lIns="91440" tIns="45720" rIns="91440" bIns="45720" rtlCol="0" anchor="b">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es-ES" sz="4000" b="1" dirty="0" smtClean="0">
                <a:solidFill>
                  <a:schemeClr val="tx1">
                    <a:lumMod val="85000"/>
                    <a:lumOff val="15000"/>
                  </a:schemeClr>
                </a:solidFill>
                <a:latin typeface="Rockwell" panose="02060603020205020403" pitchFamily="18" charset="0"/>
                <a:ea typeface="+mj-ea"/>
                <a:cs typeface="+mj-cs"/>
              </a:rPr>
              <a:t>3. </a:t>
            </a:r>
            <a:r>
              <a:rPr lang="es-ES" sz="4000" b="1" dirty="0" smtClean="0">
                <a:solidFill>
                  <a:schemeClr val="tx1">
                    <a:lumMod val="85000"/>
                    <a:lumOff val="15000"/>
                  </a:schemeClr>
                </a:solidFill>
                <a:latin typeface="Rockwell" panose="02060603020205020403" pitchFamily="18" charset="0"/>
                <a:ea typeface="+mj-ea"/>
                <a:cs typeface="+mj-cs"/>
              </a:rPr>
              <a:t>Nuevas Condiciones Financieras</a:t>
            </a:r>
          </a:p>
        </p:txBody>
      </p:sp>
      <p:graphicFrame>
        <p:nvGraphicFramePr>
          <p:cNvPr id="2" name="Diagrama 1"/>
          <p:cNvGraphicFramePr/>
          <p:nvPr>
            <p:extLst>
              <p:ext uri="{D42A27DB-BD31-4B8C-83A1-F6EECF244321}">
                <p14:modId xmlns:p14="http://schemas.microsoft.com/office/powerpoint/2010/main" xmlns="" val="1643572523"/>
              </p:ext>
            </p:extLst>
          </p:nvPr>
        </p:nvGraphicFramePr>
        <p:xfrm>
          <a:off x="3214159" y="2399949"/>
          <a:ext cx="7177728" cy="16449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a 2"/>
          <p:cNvGraphicFramePr/>
          <p:nvPr>
            <p:extLst>
              <p:ext uri="{D42A27DB-BD31-4B8C-83A1-F6EECF244321}">
                <p14:modId xmlns:p14="http://schemas.microsoft.com/office/powerpoint/2010/main" xmlns="" val="4033333363"/>
              </p:ext>
            </p:extLst>
          </p:nvPr>
        </p:nvGraphicFramePr>
        <p:xfrm>
          <a:off x="2849581" y="3752260"/>
          <a:ext cx="4583953" cy="295762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18" name="Grupo 17"/>
          <p:cNvGrpSpPr/>
          <p:nvPr/>
        </p:nvGrpSpPr>
        <p:grpSpPr>
          <a:xfrm>
            <a:off x="7598154" y="4571162"/>
            <a:ext cx="1973512" cy="1219004"/>
            <a:chOff x="2065430" y="2130921"/>
            <a:chExt cx="1973512" cy="1219004"/>
          </a:xfrm>
        </p:grpSpPr>
        <p:sp>
          <p:nvSpPr>
            <p:cNvPr id="23" name="Rectángulo 22"/>
            <p:cNvSpPr/>
            <p:nvPr/>
          </p:nvSpPr>
          <p:spPr>
            <a:xfrm>
              <a:off x="2065430" y="2130921"/>
              <a:ext cx="1973512" cy="121900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4" name="Rectángulo 23"/>
            <p:cNvSpPr/>
            <p:nvPr/>
          </p:nvSpPr>
          <p:spPr>
            <a:xfrm>
              <a:off x="2065430" y="2130921"/>
              <a:ext cx="1973512" cy="121900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PY" sz="1400" kern="1200" dirty="0" smtClean="0"/>
                <a:t>18% - </a:t>
              </a:r>
              <a:r>
                <a:rPr lang="es-PY" sz="1400" dirty="0" smtClean="0"/>
                <a:t>30</a:t>
              </a:r>
              <a:r>
                <a:rPr lang="es-PY" sz="1400" kern="1200" dirty="0" smtClean="0"/>
                <a:t>%</a:t>
              </a:r>
            </a:p>
            <a:p>
              <a:pPr lvl="0" algn="ctr" defTabSz="488950">
                <a:lnSpc>
                  <a:spcPct val="90000"/>
                </a:lnSpc>
                <a:spcBef>
                  <a:spcPct val="0"/>
                </a:spcBef>
                <a:spcAft>
                  <a:spcPct val="35000"/>
                </a:spcAft>
              </a:pPr>
              <a:r>
                <a:rPr lang="es-PY" sz="1400" kern="1200" dirty="0" smtClean="0"/>
                <a:t>Promedio Ponderado de Tasa de Interés activa efectiva anual bancos-financieras</a:t>
              </a:r>
            </a:p>
            <a:p>
              <a:pPr lvl="0" algn="ctr" defTabSz="488950">
                <a:lnSpc>
                  <a:spcPct val="90000"/>
                </a:lnSpc>
                <a:spcBef>
                  <a:spcPct val="0"/>
                </a:spcBef>
                <a:spcAft>
                  <a:spcPct val="35000"/>
                </a:spcAft>
              </a:pPr>
              <a:endParaRPr lang="es-PY" sz="1100" kern="1200" dirty="0"/>
            </a:p>
          </p:txBody>
        </p:sp>
      </p:grpSp>
      <p:sp>
        <p:nvSpPr>
          <p:cNvPr id="19" name="Medio marco 18"/>
          <p:cNvSpPr/>
          <p:nvPr/>
        </p:nvSpPr>
        <p:spPr>
          <a:xfrm>
            <a:off x="7424031" y="4397188"/>
            <a:ext cx="473960" cy="474083"/>
          </a:xfrm>
          <a:prstGeom prst="halfFrame">
            <a:avLst>
              <a:gd name="adj1" fmla="val 25770"/>
              <a:gd name="adj2" fmla="val 257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Medio marco 19"/>
          <p:cNvSpPr/>
          <p:nvPr/>
        </p:nvSpPr>
        <p:spPr>
          <a:xfrm rot="5400000">
            <a:off x="9285495" y="4397249"/>
            <a:ext cx="474083" cy="473960"/>
          </a:xfrm>
          <a:prstGeom prst="halfFrame">
            <a:avLst>
              <a:gd name="adj1" fmla="val 25770"/>
              <a:gd name="adj2" fmla="val 257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1" name="Medio marco 20"/>
          <p:cNvSpPr/>
          <p:nvPr/>
        </p:nvSpPr>
        <p:spPr>
          <a:xfrm rot="16200000">
            <a:off x="7423970" y="5490355"/>
            <a:ext cx="474083" cy="473960"/>
          </a:xfrm>
          <a:prstGeom prst="halfFrame">
            <a:avLst>
              <a:gd name="adj1" fmla="val 25770"/>
              <a:gd name="adj2" fmla="val 257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Medio marco 21"/>
          <p:cNvSpPr/>
          <p:nvPr/>
        </p:nvSpPr>
        <p:spPr>
          <a:xfrm rot="10800000">
            <a:off x="9285556" y="5490294"/>
            <a:ext cx="473960" cy="474083"/>
          </a:xfrm>
          <a:prstGeom prst="halfFrame">
            <a:avLst>
              <a:gd name="adj1" fmla="val 25770"/>
              <a:gd name="adj2" fmla="val 257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xmlns="" val="36294624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graphicFrame>
        <p:nvGraphicFramePr>
          <p:cNvPr id="5" name="7 Diagrama"/>
          <p:cNvGraphicFramePr/>
          <p:nvPr>
            <p:extLst>
              <p:ext uri="{D42A27DB-BD31-4B8C-83A1-F6EECF244321}">
                <p14:modId xmlns:p14="http://schemas.microsoft.com/office/powerpoint/2010/main" xmlns="" val="1579266041"/>
              </p:ext>
            </p:extLst>
          </p:nvPr>
        </p:nvGraphicFramePr>
        <p:xfrm>
          <a:off x="2428396" y="2951756"/>
          <a:ext cx="2197392" cy="27146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8 Diagrama"/>
          <p:cNvGraphicFramePr/>
          <p:nvPr>
            <p:extLst>
              <p:ext uri="{D42A27DB-BD31-4B8C-83A1-F6EECF244321}">
                <p14:modId xmlns:p14="http://schemas.microsoft.com/office/powerpoint/2010/main" xmlns="" val="4155361522"/>
              </p:ext>
            </p:extLst>
          </p:nvPr>
        </p:nvGraphicFramePr>
        <p:xfrm>
          <a:off x="2436642" y="1748891"/>
          <a:ext cx="2143140" cy="8889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2" name="12 Grupo"/>
          <p:cNvGrpSpPr/>
          <p:nvPr/>
        </p:nvGrpSpPr>
        <p:grpSpPr>
          <a:xfrm>
            <a:off x="4714556" y="1746384"/>
            <a:ext cx="2143140" cy="879840"/>
            <a:chOff x="-3392" y="31658"/>
            <a:chExt cx="2143140" cy="879840"/>
          </a:xfrm>
        </p:grpSpPr>
        <p:sp>
          <p:nvSpPr>
            <p:cNvPr id="8" name="13 Rectángulo redondeado"/>
            <p:cNvSpPr/>
            <p:nvPr/>
          </p:nvSpPr>
          <p:spPr>
            <a:xfrm>
              <a:off x="-3392" y="31658"/>
              <a:ext cx="2143140" cy="87984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14 Rectángulo"/>
            <p:cNvSpPr/>
            <p:nvPr/>
          </p:nvSpPr>
          <p:spPr>
            <a:xfrm>
              <a:off x="42950" y="42950"/>
              <a:ext cx="2057240" cy="7939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a:r>
                <a:rPr lang="es-PY" sz="2000" dirty="0" smtClean="0">
                  <a:solidFill>
                    <a:schemeClr val="bg1"/>
                  </a:solidFill>
                </a:rPr>
                <a:t>CADENAS DE VALOR</a:t>
              </a:r>
            </a:p>
          </p:txBody>
        </p:sp>
      </p:grpSp>
      <p:graphicFrame>
        <p:nvGraphicFramePr>
          <p:cNvPr id="11" name="15 Diagrama"/>
          <p:cNvGraphicFramePr/>
          <p:nvPr>
            <p:extLst>
              <p:ext uri="{D42A27DB-BD31-4B8C-83A1-F6EECF244321}">
                <p14:modId xmlns:p14="http://schemas.microsoft.com/office/powerpoint/2010/main" xmlns="" val="1933138682"/>
              </p:ext>
            </p:extLst>
          </p:nvPr>
        </p:nvGraphicFramePr>
        <p:xfrm>
          <a:off x="4709017" y="2915690"/>
          <a:ext cx="2229665" cy="3221179"/>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grpSp>
        <p:nvGrpSpPr>
          <p:cNvPr id="3" name="17 Grupo"/>
          <p:cNvGrpSpPr/>
          <p:nvPr/>
        </p:nvGrpSpPr>
        <p:grpSpPr>
          <a:xfrm>
            <a:off x="6992470" y="1757676"/>
            <a:ext cx="2248349" cy="879840"/>
            <a:chOff x="0" y="0"/>
            <a:chExt cx="2143140" cy="879840"/>
          </a:xfrm>
        </p:grpSpPr>
        <p:sp>
          <p:nvSpPr>
            <p:cNvPr id="13" name="18 Rectángulo redondeado"/>
            <p:cNvSpPr/>
            <p:nvPr/>
          </p:nvSpPr>
          <p:spPr>
            <a:xfrm>
              <a:off x="0" y="0"/>
              <a:ext cx="2143140" cy="87984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19 Rectángulo"/>
            <p:cNvSpPr/>
            <p:nvPr/>
          </p:nvSpPr>
          <p:spPr>
            <a:xfrm>
              <a:off x="14462" y="0"/>
              <a:ext cx="2057240" cy="8572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a:r>
                <a:rPr lang="es-PY" sz="2000" dirty="0" smtClean="0">
                  <a:solidFill>
                    <a:schemeClr val="bg1"/>
                  </a:solidFill>
                </a:rPr>
                <a:t>ARTICULADOS</a:t>
              </a:r>
            </a:p>
          </p:txBody>
        </p:sp>
      </p:grpSp>
      <p:graphicFrame>
        <p:nvGraphicFramePr>
          <p:cNvPr id="19" name="7 Diagrama"/>
          <p:cNvGraphicFramePr/>
          <p:nvPr>
            <p:extLst>
              <p:ext uri="{D42A27DB-BD31-4B8C-83A1-F6EECF244321}">
                <p14:modId xmlns:p14="http://schemas.microsoft.com/office/powerpoint/2010/main" xmlns="" val="3275662425"/>
              </p:ext>
            </p:extLst>
          </p:nvPr>
        </p:nvGraphicFramePr>
        <p:xfrm>
          <a:off x="7066733" y="2932034"/>
          <a:ext cx="2303177" cy="2714644"/>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grpSp>
        <p:nvGrpSpPr>
          <p:cNvPr id="7" name="Grupo 19"/>
          <p:cNvGrpSpPr/>
          <p:nvPr/>
        </p:nvGrpSpPr>
        <p:grpSpPr>
          <a:xfrm>
            <a:off x="9510368" y="1757676"/>
            <a:ext cx="2143140" cy="879840"/>
            <a:chOff x="0" y="0"/>
            <a:chExt cx="2143140" cy="879840"/>
          </a:xfrm>
        </p:grpSpPr>
        <p:sp>
          <p:nvSpPr>
            <p:cNvPr id="21" name="Rectángulo redondeado 20"/>
            <p:cNvSpPr/>
            <p:nvPr/>
          </p:nvSpPr>
          <p:spPr>
            <a:xfrm>
              <a:off x="0" y="0"/>
              <a:ext cx="2143140" cy="87984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Rectángulo 21"/>
            <p:cNvSpPr/>
            <p:nvPr/>
          </p:nvSpPr>
          <p:spPr>
            <a:xfrm>
              <a:off x="42950" y="42950"/>
              <a:ext cx="2057240" cy="7939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PY" sz="2000" dirty="0" smtClean="0"/>
                <a:t>OTROS</a:t>
              </a:r>
              <a:endParaRPr lang="es-PY" sz="2000" kern="1200" dirty="0"/>
            </a:p>
          </p:txBody>
        </p:sp>
      </p:grpSp>
      <p:graphicFrame>
        <p:nvGraphicFramePr>
          <p:cNvPr id="23" name="7 Diagrama"/>
          <p:cNvGraphicFramePr/>
          <p:nvPr>
            <p:extLst>
              <p:ext uri="{D42A27DB-BD31-4B8C-83A1-F6EECF244321}">
                <p14:modId xmlns:p14="http://schemas.microsoft.com/office/powerpoint/2010/main" xmlns="" val="2575441391"/>
              </p:ext>
            </p:extLst>
          </p:nvPr>
        </p:nvGraphicFramePr>
        <p:xfrm>
          <a:off x="9510368" y="2942791"/>
          <a:ext cx="2197392" cy="2559766"/>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sp>
        <p:nvSpPr>
          <p:cNvPr id="18" name="1 Título"/>
          <p:cNvSpPr txBox="1">
            <a:spLocks/>
          </p:cNvSpPr>
          <p:nvPr/>
        </p:nvSpPr>
        <p:spPr>
          <a:xfrm>
            <a:off x="2428396" y="279699"/>
            <a:ext cx="9182162" cy="908125"/>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ES" sz="4000" b="1" dirty="0" smtClean="0">
                <a:latin typeface="Rockwell" panose="02060603020205020403" pitchFamily="18" charset="0"/>
              </a:rPr>
              <a:t>4. </a:t>
            </a:r>
            <a:r>
              <a:rPr lang="es-ES" sz="4000" b="1" dirty="0" smtClean="0">
                <a:latin typeface="Rockwell" panose="02060603020205020403" pitchFamily="18" charset="0"/>
              </a:rPr>
              <a:t>Productos Financieros </a:t>
            </a:r>
          </a:p>
        </p:txBody>
      </p:sp>
    </p:spTree>
    <p:extLst>
      <p:ext uri="{BB962C8B-B14F-4D97-AF65-F5344CB8AC3E}">
        <p14:creationId xmlns:p14="http://schemas.microsoft.com/office/powerpoint/2010/main" xmlns="" val="5788915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7572" y="186396"/>
            <a:ext cx="2040824" cy="1001428"/>
          </a:xfrm>
          <a:prstGeom prst="rect">
            <a:avLst/>
          </a:prstGeom>
          <a:noFill/>
          <a:ln>
            <a:noFill/>
          </a:ln>
        </p:spPr>
      </p:pic>
      <p:pic>
        <p:nvPicPr>
          <p:cNvPr id="9" name="Imagen 8"/>
          <p:cNvPicPr>
            <a:picLocks noChangeAspect="1"/>
          </p:cNvPicPr>
          <p:nvPr/>
        </p:nvPicPr>
        <p:blipFill>
          <a:blip r:embed="rId2">
            <a:lum bright="70000" contrast="-70000"/>
            <a:extLst>
              <a:ext uri="{28A0092B-C50C-407E-A947-70E740481C1C}">
                <a14:useLocalDpi xmlns:a14="http://schemas.microsoft.com/office/drawing/2010/main" xmlns="" val="0"/>
              </a:ext>
            </a:extLst>
          </a:blip>
          <a:stretch>
            <a:fillRect/>
          </a:stretch>
        </p:blipFill>
        <p:spPr>
          <a:xfrm>
            <a:off x="134099" y="4397188"/>
            <a:ext cx="1293682" cy="634807"/>
          </a:xfrm>
          <a:prstGeom prst="rect">
            <a:avLst/>
          </a:prstGeom>
          <a:noFill/>
          <a:ln>
            <a:noFill/>
          </a:ln>
        </p:spPr>
      </p:pic>
      <p:sp>
        <p:nvSpPr>
          <p:cNvPr id="6" name="5 CuadroTexto"/>
          <p:cNvSpPr txBox="1"/>
          <p:nvPr/>
        </p:nvSpPr>
        <p:spPr>
          <a:xfrm>
            <a:off x="1571043" y="1853937"/>
            <a:ext cx="9395882" cy="4401205"/>
          </a:xfrm>
          <a:prstGeom prst="rect">
            <a:avLst/>
          </a:prstGeom>
          <a:noFill/>
        </p:spPr>
        <p:txBody>
          <a:bodyPr wrap="square" rtlCol="0">
            <a:spAutoFit/>
          </a:bodyPr>
          <a:lstStyle/>
          <a:p>
            <a:pPr algn="just"/>
            <a:endParaRPr lang="es-ES" sz="1600" dirty="0" smtClean="0"/>
          </a:p>
          <a:p>
            <a:pPr marL="342900" indent="-342900" algn="just">
              <a:buAutoNum type="arabicParenR"/>
            </a:pPr>
            <a:r>
              <a:rPr lang="es-ES" sz="2400" b="1" dirty="0" smtClean="0"/>
              <a:t>Crédito Pre-aprobado “PO JOASA” </a:t>
            </a:r>
            <a:r>
              <a:rPr lang="es-ES" sz="2400" dirty="0" smtClean="0"/>
              <a:t>que constituye una atención preferencial, a los clientes con pagos al día, mediante créditos pre-aprobados (acceso inmediato y en condiciones mejoradas/reducción de tasas hasta 45%) de corto plazo.</a:t>
            </a:r>
          </a:p>
          <a:p>
            <a:pPr marL="342900" indent="-342900" algn="just">
              <a:buAutoNum type="arabicParenR"/>
            </a:pPr>
            <a:endParaRPr lang="es-ES" sz="2400" dirty="0" smtClean="0"/>
          </a:p>
          <a:p>
            <a:pPr marL="342900" indent="-342900" algn="just">
              <a:buAutoNum type="arabicParenR"/>
            </a:pPr>
            <a:r>
              <a:rPr lang="es-ES" sz="2400" b="1" dirty="0" smtClean="0"/>
              <a:t>Micro Emprendedor/a Egresado/a SNPP “</a:t>
            </a:r>
            <a:r>
              <a:rPr lang="es-ES" sz="2400" b="1" dirty="0" err="1" smtClean="0"/>
              <a:t>Ñepyrur</a:t>
            </a:r>
            <a:r>
              <a:rPr lang="es-ES" sz="2400" b="1" dirty="0" err="1" smtClean="0">
                <a:cs typeface="Calibri"/>
              </a:rPr>
              <a:t>ã</a:t>
            </a:r>
            <a:r>
              <a:rPr lang="es-ES" sz="2400" b="1" dirty="0" smtClean="0">
                <a:cs typeface="Calibri"/>
              </a:rPr>
              <a:t>”</a:t>
            </a:r>
            <a:r>
              <a:rPr lang="es-ES" sz="2400" b="1" dirty="0" smtClean="0"/>
              <a:t>: </a:t>
            </a:r>
            <a:r>
              <a:rPr lang="es-ES" sz="2400" dirty="0" smtClean="0"/>
              <a:t>Financiamiento para emprendedores/as que hayan culminado su modulo de capacitación en el SNPP y que cuenten con experiencia (no excluyente) en la actividad de interés.  </a:t>
            </a:r>
            <a:endParaRPr lang="es-ES" sz="2400" dirty="0"/>
          </a:p>
        </p:txBody>
      </p:sp>
      <p:sp>
        <p:nvSpPr>
          <p:cNvPr id="5" name="4 CuadroTexto"/>
          <p:cNvSpPr txBox="1"/>
          <p:nvPr/>
        </p:nvSpPr>
        <p:spPr>
          <a:xfrm>
            <a:off x="2541319" y="186396"/>
            <a:ext cx="8947848" cy="1323439"/>
          </a:xfrm>
          <a:prstGeom prst="rect">
            <a:avLst/>
          </a:prstGeom>
          <a:noFill/>
        </p:spPr>
        <p:txBody>
          <a:bodyPr wrap="square" rtlCol="0">
            <a:spAutoFit/>
          </a:bodyPr>
          <a:lstStyle/>
          <a:p>
            <a:pPr algn="ctr">
              <a:spcBef>
                <a:spcPct val="0"/>
              </a:spcBef>
              <a:defRPr/>
            </a:pPr>
            <a:r>
              <a:rPr lang="es-ES" sz="4000" b="1" dirty="0" smtClean="0">
                <a:solidFill>
                  <a:schemeClr val="tx1">
                    <a:lumMod val="85000"/>
                    <a:lumOff val="15000"/>
                  </a:schemeClr>
                </a:solidFill>
                <a:latin typeface="Rockwell" panose="02060603020205020403" pitchFamily="18" charset="0"/>
                <a:ea typeface="+mj-ea"/>
                <a:cs typeface="+mj-cs"/>
              </a:rPr>
              <a:t>5. </a:t>
            </a:r>
            <a:r>
              <a:rPr lang="es-ES" sz="4000" b="1" dirty="0" smtClean="0">
                <a:solidFill>
                  <a:schemeClr val="tx1">
                    <a:lumMod val="85000"/>
                    <a:lumOff val="15000"/>
                  </a:schemeClr>
                </a:solidFill>
                <a:latin typeface="Rockwell" panose="02060603020205020403" pitchFamily="18" charset="0"/>
                <a:ea typeface="+mj-ea"/>
                <a:cs typeface="+mj-cs"/>
              </a:rPr>
              <a:t>Nuevos Productos Financieros en desarrollo</a:t>
            </a:r>
          </a:p>
        </p:txBody>
      </p:sp>
    </p:spTree>
    <p:extLst>
      <p:ext uri="{BB962C8B-B14F-4D97-AF65-F5344CB8AC3E}">
        <p14:creationId xmlns:p14="http://schemas.microsoft.com/office/powerpoint/2010/main" xmlns="" val="3629462470"/>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Verde">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Espiral">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54F6613E-5ED7-40ED-90A8-F639BE712C0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4002</TotalTime>
  <Words>1607</Words>
  <Application>Microsoft Office PowerPoint</Application>
  <PresentationFormat>Personalizado</PresentationFormat>
  <Paragraphs>322</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Espiral</vt:lpstr>
      <vt:lpstr>  “PROYECTO DE LEY DE PRESUPUESTO                    EJERCICIO FISCAL 2017”  </vt:lpstr>
      <vt:lpstr>Diapositiva 2</vt:lpstr>
      <vt:lpstr>Diapositiva 3</vt:lpstr>
      <vt:lpstr>2. Resultados alcanzados durante el año 2016*</vt:lpstr>
      <vt:lpstr>Diapositiva 5</vt:lpstr>
      <vt:lpstr>Diapositiva 6</vt:lpstr>
      <vt:lpstr>Diapositiva 7</vt:lpstr>
      <vt:lpstr>Diapositiva 8</vt:lpstr>
      <vt:lpstr>Diapositiva 9</vt:lpstr>
      <vt:lpstr>Diapositiva 10</vt:lpstr>
      <vt:lpstr>Diapositiva 11</vt:lpstr>
      <vt:lpstr>Diapositiva 12</vt:lpstr>
      <vt:lpstr>Diapositiva 13</vt:lpstr>
      <vt:lpstr>8.1 Justificación del aumento de gasto corriente en 3%</vt:lpstr>
      <vt:lpstr>Diapositiva 15</vt:lpstr>
      <vt:lpstr>Diapositiva 16</vt:lpstr>
      <vt:lpstr>Diapositiva 17</vt:lpstr>
      <vt:lpstr>Diapositiva 18</vt:lpstr>
      <vt:lpstr>Diapositiva 19</vt:lpstr>
      <vt:lpstr>Diapositiva 20</vt:lpstr>
      <vt:lpstr>Diapositiva 21</vt:lpstr>
      <vt:lpstr>Diapositiva 22</vt:lpstr>
      <vt:lpstr>12. ANEXOS</vt:lpstr>
      <vt:lpstr>Estructura Actual </vt:lpstr>
      <vt:lpstr>Diapositiva 25</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de Gestión</dc:title>
  <dc:creator>cah</dc:creator>
  <cp:lastModifiedBy>cah</cp:lastModifiedBy>
  <cp:revision>419</cp:revision>
  <cp:lastPrinted>2016-08-08T11:33:46Z</cp:lastPrinted>
  <dcterms:created xsi:type="dcterms:W3CDTF">2016-07-11T17:07:14Z</dcterms:created>
  <dcterms:modified xsi:type="dcterms:W3CDTF">2016-10-10T15:18:15Z</dcterms:modified>
</cp:coreProperties>
</file>