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78" r:id="rId5"/>
    <p:sldId id="379" r:id="rId6"/>
    <p:sldId id="325" r:id="rId7"/>
    <p:sldId id="272" r:id="rId8"/>
    <p:sldId id="364" r:id="rId9"/>
    <p:sldId id="368" r:id="rId10"/>
    <p:sldId id="371" r:id="rId11"/>
    <p:sldId id="373" r:id="rId12"/>
    <p:sldId id="372" r:id="rId13"/>
    <p:sldId id="376" r:id="rId14"/>
    <p:sldId id="369" r:id="rId15"/>
    <p:sldId id="375" r:id="rId16"/>
    <p:sldId id="370" r:id="rId17"/>
    <p:sldId id="377" r:id="rId18"/>
  </p:sldIdLst>
  <p:sldSz cx="12192000" cy="6858000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EF1D1D"/>
    <a:srgbClr val="008000"/>
    <a:srgbClr val="FFCC00"/>
    <a:srgbClr val="FF9900"/>
    <a:srgbClr val="006600"/>
    <a:srgbClr val="E8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055" autoAdjust="0"/>
  </p:normalViewPr>
  <p:slideViewPr>
    <p:cSldViewPr>
      <p:cViewPr varScale="1">
        <p:scale>
          <a:sx n="109" d="100"/>
          <a:sy n="109" d="100"/>
        </p:scale>
        <p:origin x="10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ervin\Documents\AFD\2016\Reportes\Base\Copia%20de%20Base%20Bruta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ervin\AppData\Local\Microsoft\Windows\Temporary%20Internet%20Files\Content.Outlook\UTKZ9GSI\Agosto%20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imenez\Desktop\Tesoreria\Informes\INFORME%20DE%20GESTION%20GAO\2016\1%20Desem%20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imenez\Desktop\Tesoreria\Informes\INFORME%20DE%20GESTION%20GAO\2016\Anex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imenez\Desktop\Tesoreria\Informes\INFORME%20DE%20GESTION%20GAO\2016\1%20Desem%20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de Base Bruta 2016.xlsx]Edgar Alarcón !Tabla dinámica1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8.581025454414067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109461722889358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3.153271680004952E-17"/>
              <c:y val="-0.1144204688278272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1599587203302374E-3"/>
              <c:y val="-9.1111214343044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7199862401100791E-3"/>
              <c:y val="-0.1505170629482525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1.7199862401100791E-3"/>
              <c:y val="-0.1814221231195658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1599587203302374E-3"/>
              <c:y val="-0.1503007920470119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2613086720019808E-16"/>
              <c:y val="-0.273331320310624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241313936052978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8919848641223483E-4"/>
              <c:y val="-0.331508450824177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1.8919848641210871E-4"/>
              <c:y val="-0.2395414437502096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8.581025454414067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109461722889358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3.153271680004952E-17"/>
              <c:y val="-0.1144204688278272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1599587203302374E-3"/>
              <c:y val="-9.1111214343044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7199862401100791E-3"/>
              <c:y val="-0.1505170629482525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1.7199862401100791E-3"/>
              <c:y val="-0.1814221231195658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5.1599587203302374E-3"/>
              <c:y val="-0.1503007920470119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2613086720019808E-16"/>
              <c:y val="-0.273331320310624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0.2413139360529786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8919848641223483E-4"/>
              <c:y val="-0.331508450824177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1.8919848641210871E-4"/>
              <c:y val="-0.2395414437502096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632998274596481"/>
          <c:y val="0.11246918463772154"/>
          <c:w val="0.79449085078183801"/>
          <c:h val="0.66733139298652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'Edgar Alarcón '!$B$5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58102545441406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0946172288935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53271680004952E-17"/>
                  <c:y val="-0.11442046882782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599587203302374E-3"/>
                  <c:y val="-9.1111214343044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199862401100791E-3"/>
                  <c:y val="-0.150517062948252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199862401100791E-3"/>
                  <c:y val="-0.181422123119565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1599587203302374E-3"/>
                  <c:y val="-0.150300792047011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613086720019808E-16"/>
                  <c:y val="-0.27333132031062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0.241313936052978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919848641223483E-4"/>
                  <c:y val="-0.331508450824177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8919848641210871E-4"/>
                  <c:y val="-0.239541443750209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'Edgar Alarcón '!$A$6:$A$17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'Edgar Alarcón '!$B$6:$B$17</c:f>
              <c:numCache>
                <c:formatCode>_(* #,##0_);_(* \(#,##0\);_(* "-"??_);_(@_)</c:formatCode>
                <c:ptCount val="11"/>
                <c:pt idx="0">
                  <c:v>17817040.634400006</c:v>
                </c:pt>
                <c:pt idx="1">
                  <c:v>47277538.763700105</c:v>
                </c:pt>
                <c:pt idx="2">
                  <c:v>72264392.77579993</c:v>
                </c:pt>
                <c:pt idx="3">
                  <c:v>43078139.021099977</c:v>
                </c:pt>
                <c:pt idx="4">
                  <c:v>85431833.238999978</c:v>
                </c:pt>
                <c:pt idx="5">
                  <c:v>110198698.82329993</c:v>
                </c:pt>
                <c:pt idx="6">
                  <c:v>82632014.577299982</c:v>
                </c:pt>
                <c:pt idx="7">
                  <c:v>191733170.60979974</c:v>
                </c:pt>
                <c:pt idx="8">
                  <c:v>163448409.07000026</c:v>
                </c:pt>
                <c:pt idx="9">
                  <c:v>237314727.9384039</c:v>
                </c:pt>
                <c:pt idx="10">
                  <c:v>147950381.75999978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1230712"/>
        <c:axId val="291231104"/>
      </c:barChart>
      <c:catAx>
        <c:axId val="291230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1300" b="1"/>
                  <a:t>AÑOS </a:t>
                </a:r>
              </a:p>
            </c:rich>
          </c:tx>
          <c:layout>
            <c:manualLayout>
              <c:xMode val="edge"/>
              <c:yMode val="edge"/>
              <c:x val="0.53375398508622962"/>
              <c:y val="0.882056483352560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91231104"/>
        <c:crosses val="autoZero"/>
        <c:auto val="1"/>
        <c:lblAlgn val="ctr"/>
        <c:lblOffset val="100"/>
        <c:noMultiLvlLbl val="0"/>
      </c:catAx>
      <c:valAx>
        <c:axId val="29123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1300" b="1" dirty="0"/>
                  <a:t>EN</a:t>
                </a:r>
                <a:r>
                  <a:rPr lang="es-PY" sz="1300" b="1" baseline="0" dirty="0"/>
                  <a:t> </a:t>
                </a:r>
                <a:r>
                  <a:rPr lang="es-PY" sz="1300" b="1" baseline="0" dirty="0" smtClean="0"/>
                  <a:t> </a:t>
                </a:r>
                <a:r>
                  <a:rPr lang="es-PY" sz="1300" b="1" baseline="0" dirty="0"/>
                  <a:t>USD </a:t>
                </a:r>
                <a:endParaRPr lang="es-PY" sz="1300" b="1" dirty="0"/>
              </a:p>
            </c:rich>
          </c:tx>
          <c:layout>
            <c:manualLayout>
              <c:xMode val="edge"/>
              <c:yMode val="edge"/>
              <c:x val="2.7519779841761266E-2"/>
              <c:y val="0.34599498808961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9123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18292682926829"/>
          <c:y val="0.15706254803255976"/>
          <c:w val="0.77134146341463417"/>
          <c:h val="0.743287940071320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2710134716661508E-2"/>
                  <c:y val="-2.58294674371703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823572152190435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2767231415379833E-3"/>
                  <c:y val="4.226615371751649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647034120007905E-3"/>
                  <c:y val="-5.89260071886967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546038913762574E-2"/>
                  <c:y val="-3.786610096198093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272231376269976E-2"/>
                  <c:y val="-3.75910511525406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0351043215150622E-2"/>
                  <c:y val="-4.98239387048663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64581180802902E-2"/>
                  <c:y val="-4.3523638104211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1769655475502135E-2"/>
                  <c:y val="-4.3523638104211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22401542917023193"/>
                  <c:y val="7.793848381786773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1164268949770827"/>
                  <c:y val="-4.3523638104211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 Sectores'!$A$70:$A$80</c:f>
              <c:strCache>
                <c:ptCount val="11"/>
                <c:pt idx="0">
                  <c:v>Inmobiliario </c:v>
                </c:pt>
                <c:pt idx="1">
                  <c:v>Agricola </c:v>
                </c:pt>
                <c:pt idx="2">
                  <c:v>Microempresa </c:v>
                </c:pt>
                <c:pt idx="3">
                  <c:v>Ganadero  </c:v>
                </c:pt>
                <c:pt idx="4">
                  <c:v>Industrial </c:v>
                </c:pt>
                <c:pt idx="5">
                  <c:v>Comercial </c:v>
                </c:pt>
                <c:pt idx="6">
                  <c:v>Servicios</c:v>
                </c:pt>
                <c:pt idx="7">
                  <c:v>Transporte de Carga </c:v>
                </c:pt>
                <c:pt idx="8">
                  <c:v>Educación </c:v>
                </c:pt>
                <c:pt idx="9">
                  <c:v>Importación de bienes </c:v>
                </c:pt>
                <c:pt idx="10">
                  <c:v>Minas </c:v>
                </c:pt>
              </c:strCache>
            </c:strRef>
          </c:cat>
          <c:val>
            <c:numRef>
              <c:f>'2 Sectores'!$B$70:$B$80</c:f>
              <c:numCache>
                <c:formatCode>_(* #,##0_);_(* \(#,##0\);_(* "-"??_);_(@_)</c:formatCode>
                <c:ptCount val="11"/>
                <c:pt idx="0">
                  <c:v>448913703.54889983</c:v>
                </c:pt>
                <c:pt idx="1">
                  <c:v>202553787.53860003</c:v>
                </c:pt>
                <c:pt idx="2">
                  <c:v>155618636.17540002</c:v>
                </c:pt>
                <c:pt idx="3">
                  <c:v>128903618.09739994</c:v>
                </c:pt>
                <c:pt idx="4">
                  <c:v>122283124.70110001</c:v>
                </c:pt>
                <c:pt idx="5">
                  <c:v>57195167.304099992</c:v>
                </c:pt>
                <c:pt idx="6">
                  <c:v>60249833.856103845</c:v>
                </c:pt>
                <c:pt idx="7">
                  <c:v>19630969.719999999</c:v>
                </c:pt>
                <c:pt idx="8">
                  <c:v>3146900.9931000001</c:v>
                </c:pt>
                <c:pt idx="9">
                  <c:v>569394.69809999992</c:v>
                </c:pt>
                <c:pt idx="10">
                  <c:v>81210.58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Sector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PY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Graficos!$X$7:$X$16</c:f>
              <c:strCache>
                <c:ptCount val="8"/>
                <c:pt idx="0">
                  <c:v>INMOBILIARIO</c:v>
                </c:pt>
                <c:pt idx="1">
                  <c:v>MICROEMPRESA</c:v>
                </c:pt>
                <c:pt idx="2">
                  <c:v>AGRICOLA</c:v>
                </c:pt>
                <c:pt idx="3">
                  <c:v>SERVICIOS</c:v>
                </c:pt>
                <c:pt idx="4">
                  <c:v>COMERCIAL</c:v>
                </c:pt>
                <c:pt idx="5">
                  <c:v>GANADERO</c:v>
                </c:pt>
                <c:pt idx="6">
                  <c:v>INDUSTRIAL</c:v>
                </c:pt>
                <c:pt idx="7">
                  <c:v>EDUCACIÓN</c:v>
                </c:pt>
              </c:strCache>
            </c:strRef>
          </c:cat>
          <c:val>
            <c:numRef>
              <c:f>Graficos!$Y$7:$Y$16</c:f>
              <c:numCache>
                <c:formatCode>_ * #,##0_ ;_ * \-#,##0_ ;_ * "-"??_ ;_ @_ </c:formatCode>
                <c:ptCount val="8"/>
                <c:pt idx="0">
                  <c:v>196875950761</c:v>
                </c:pt>
                <c:pt idx="1">
                  <c:v>159202309249</c:v>
                </c:pt>
                <c:pt idx="2">
                  <c:v>93542513658</c:v>
                </c:pt>
                <c:pt idx="3">
                  <c:v>50753297760</c:v>
                </c:pt>
                <c:pt idx="4">
                  <c:v>39594161395</c:v>
                </c:pt>
                <c:pt idx="5">
                  <c:v>29403682752</c:v>
                </c:pt>
                <c:pt idx="6">
                  <c:v>19262353496</c:v>
                </c:pt>
                <c:pt idx="7">
                  <c:v>1867916174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Cartera</c:v>
          </c:tx>
          <c:dLbls>
            <c:dLbl>
              <c:idx val="0"/>
              <c:layout>
                <c:manualLayout>
                  <c:x val="-1.9720527084292221E-2"/>
                  <c:y val="7.21779610020214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697788870019737E-2"/>
                  <c:y val="2.70661905651589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994394141391697"/>
                  <c:y val="3.78243838627972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Cartera!$B$8:$B$11</c:f>
              <c:strCache>
                <c:ptCount val="4"/>
                <c:pt idx="0">
                  <c:v>Bancos</c:v>
                </c:pt>
                <c:pt idx="1">
                  <c:v>Cooperativas</c:v>
                </c:pt>
                <c:pt idx="2">
                  <c:v>Financieras</c:v>
                </c:pt>
                <c:pt idx="3">
                  <c:v>Otras Instituciones</c:v>
                </c:pt>
              </c:strCache>
            </c:strRef>
          </c:cat>
          <c:val>
            <c:numRef>
              <c:f>Cartera!$E$8:$E$11</c:f>
              <c:numCache>
                <c:formatCode>_(* #,##0_);_(* \(#,##0\);_(* "-"??_);_(@_)</c:formatCode>
                <c:ptCount val="4"/>
                <c:pt idx="0">
                  <c:v>1997753372236</c:v>
                </c:pt>
                <c:pt idx="1">
                  <c:v>577751664595</c:v>
                </c:pt>
                <c:pt idx="2">
                  <c:v>65693737915</c:v>
                </c:pt>
                <c:pt idx="3">
                  <c:v>16144572910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Fonacide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2701954684773582"/>
                  <c:y val="-9.53534669923751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073004960233174E-2"/>
                  <c:y val="-0.152096645515374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072423325512842E-2"/>
                  <c:y val="-9.50479300303067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PY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'Por Producto'!$S$5:$S$8</c:f>
              <c:strCache>
                <c:ptCount val="4"/>
                <c:pt idx="0">
                  <c:v>MICASA</c:v>
                </c:pt>
                <c:pt idx="1">
                  <c:v>MI 1RA.CASA</c:v>
                </c:pt>
                <c:pt idx="2">
                  <c:v>PRIMERA VIVIENDA</c:v>
                </c:pt>
                <c:pt idx="3">
                  <c:v>OTROS 7 PRODUCTOS</c:v>
                </c:pt>
              </c:strCache>
            </c:strRef>
          </c:cat>
          <c:val>
            <c:numRef>
              <c:f>'Por Producto'!$T$5:$T$8</c:f>
              <c:numCache>
                <c:formatCode>_ * #,##0_ ;_ * \-#,##0_ ;_ * "-"??_ ;_ @_ </c:formatCode>
                <c:ptCount val="4"/>
                <c:pt idx="0">
                  <c:v>279552131527</c:v>
                </c:pt>
                <c:pt idx="1">
                  <c:v>44913198888</c:v>
                </c:pt>
                <c:pt idx="2">
                  <c:v>34085298841</c:v>
                </c:pt>
                <c:pt idx="3">
                  <c:v>59701490138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50" cy="494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1103" y="0"/>
            <a:ext cx="2945050" cy="494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29CFC-3DF3-47E9-9C9A-FC014C19B6F1}" type="datetimeFigureOut">
              <a:rPr lang="es-PY" smtClean="0"/>
              <a:t>14/09/2016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362648"/>
            <a:ext cx="2945050" cy="494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1103" y="9362648"/>
            <a:ext cx="2945050" cy="494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C3663-E8E9-49EB-A892-6CF781DDB70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4130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09F49-2F05-48D6-A789-592DBB496D49}" type="datetimeFigureOut">
              <a:rPr lang="es-PY" smtClean="0"/>
              <a:t>14/09/2016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43581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4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4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57F4-04A7-40F3-8D34-C835498766B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2301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2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348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13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6098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14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3015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3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90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5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8981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6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6177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7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6439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8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055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9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83729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10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8531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A6E-92F7-4D51-91CA-9A03D315C43C}" type="slidenum">
              <a:rPr lang="es-ES" smtClean="0"/>
              <a:pPr/>
              <a:t>12</a:t>
            </a:fld>
            <a:endParaRPr lang="es-E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7553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EC39-8E13-4E3A-A420-24CF7E4A5F07}" type="datetimeFigureOut">
              <a:rPr lang="es-ES" smtClean="0"/>
              <a:pPr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0882-026E-474C-8B77-9F68716E6D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1837592" y="5229200"/>
            <a:ext cx="8938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000" b="1" spc="92" dirty="0" smtClean="0">
                <a:solidFill>
                  <a:srgbClr val="00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Anteproyecto de Presupuesto para el Ejercicio Fiscal 2017</a:t>
            </a:r>
          </a:p>
          <a:p>
            <a:pPr algn="ctr"/>
            <a:r>
              <a:rPr lang="es-PY" sz="2000" b="1" spc="92" dirty="0" smtClean="0">
                <a:solidFill>
                  <a:srgbClr val="00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Agencia Financiera de Desarrollo </a:t>
            </a:r>
            <a:endParaRPr lang="es-PY" sz="2000" b="1" spc="92" dirty="0">
              <a:solidFill>
                <a:srgbClr val="0033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s-PY" sz="2000" b="1" spc="92" dirty="0" smtClean="0">
                <a:solidFill>
                  <a:srgbClr val="00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Setiembre, </a:t>
            </a:r>
            <a:r>
              <a:rPr lang="es-PY" sz="2000" b="1" spc="92" dirty="0">
                <a:solidFill>
                  <a:srgbClr val="0033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</a:t>
            </a:r>
            <a:endParaRPr lang="es-ES" sz="2000" b="1" spc="92" dirty="0">
              <a:solidFill>
                <a:srgbClr val="0033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748" y="1137320"/>
            <a:ext cx="5330512" cy="14342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677" y="2696683"/>
            <a:ext cx="12224677" cy="21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4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57528" y="1451052"/>
            <a:ext cx="526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FONACIDE 2016 - Desembolsos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2" y="2345514"/>
            <a:ext cx="3600400" cy="3747782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85049"/>
              </p:ext>
            </p:extLst>
          </p:nvPr>
        </p:nvGraphicFramePr>
        <p:xfrm>
          <a:off x="5591944" y="2404726"/>
          <a:ext cx="6120680" cy="404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999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4" name="7 Rectángulo"/>
          <p:cNvSpPr/>
          <p:nvPr/>
        </p:nvSpPr>
        <p:spPr>
          <a:xfrm>
            <a:off x="691259" y="1297814"/>
            <a:ext cx="10657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es-ES" sz="25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Proyecciones 2017</a:t>
            </a:r>
          </a:p>
          <a:p>
            <a:pPr algn="ctr"/>
            <a:r>
              <a:rPr lang="es-ES" sz="25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US$ 230.000.000</a:t>
            </a:r>
            <a:endParaRPr lang="es-ES" sz="25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691259" y="1965495"/>
            <a:ext cx="10657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endParaRPr lang="es-ES" sz="25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t="1776" b="4126"/>
          <a:stretch/>
        </p:blipFill>
        <p:spPr>
          <a:xfrm>
            <a:off x="3071664" y="2348881"/>
            <a:ext cx="61926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48550" y="1413519"/>
            <a:ext cx="439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Presupuesto de Ingresos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488" y="1929172"/>
            <a:ext cx="6820347" cy="46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48550" y="1413519"/>
            <a:ext cx="390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Presupuesto de Gastos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748" y="1936741"/>
            <a:ext cx="6635828" cy="47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98053" y="3188294"/>
            <a:ext cx="4963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Muchas Gracias!!!!</a:t>
            </a:r>
            <a:endParaRPr lang="es-PY" sz="4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7" name="7 Rectángulo"/>
          <p:cNvSpPr/>
          <p:nvPr/>
        </p:nvSpPr>
        <p:spPr>
          <a:xfrm>
            <a:off x="691259" y="1297814"/>
            <a:ext cx="10657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es-ES" sz="25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Agencia Financiera de Desarrollo</a:t>
            </a:r>
            <a:endParaRPr lang="es-ES" sz="25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1259" y="2189468"/>
            <a:ext cx="1089426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s-ES" altLang="es-ES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altLang="es-ES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Única banca pública de segundo piso, creada </a:t>
            </a:r>
            <a:r>
              <a:rPr lang="es-ES" altLang="es-ES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por Ley Nº 2640 del 27 de julio de </a:t>
            </a:r>
            <a:r>
              <a:rPr lang="es-ES" altLang="es-ES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2005</a:t>
            </a:r>
            <a:endParaRPr lang="es-ES" altLang="es-ES" b="1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altLang="es-ES" sz="1400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altLang="es-ES" sz="1400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altLang="es-ES" b="1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Persona </a:t>
            </a:r>
            <a:r>
              <a:rPr lang="es-ES" altLang="es-ES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Jurídica de Derecho Público, Autónoma y Autárquica </a:t>
            </a:r>
          </a:p>
          <a:p>
            <a:pPr algn="just">
              <a:spcBef>
                <a:spcPct val="50000"/>
              </a:spcBef>
            </a:pPr>
            <a:r>
              <a:rPr lang="es-MX" altLang="es-ES" b="1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Funciones</a:t>
            </a:r>
            <a:endParaRPr lang="es-ES" altLang="es-ES" b="1" u="sng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S" altLang="es-ES" sz="1400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altLang="es-ES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Opera </a:t>
            </a:r>
            <a:r>
              <a:rPr lang="es-ES" altLang="es-ES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otorgando </a:t>
            </a:r>
            <a:r>
              <a:rPr lang="es-ES" altLang="es-ES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créditos </a:t>
            </a:r>
            <a:r>
              <a:rPr lang="es-ES" altLang="es-ES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a las </a:t>
            </a:r>
            <a:r>
              <a:rPr lang="es-ES" altLang="es-ES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entidades </a:t>
            </a:r>
            <a:r>
              <a:rPr lang="es-ES" altLang="es-ES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de intermediación financiera de primer piso, públicas o </a:t>
            </a:r>
            <a:r>
              <a:rPr lang="es-ES" altLang="es-ES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privadas, para que a su vez éstas canalicen estos recursos a las personas o empresas que requieren préstamos de largo plazo para financiar sus inversiones</a:t>
            </a:r>
            <a:endParaRPr lang="es-ES" altLang="es-ES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MX" altLang="es-ES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Ejecutor de Convenios de Préstamos de Desarrollo que tengan Garantía del Estado Paraguayo.</a:t>
            </a:r>
          </a:p>
          <a:p>
            <a:pPr algn="just">
              <a:spcBef>
                <a:spcPct val="50000"/>
              </a:spcBef>
            </a:pPr>
            <a:r>
              <a:rPr lang="es-MX" altLang="es-ES" b="1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Controles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MX" altLang="es-ES" sz="1400" b="1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MX" altLang="es-ES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Se rige por la Ley 861 General de Bancos, Financieras y Cooperativas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MX" altLang="es-ES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Supervisada </a:t>
            </a:r>
            <a:r>
              <a:rPr lang="es-MX" altLang="es-ES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por Superintendencia de </a:t>
            </a:r>
            <a:r>
              <a:rPr lang="es-MX" altLang="es-ES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Bancos, Contraloría General de la República, Auditoría General del Poder Ejecutivo, Auditorías externas.</a:t>
            </a:r>
            <a:endParaRPr lang="es-ES" altLang="es-ES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8800" y="6173688"/>
            <a:ext cx="2316492" cy="623304"/>
          </a:xfrm>
          <a:prstGeom prst="rect">
            <a:avLst/>
          </a:prstGeom>
        </p:spPr>
      </p:pic>
      <p:sp>
        <p:nvSpPr>
          <p:cNvPr id="20" name="7 Rectángulo"/>
          <p:cNvSpPr/>
          <p:nvPr/>
        </p:nvSpPr>
        <p:spPr>
          <a:xfrm>
            <a:off x="691259" y="1297814"/>
            <a:ext cx="10657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es-ES" sz="25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Entidades Financieras Intermediarias</a:t>
            </a:r>
            <a:endParaRPr lang="es-ES" sz="25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5" y="1805645"/>
            <a:ext cx="11930811" cy="35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34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207" y="5949280"/>
            <a:ext cx="2316492" cy="623304"/>
          </a:xfrm>
          <a:prstGeom prst="rect">
            <a:avLst/>
          </a:prstGeom>
        </p:spPr>
      </p:pic>
      <p:sp>
        <p:nvSpPr>
          <p:cNvPr id="20" name="7 Rectángulo"/>
          <p:cNvSpPr/>
          <p:nvPr/>
        </p:nvSpPr>
        <p:spPr>
          <a:xfrm>
            <a:off x="691259" y="1297814"/>
            <a:ext cx="10657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ctr"/>
            <a:r>
              <a:rPr lang="es-ES" sz="25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Productos Crediticios Ofrecidos </a:t>
            </a:r>
            <a:endParaRPr lang="es-ES" sz="25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r="5207"/>
          <a:stretch/>
        </p:blipFill>
        <p:spPr>
          <a:xfrm>
            <a:off x="305047" y="1847702"/>
            <a:ext cx="11074268" cy="4283928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2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999984"/>
              </p:ext>
            </p:extLst>
          </p:nvPr>
        </p:nvGraphicFramePr>
        <p:xfrm>
          <a:off x="279750" y="1856654"/>
          <a:ext cx="11432874" cy="446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2351584" y="1250193"/>
            <a:ext cx="7196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USD </a:t>
            </a:r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1.200 </a:t>
            </a:r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Millones en Créditos </a:t>
            </a:r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Aprobados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 Jun 2006 a </a:t>
            </a:r>
            <a:r>
              <a:rPr lang="es-E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Ago</a:t>
            </a:r>
            <a:r>
              <a:rPr lang="es-E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1139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51584" y="1151758"/>
            <a:ext cx="7196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USD </a:t>
            </a:r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1.200 </a:t>
            </a:r>
            <a:r>
              <a:rPr lang="es-ES" altLang="es-E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Millones en Créditos </a:t>
            </a:r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Aprobados</a:t>
            </a:r>
            <a:endParaRPr lang="es-ES" altLang="es-ES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 Jun 2006 a </a:t>
            </a:r>
            <a:r>
              <a:rPr lang="es-ES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Ago</a:t>
            </a:r>
            <a:r>
              <a:rPr lang="es-E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2016</a:t>
            </a:r>
            <a:endParaRPr lang="es-PY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720824"/>
              </p:ext>
            </p:extLst>
          </p:nvPr>
        </p:nvGraphicFramePr>
        <p:xfrm>
          <a:off x="1185168" y="1979659"/>
          <a:ext cx="9529482" cy="475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575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30813" y="1417483"/>
            <a:ext cx="3297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Desembolsos 2016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2881"/>
              </p:ext>
            </p:extLst>
          </p:nvPr>
        </p:nvGraphicFramePr>
        <p:xfrm>
          <a:off x="407368" y="2777314"/>
          <a:ext cx="4327376" cy="295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200"/>
                <a:gridCol w="1863176"/>
              </a:tblGrid>
              <a:tr h="27448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 dirty="0">
                          <a:effectLst/>
                        </a:rPr>
                        <a:t>SECTOR</a:t>
                      </a:r>
                      <a:endParaRPr lang="es-PY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 dirty="0">
                          <a:effectLst/>
                        </a:rPr>
                        <a:t>MONTO</a:t>
                      </a:r>
                      <a:endParaRPr lang="es-PY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INMOBILIARIO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196.875.950.761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MICROEMPRESA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159.202.309.249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AGRICOLA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  93.542.513.658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SERVICIOS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  50.753.297.760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COMERCIAL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  39.594.161.395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GANADERO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  29.403.682.752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INDUSTRIAL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  19.262.353.496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EDUCACIÓN</a:t>
                      </a:r>
                      <a:endParaRPr lang="es-PY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    1.867.916.174 </a:t>
                      </a:r>
                      <a:endParaRPr lang="es-PY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</a:rPr>
                        <a:t>TOTAL</a:t>
                      </a:r>
                      <a:endParaRPr lang="es-PY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</a:rPr>
                        <a:t>    590.502.185.245 </a:t>
                      </a:r>
                      <a:endParaRPr lang="es-PY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11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050" u="none" strike="noStrike" dirty="0">
                          <a:effectLst/>
                        </a:rPr>
                        <a:t>Fuente: Elaboración propia con datos del </a:t>
                      </a:r>
                      <a:r>
                        <a:rPr lang="es-PY" sz="1050" u="none" strike="noStrike" dirty="0" smtClean="0">
                          <a:effectLst/>
                        </a:rPr>
                        <a:t>Área </a:t>
                      </a:r>
                      <a:r>
                        <a:rPr lang="es-PY" sz="1050" u="none" strike="noStrike" dirty="0">
                          <a:effectLst/>
                        </a:rPr>
                        <a:t>de Cartera.</a:t>
                      </a:r>
                      <a:endParaRPr lang="es-PY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871137"/>
              </p:ext>
            </p:extLst>
          </p:nvPr>
        </p:nvGraphicFramePr>
        <p:xfrm>
          <a:off x="5231904" y="2403974"/>
          <a:ext cx="5760640" cy="361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219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67808" y="1590624"/>
            <a:ext cx="412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Cartera de Créditos AFD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546095"/>
              </p:ext>
            </p:extLst>
          </p:nvPr>
        </p:nvGraphicFramePr>
        <p:xfrm>
          <a:off x="5303912" y="2579722"/>
          <a:ext cx="6048672" cy="344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16" y="2995373"/>
            <a:ext cx="4073800" cy="25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4"/>
          <p:cNvSpPr/>
          <p:nvPr/>
        </p:nvSpPr>
        <p:spPr>
          <a:xfrm rot="5400000">
            <a:off x="5517290" y="-5549965"/>
            <a:ext cx="1124744" cy="1222467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951" spc="92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26" y="0"/>
            <a:ext cx="1687117" cy="1124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44" y="5115"/>
            <a:ext cx="1685733" cy="11196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86" y="1"/>
            <a:ext cx="1687114" cy="11247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400" y="6021288"/>
            <a:ext cx="2316492" cy="62330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74343" y="2327967"/>
            <a:ext cx="111822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s-ES" sz="2300" b="1" cap="small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83832" y="1464744"/>
            <a:ext cx="2809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FONACIDE 2016</a:t>
            </a:r>
            <a:endParaRPr lang="es-PY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08" y="2387600"/>
            <a:ext cx="10369151" cy="25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CB3E2CEA719E4C9F54294A2BE35982" ma:contentTypeVersion="1" ma:contentTypeDescription="Crear nuevo documento." ma:contentTypeScope="" ma:versionID="0dab00b5c5601f0dc790745f916e95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295685-C91F-4D2A-81FE-0B4F67826F16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DA46E8-424D-4363-AC65-9581AF544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C664B1-7C7F-4186-A48A-8BEE0F0E5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2871</TotalTime>
  <Words>252</Words>
  <Application>Microsoft Office PowerPoint</Application>
  <PresentationFormat>Panorámica</PresentationFormat>
  <Paragraphs>65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Elsa Martinez</dc:creator>
  <cp:lastModifiedBy>Elsa Martinez</cp:lastModifiedBy>
  <cp:revision>267</cp:revision>
  <cp:lastPrinted>2016-09-14T12:33:49Z</cp:lastPrinted>
  <dcterms:created xsi:type="dcterms:W3CDTF">2015-10-27T19:33:10Z</dcterms:created>
  <dcterms:modified xsi:type="dcterms:W3CDTF">2016-09-14T12:44:51Z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0x010100BBCB3E2CEA719E4C9F54294A2BE35982</vt:lpwstr>
  </property>
</Properties>
</file>