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90" r:id="rId3"/>
    <p:sldId id="294" r:id="rId4"/>
    <p:sldId id="293" r:id="rId5"/>
    <p:sldId id="292" r:id="rId6"/>
    <p:sldId id="295" r:id="rId7"/>
    <p:sldId id="291" r:id="rId8"/>
  </p:sldIdLst>
  <p:sldSz cx="12192000" cy="6858000"/>
  <p:notesSz cx="7010400" cy="92964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9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30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6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044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0258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340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569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587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84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18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231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95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642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10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291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181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32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540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Y" dirty="0"/>
              <a:t>AVANCES</a:t>
            </a:r>
            <a:br>
              <a:rPr lang="es-PY" dirty="0"/>
            </a:br>
            <a:r>
              <a:rPr lang="es-PY" dirty="0"/>
              <a:t>PARLAMENTO ABIERTO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PY" sz="2400" dirty="0"/>
              <a:t>Comisión bicameral de presupuesto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75" y="-142"/>
            <a:ext cx="4619625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5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3841" y="1650454"/>
            <a:ext cx="9404723" cy="3063214"/>
          </a:xfrm>
        </p:spPr>
        <p:txBody>
          <a:bodyPr/>
          <a:lstStyle/>
          <a:p>
            <a:pPr algn="just"/>
            <a:r>
              <a:rPr lang="es-MX" sz="3200" dirty="0" smtClean="0"/>
              <a:t>Es una iniciativa que busca construir una nueva relación entre ciudadanos y legisladores, a través de una nueva interacción basada en las posibilidades que brindan las nuevas tecnologías de la información.</a:t>
            </a:r>
            <a:endParaRPr lang="es-PY" sz="32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803042" y="300730"/>
            <a:ext cx="8070850" cy="641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200" b="1" dirty="0" smtClean="0"/>
              <a:t>PARLAMENTO ABIERTO</a:t>
            </a:r>
            <a:endParaRPr lang="es-PY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10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3841" y="1495906"/>
            <a:ext cx="9404723" cy="4557163"/>
          </a:xfrm>
        </p:spPr>
        <p:txBody>
          <a:bodyPr/>
          <a:lstStyle/>
          <a:p>
            <a:r>
              <a:rPr lang="es-MX" sz="3600" dirty="0" smtClean="0"/>
              <a:t>- </a:t>
            </a:r>
            <a:r>
              <a:rPr lang="es-MX" sz="2800" dirty="0" smtClean="0"/>
              <a:t>Transparencia y Acceso a la Información.</a:t>
            </a:r>
            <a:br>
              <a:rPr lang="es-MX" sz="2800" dirty="0" smtClean="0"/>
            </a:br>
            <a:r>
              <a:rPr lang="es-MX" sz="2800" dirty="0"/>
              <a:t/>
            </a:r>
            <a:br>
              <a:rPr lang="es-MX" sz="2800" dirty="0"/>
            </a:br>
            <a:r>
              <a:rPr lang="es-MX" sz="2800" dirty="0" smtClean="0"/>
              <a:t>- Rendición de Cuentas.</a:t>
            </a:r>
            <a:br>
              <a:rPr lang="es-MX" sz="2800" dirty="0" smtClean="0"/>
            </a:br>
            <a:r>
              <a:rPr lang="es-MX" sz="2800" dirty="0"/>
              <a:t/>
            </a:r>
            <a:br>
              <a:rPr lang="es-MX" sz="2800" dirty="0"/>
            </a:br>
            <a:r>
              <a:rPr lang="es-MX" sz="2800" dirty="0" smtClean="0"/>
              <a:t>- Participación Ciudadana.</a:t>
            </a:r>
            <a:br>
              <a:rPr lang="es-MX" sz="2800" dirty="0" smtClean="0"/>
            </a:br>
            <a:r>
              <a:rPr lang="es-MX" sz="2800" dirty="0"/>
              <a:t/>
            </a:r>
            <a:br>
              <a:rPr lang="es-MX" sz="2800" dirty="0"/>
            </a:br>
            <a:r>
              <a:rPr lang="es-MX" sz="2800" dirty="0" smtClean="0"/>
              <a:t>- Tecnología e Innovación.</a:t>
            </a:r>
            <a:br>
              <a:rPr lang="es-MX" sz="2800" dirty="0" smtClean="0"/>
            </a:br>
            <a:r>
              <a:rPr lang="es-MX" sz="2800" dirty="0"/>
              <a:t/>
            </a:r>
            <a:br>
              <a:rPr lang="es-MX" sz="2800" dirty="0"/>
            </a:br>
            <a:r>
              <a:rPr lang="es-MX" sz="2800" dirty="0" smtClean="0"/>
              <a:t>- Probidad y Ética Parlamentaria.</a:t>
            </a:r>
            <a:endParaRPr lang="es-PY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803042" y="442397"/>
            <a:ext cx="8070850" cy="641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200" b="1" dirty="0" smtClean="0"/>
              <a:t>EJES FUNDAMENTALES</a:t>
            </a:r>
            <a:endParaRPr lang="es-PY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28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3841" y="1457270"/>
            <a:ext cx="10249415" cy="1234414"/>
          </a:xfrm>
        </p:spPr>
        <p:txBody>
          <a:bodyPr/>
          <a:lstStyle/>
          <a:p>
            <a:pPr algn="just"/>
            <a:r>
              <a:rPr lang="es-MX" sz="3600" dirty="0" smtClean="0"/>
              <a:t>- </a:t>
            </a:r>
            <a:r>
              <a:rPr lang="es-MX" sz="2000" dirty="0" smtClean="0"/>
              <a:t>Declaración Conjunta Firmada entre miembros del Poder Legislativo y representantes de las Organizaciones de la sociedad civil, firmada el 10/05/2016.</a:t>
            </a:r>
            <a:endParaRPr lang="es-PY" sz="2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803042" y="300730"/>
            <a:ext cx="8070850" cy="641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MARCO LEGAL</a:t>
            </a:r>
            <a:endParaRPr lang="es-PY" sz="3200" b="1" dirty="0">
              <a:solidFill>
                <a:schemeClr val="tx1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96176" y="2658866"/>
            <a:ext cx="10444744" cy="29176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buFontTx/>
              <a:buChar char="-"/>
            </a:pPr>
            <a:r>
              <a:rPr lang="es-MX" sz="2000" dirty="0" smtClean="0"/>
              <a:t>Resolución </a:t>
            </a:r>
            <a:r>
              <a:rPr lang="es-MX" sz="2000" dirty="0"/>
              <a:t>N°. 613 </a:t>
            </a:r>
            <a:r>
              <a:rPr lang="es-MX" sz="2000" dirty="0" smtClean="0"/>
              <a:t>del 23/11/2016 Por </a:t>
            </a:r>
            <a:r>
              <a:rPr lang="es-MX" sz="2000" dirty="0"/>
              <a:t>el cual se implementa el Primer Plan de Acción de Parlamento Abierto </a:t>
            </a:r>
            <a:r>
              <a:rPr lang="es-MX" sz="2000" dirty="0" smtClean="0"/>
              <a:t>2016-2018.</a:t>
            </a:r>
          </a:p>
          <a:p>
            <a:pPr marL="342900" indent="-342900" algn="just">
              <a:buFontTx/>
              <a:buChar char="-"/>
            </a:pPr>
            <a:endParaRPr lang="es-MX" sz="2000" dirty="0" smtClean="0"/>
          </a:p>
          <a:p>
            <a:pPr marL="342900" indent="-342900" algn="just">
              <a:buFontTx/>
              <a:buChar char="-"/>
            </a:pPr>
            <a:r>
              <a:rPr lang="es-MX" sz="2000" dirty="0" smtClean="0"/>
              <a:t>Resolución N° 116 del 14/08/2018 Por el cual se implementa el Segundo Plan de Acción de Parlamento Abierto 2018-2020.</a:t>
            </a:r>
          </a:p>
          <a:p>
            <a:pPr marL="342900" indent="-342900" algn="just">
              <a:buFontTx/>
              <a:buChar char="-"/>
            </a:pPr>
            <a:endParaRPr lang="es-MX" sz="2000" dirty="0" smtClean="0"/>
          </a:p>
          <a:p>
            <a:pPr marL="342900" indent="-342900" algn="just">
              <a:buFontTx/>
              <a:buChar char="-"/>
            </a:pPr>
            <a:r>
              <a:rPr lang="es-MX" sz="2000" dirty="0" smtClean="0"/>
              <a:t>Resolución N° 2370 del 17/12/2021 Por el cual se implementa el Tercer Plan de Acción de Parlamento Abierto 2021-2023.</a:t>
            </a:r>
            <a:endParaRPr lang="es-PY" sz="2400" dirty="0"/>
          </a:p>
        </p:txBody>
      </p:sp>
    </p:spTree>
    <p:extLst>
      <p:ext uri="{BB962C8B-B14F-4D97-AF65-F5344CB8AC3E}">
        <p14:creationId xmlns:p14="http://schemas.microsoft.com/office/powerpoint/2010/main" val="4087456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3513" y="364406"/>
            <a:ext cx="8070574" cy="562873"/>
          </a:xfrm>
        </p:spPr>
        <p:txBody>
          <a:bodyPr>
            <a:normAutofit/>
          </a:bodyPr>
          <a:lstStyle/>
          <a:p>
            <a:pPr algn="ctr"/>
            <a:r>
              <a:rPr lang="es-PY" sz="2800" b="1" dirty="0">
                <a:solidFill>
                  <a:schemeClr val="tx1"/>
                </a:solidFill>
              </a:rPr>
              <a:t>Primer plan de accion (</a:t>
            </a:r>
            <a:r>
              <a:rPr lang="es-PY" sz="2800" b="1" dirty="0" smtClean="0">
                <a:solidFill>
                  <a:schemeClr val="tx1"/>
                </a:solidFill>
              </a:rPr>
              <a:t>2016-2018)</a:t>
            </a:r>
            <a:endParaRPr lang="es-PY" sz="2800" b="1" dirty="0">
              <a:solidFill>
                <a:schemeClr val="tx1"/>
              </a:solidFill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313" y="1537252"/>
            <a:ext cx="11582400" cy="454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83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3513" y="364406"/>
            <a:ext cx="8070574" cy="562873"/>
          </a:xfrm>
        </p:spPr>
        <p:txBody>
          <a:bodyPr>
            <a:normAutofit/>
          </a:bodyPr>
          <a:lstStyle/>
          <a:p>
            <a:pPr algn="ctr"/>
            <a:r>
              <a:rPr lang="es-PY" sz="2800" b="1" dirty="0" smtClean="0">
                <a:solidFill>
                  <a:schemeClr val="tx1"/>
                </a:solidFill>
              </a:rPr>
              <a:t>SEGUNDO PLAN DE </a:t>
            </a:r>
            <a:r>
              <a:rPr lang="es-PY" sz="2800" b="1" dirty="0" err="1" smtClean="0">
                <a:solidFill>
                  <a:schemeClr val="tx1"/>
                </a:solidFill>
              </a:rPr>
              <a:t>ACCion</a:t>
            </a:r>
            <a:r>
              <a:rPr lang="es-PY" sz="2800" b="1" dirty="0" smtClean="0">
                <a:solidFill>
                  <a:schemeClr val="tx1"/>
                </a:solidFill>
              </a:rPr>
              <a:t> </a:t>
            </a:r>
            <a:r>
              <a:rPr lang="es-PY" sz="2800" b="1" dirty="0">
                <a:solidFill>
                  <a:schemeClr val="tx1"/>
                </a:solidFill>
              </a:rPr>
              <a:t>(</a:t>
            </a:r>
            <a:r>
              <a:rPr lang="es-PY" sz="2800" b="1" dirty="0" smtClean="0">
                <a:solidFill>
                  <a:schemeClr val="tx1"/>
                </a:solidFill>
              </a:rPr>
              <a:t>2016-2018)</a:t>
            </a:r>
            <a:endParaRPr lang="es-PY" sz="2800" b="1" dirty="0">
              <a:solidFill>
                <a:schemeClr val="tx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96" y="1709530"/>
            <a:ext cx="11502887" cy="3644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77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3513" y="364406"/>
            <a:ext cx="8070574" cy="642759"/>
          </a:xfrm>
        </p:spPr>
        <p:txBody>
          <a:bodyPr>
            <a:normAutofit/>
          </a:bodyPr>
          <a:lstStyle/>
          <a:p>
            <a:pPr algn="ctr"/>
            <a:r>
              <a:rPr lang="es-PY" sz="2800" b="1" dirty="0" smtClean="0">
                <a:solidFill>
                  <a:schemeClr val="tx1"/>
                </a:solidFill>
              </a:rPr>
              <a:t>TERCER </a:t>
            </a:r>
            <a:r>
              <a:rPr lang="es-PY" sz="2800" b="1" dirty="0">
                <a:solidFill>
                  <a:schemeClr val="tx1"/>
                </a:solidFill>
              </a:rPr>
              <a:t>plan de accion (</a:t>
            </a:r>
            <a:r>
              <a:rPr lang="es-PY" sz="2800" b="1" dirty="0" smtClean="0">
                <a:solidFill>
                  <a:schemeClr val="tx1"/>
                </a:solidFill>
              </a:rPr>
              <a:t>2021-2023)</a:t>
            </a:r>
            <a:endParaRPr lang="es-PY" sz="2800" b="1" dirty="0">
              <a:solidFill>
                <a:schemeClr val="tx1"/>
              </a:solidFill>
            </a:endParaRPr>
          </a:p>
        </p:txBody>
      </p:sp>
      <p:pic>
        <p:nvPicPr>
          <p:cNvPr id="118" name="Imagen 1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09" y="1806421"/>
            <a:ext cx="11502887" cy="390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39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159</Words>
  <Application>Microsoft Office PowerPoint</Application>
  <PresentationFormat>Panorámica</PresentationFormat>
  <Paragraphs>16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AVANCES PARLAMENTO ABIERTO</vt:lpstr>
      <vt:lpstr>Es una iniciativa que busca construir una nueva relación entre ciudadanos y legisladores, a través de una nueva interacción basada en las posibilidades que brindan las nuevas tecnologías de la información.</vt:lpstr>
      <vt:lpstr>- Transparencia y Acceso a la Información.  - Rendición de Cuentas.  - Participación Ciudadana.  - Tecnología e Innovación.  - Probidad y Ética Parlamentaria.</vt:lpstr>
      <vt:lpstr>- Declaración Conjunta Firmada entre miembros del Poder Legislativo y representantes de las Organizaciones de la sociedad civil, firmada el 10/05/2016.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AVANCES PARLAMENTO ABIERTO</dc:title>
  <dc:creator>Usuario</dc:creator>
  <cp:lastModifiedBy>hp</cp:lastModifiedBy>
  <cp:revision>11</cp:revision>
  <cp:lastPrinted>2022-07-12T11:27:01Z</cp:lastPrinted>
  <dcterms:created xsi:type="dcterms:W3CDTF">2022-03-08T11:49:38Z</dcterms:created>
  <dcterms:modified xsi:type="dcterms:W3CDTF">2022-07-12T11:39:53Z</dcterms:modified>
</cp:coreProperties>
</file>