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handoutMasterIdLst>
    <p:handoutMasterId r:id="rId17"/>
  </p:handoutMasterIdLst>
  <p:sldIdLst>
    <p:sldId id="258" r:id="rId2"/>
    <p:sldId id="260" r:id="rId3"/>
    <p:sldId id="269" r:id="rId4"/>
    <p:sldId id="259" r:id="rId5"/>
    <p:sldId id="262" r:id="rId6"/>
    <p:sldId id="263" r:id="rId7"/>
    <p:sldId id="285" r:id="rId8"/>
    <p:sldId id="264" r:id="rId9"/>
    <p:sldId id="286" r:id="rId10"/>
    <p:sldId id="287" r:id="rId11"/>
    <p:sldId id="288" r:id="rId12"/>
    <p:sldId id="289" r:id="rId13"/>
    <p:sldId id="290" r:id="rId14"/>
    <p:sldId id="291" r:id="rId15"/>
    <p:sldId id="268" r:id="rId16"/>
  </p:sldIdLst>
  <p:sldSz cx="12192000" cy="6858000"/>
  <p:notesSz cx="7010400" cy="9236075"/>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46" autoAdjust="0"/>
    <p:restoredTop sz="94660"/>
  </p:normalViewPr>
  <p:slideViewPr>
    <p:cSldViewPr snapToGrid="0">
      <p:cViewPr varScale="1">
        <p:scale>
          <a:sx n="92" d="100"/>
          <a:sy n="92" d="100"/>
        </p:scale>
        <p:origin x="-33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1"/>
            <a:ext cx="3037840" cy="463408"/>
          </a:xfrm>
          <a:prstGeom prst="rect">
            <a:avLst/>
          </a:prstGeom>
        </p:spPr>
        <p:txBody>
          <a:bodyPr vert="horz" lIns="91440" tIns="45720" rIns="91440" bIns="45720" rtlCol="0"/>
          <a:lstStyle>
            <a:lvl1pPr algn="l">
              <a:defRPr sz="1200"/>
            </a:lvl1pPr>
          </a:lstStyle>
          <a:p>
            <a:endParaRPr lang="es-PY"/>
          </a:p>
        </p:txBody>
      </p:sp>
      <p:sp>
        <p:nvSpPr>
          <p:cNvPr id="3" name="Marcador de fecha 2"/>
          <p:cNvSpPr>
            <a:spLocks noGrp="1"/>
          </p:cNvSpPr>
          <p:nvPr>
            <p:ph type="dt" sz="quarter" idx="1"/>
          </p:nvPr>
        </p:nvSpPr>
        <p:spPr>
          <a:xfrm>
            <a:off x="3970939" y="1"/>
            <a:ext cx="3037840" cy="463408"/>
          </a:xfrm>
          <a:prstGeom prst="rect">
            <a:avLst/>
          </a:prstGeom>
        </p:spPr>
        <p:txBody>
          <a:bodyPr vert="horz" lIns="91440" tIns="45720" rIns="91440" bIns="45720" rtlCol="0"/>
          <a:lstStyle>
            <a:lvl1pPr algn="r">
              <a:defRPr sz="1200"/>
            </a:lvl1pPr>
          </a:lstStyle>
          <a:p>
            <a:fld id="{B849718E-4F65-442B-8898-D077CDA3B3DE}" type="datetimeFigureOut">
              <a:rPr lang="es-PY" smtClean="0"/>
              <a:t>29/06/2023</a:t>
            </a:fld>
            <a:endParaRPr lang="es-PY"/>
          </a:p>
        </p:txBody>
      </p:sp>
      <p:sp>
        <p:nvSpPr>
          <p:cNvPr id="4" name="Marcador de pie de página 3"/>
          <p:cNvSpPr>
            <a:spLocks noGrp="1"/>
          </p:cNvSpPr>
          <p:nvPr>
            <p:ph type="ftr" sz="quarter" idx="2"/>
          </p:nvPr>
        </p:nvSpPr>
        <p:spPr>
          <a:xfrm>
            <a:off x="1" y="8772670"/>
            <a:ext cx="3037840" cy="463407"/>
          </a:xfrm>
          <a:prstGeom prst="rect">
            <a:avLst/>
          </a:prstGeom>
        </p:spPr>
        <p:txBody>
          <a:bodyPr vert="horz" lIns="91440" tIns="45720" rIns="91440" bIns="45720" rtlCol="0" anchor="b"/>
          <a:lstStyle>
            <a:lvl1pPr algn="l">
              <a:defRPr sz="1200"/>
            </a:lvl1pPr>
          </a:lstStyle>
          <a:p>
            <a:endParaRPr lang="es-PY"/>
          </a:p>
        </p:txBody>
      </p:sp>
      <p:sp>
        <p:nvSpPr>
          <p:cNvPr id="5" name="Marcador de número de diapositiva 4"/>
          <p:cNvSpPr>
            <a:spLocks noGrp="1"/>
          </p:cNvSpPr>
          <p:nvPr>
            <p:ph type="sldNum" sz="quarter" idx="3"/>
          </p:nvPr>
        </p:nvSpPr>
        <p:spPr>
          <a:xfrm>
            <a:off x="3970939" y="8772670"/>
            <a:ext cx="3037840" cy="463407"/>
          </a:xfrm>
          <a:prstGeom prst="rect">
            <a:avLst/>
          </a:prstGeom>
        </p:spPr>
        <p:txBody>
          <a:bodyPr vert="horz" lIns="91440" tIns="45720" rIns="91440" bIns="45720" rtlCol="0" anchor="b"/>
          <a:lstStyle>
            <a:lvl1pPr algn="r">
              <a:defRPr sz="1200"/>
            </a:lvl1pPr>
          </a:lstStyle>
          <a:p>
            <a:fld id="{E0D0CB54-9FE1-48C0-81ED-BF7618CB0C73}" type="slidenum">
              <a:rPr lang="es-PY" smtClean="0"/>
              <a:t>‹Nº›</a:t>
            </a:fld>
            <a:endParaRPr lang="es-PY"/>
          </a:p>
        </p:txBody>
      </p:sp>
    </p:spTree>
    <p:extLst>
      <p:ext uri="{BB962C8B-B14F-4D97-AF65-F5344CB8AC3E}">
        <p14:creationId xmlns:p14="http://schemas.microsoft.com/office/powerpoint/2010/main" val="37974810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910080" y="359898"/>
            <a:ext cx="9875520" cy="1472184"/>
          </a:xfrm>
        </p:spPr>
        <p:txBody>
          <a:bodyPr anchor="b"/>
          <a:lstStyle>
            <a:lvl1pPr algn="l">
              <a:defRPr/>
            </a:lvl1pPr>
            <a:extLst/>
          </a:lstStyle>
          <a:p>
            <a:r>
              <a:rPr kumimoji="0" lang="es-ES"/>
              <a:t>Haga clic para modificar el estilo de título del patrón</a:t>
            </a:r>
            <a:endParaRPr kumimoji="0" lang="en-US"/>
          </a:p>
        </p:txBody>
      </p:sp>
      <p:sp>
        <p:nvSpPr>
          <p:cNvPr id="22" name="21 Subtítulo"/>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7" name="6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20" name="19 Marcador de pie de página"/>
          <p:cNvSpPr>
            <a:spLocks noGrp="1"/>
          </p:cNvSpPr>
          <p:nvPr>
            <p:ph type="ftr" sz="quarter" idx="11"/>
          </p:nvPr>
        </p:nvSpPr>
        <p:spPr/>
        <p:txBody>
          <a:bodyPr/>
          <a:lstStyle/>
          <a:p>
            <a:endParaRPr lang="es-PY"/>
          </a:p>
        </p:txBody>
      </p:sp>
      <p:sp>
        <p:nvSpPr>
          <p:cNvPr id="10" name="9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
        <p:nvSpPr>
          <p:cNvPr id="8" name="7 Elipse"/>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144000" y="274640"/>
            <a:ext cx="2438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1524000" y="274641"/>
            <a:ext cx="7416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
        <p:nvSpPr>
          <p:cNvPr id="10" name="9 Rectángulo"/>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914144" y="274320"/>
            <a:ext cx="9997440"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8" name="7 Marcador de pie de página"/>
          <p:cNvSpPr>
            <a:spLocks noGrp="1"/>
          </p:cNvSpPr>
          <p:nvPr>
            <p:ph type="ftr" sz="quarter" idx="11"/>
          </p:nvPr>
        </p:nvSpPr>
        <p:spPr/>
        <p:txBody>
          <a:bodyPr/>
          <a:lstStyle/>
          <a:p>
            <a:endParaRPr lang="es-PY"/>
          </a:p>
        </p:txBody>
      </p:sp>
      <p:sp>
        <p:nvSpPr>
          <p:cNvPr id="9" name="8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14144" y="274320"/>
            <a:ext cx="9997440" cy="1143000"/>
          </a:xfrm>
        </p:spPr>
        <p:txBody>
          <a:bodyPr anchor="ct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4" name="3 Marcador de pie de página"/>
          <p:cNvSpPr>
            <a:spLocks noGrp="1"/>
          </p:cNvSpPr>
          <p:nvPr>
            <p:ph type="ftr" sz="quarter" idx="11"/>
          </p:nvPr>
        </p:nvSpPr>
        <p:spPr/>
        <p:txBody>
          <a:bodyPr/>
          <a:lstStyle/>
          <a:p>
            <a:endParaRPr lang="es-PY"/>
          </a:p>
        </p:txBody>
      </p:sp>
      <p:sp>
        <p:nvSpPr>
          <p:cNvPr id="5" name="4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3" name="2 Marcador de pie de página"/>
          <p:cNvSpPr>
            <a:spLocks noGrp="1"/>
          </p:cNvSpPr>
          <p:nvPr>
            <p:ph type="ftr" sz="quarter" idx="11"/>
          </p:nvPr>
        </p:nvSpPr>
        <p:spPr/>
        <p:txBody>
          <a:bodyPr/>
          <a:lstStyle/>
          <a:p>
            <a:endParaRPr lang="es-PY"/>
          </a:p>
        </p:txBody>
      </p:sp>
      <p:sp>
        <p:nvSpPr>
          <p:cNvPr id="4" name="3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
        <p:nvSpPr>
          <p:cNvPr id="6" name="5 Rectángulo"/>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63ABB913-C3EE-4E55-8802-F01A1963C88B}" type="datetimeFigureOut">
              <a:rPr lang="es-PY" smtClean="0"/>
              <a:t>29/06/2023</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F25E3D44-6201-4D08-92F7-B933E9F2253A}" type="slidenum">
              <a:rPr lang="es-PY" smtClean="0"/>
              <a:t>‹Nº›</a:t>
            </a:fld>
            <a:endParaRPr lang="es-PY"/>
          </a:p>
        </p:txBody>
      </p:sp>
      <p:sp>
        <p:nvSpPr>
          <p:cNvPr id="8" name="7 Rectángulo"/>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a:t>Haga clic en el icono para agregar una imagen</a:t>
            </a:r>
            <a:endParaRPr kumimoji="0" lang="en-US" dirty="0"/>
          </a:p>
        </p:txBody>
      </p:sp>
      <p:sp>
        <p:nvSpPr>
          <p:cNvPr id="9" name="8 Proceso"/>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Proceso"/>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texto"/>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Anillo"/>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Marcador de título"/>
          <p:cNvSpPr>
            <a:spLocks noGrp="1"/>
          </p:cNvSpPr>
          <p:nvPr>
            <p:ph type="title"/>
          </p:nvPr>
        </p:nvSpPr>
        <p:spPr>
          <a:xfrm>
            <a:off x="1914144" y="274638"/>
            <a:ext cx="9997440" cy="1143000"/>
          </a:xfrm>
          <a:prstGeom prst="rect">
            <a:avLst/>
          </a:prstGeom>
        </p:spPr>
        <p:txBody>
          <a:bodyPr anchor="ctr">
            <a:normAutofit/>
          </a:bodyPr>
          <a:lstStyle/>
          <a:p>
            <a:r>
              <a:rPr kumimoji="0" lang="es-ES"/>
              <a:t>Haga clic para modificar el estilo de título del patrón</a:t>
            </a:r>
            <a:endParaRPr kumimoji="0" lang="en-US"/>
          </a:p>
        </p:txBody>
      </p:sp>
      <p:sp>
        <p:nvSpPr>
          <p:cNvPr id="9" name="8 Marcador de texto"/>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4" name="23 Marcador de fecha"/>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3ABB913-C3EE-4E55-8802-F01A1963C88B}" type="datetimeFigureOut">
              <a:rPr lang="es-PY" smtClean="0"/>
              <a:t>29/06/2023</a:t>
            </a:fld>
            <a:endParaRPr lang="es-PY"/>
          </a:p>
        </p:txBody>
      </p:sp>
      <p:sp>
        <p:nvSpPr>
          <p:cNvPr id="10" name="9 Marcador de pie de página"/>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PY"/>
          </a:p>
        </p:txBody>
      </p:sp>
      <p:sp>
        <p:nvSpPr>
          <p:cNvPr id="22" name="21 Marcador de número de diapositiva"/>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25E3D44-6201-4D08-92F7-B933E9F2253A}" type="slidenum">
              <a:rPr lang="es-PY" smtClean="0"/>
              <a:t>‹Nº›</a:t>
            </a:fld>
            <a:endParaRPr lang="es-PY"/>
          </a:p>
        </p:txBody>
      </p:sp>
      <p:sp>
        <p:nvSpPr>
          <p:cNvPr id="15" name="14 Rectángulo"/>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estión del Talento Humano | 5 ejemplos de éxito en las empresas">
            <a:extLst>
              <a:ext uri="{FF2B5EF4-FFF2-40B4-BE49-F238E27FC236}">
                <a16:creationId xmlns="" xmlns:a16="http://schemas.microsoft.com/office/drawing/2014/main" id="{403A22E3-F752-D753-90FE-348AB4A057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6383" y="1693717"/>
            <a:ext cx="8475640" cy="4285941"/>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a:xfrm>
            <a:off x="1815545" y="1820447"/>
            <a:ext cx="10059459" cy="830998"/>
          </a:xfrm>
        </p:spPr>
        <p:txBody>
          <a:bodyPr>
            <a:normAutofit/>
          </a:bodyPr>
          <a:lstStyle/>
          <a:p>
            <a:pPr algn="ctr"/>
            <a:r>
              <a:rPr lang="es-PY" sz="3200" b="1" dirty="0">
                <a:ln w="31750">
                  <a:solidFill>
                    <a:schemeClr val="tx1">
                      <a:lumMod val="95000"/>
                      <a:lumOff val="5000"/>
                    </a:schemeClr>
                  </a:solidFill>
                </a:ln>
                <a:solidFill>
                  <a:srgbClr val="C0000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COMISÓN BICAMERAL DE PRESUPUESTO</a:t>
            </a:r>
          </a:p>
        </p:txBody>
      </p:sp>
      <p:sp>
        <p:nvSpPr>
          <p:cNvPr id="3" name="Marcador de contenido 2"/>
          <p:cNvSpPr>
            <a:spLocks noGrp="1"/>
          </p:cNvSpPr>
          <p:nvPr>
            <p:ph idx="1"/>
          </p:nvPr>
        </p:nvSpPr>
        <p:spPr>
          <a:xfrm>
            <a:off x="1815544" y="3096626"/>
            <a:ext cx="10059460" cy="3402579"/>
          </a:xfrm>
          <a:noFill/>
        </p:spPr>
        <p:txBody>
          <a:bodyPr>
            <a:normAutofit/>
          </a:bodyPr>
          <a:lstStyle/>
          <a:p>
            <a:pPr marL="0" indent="0" algn="ctr">
              <a:buNone/>
            </a:pPr>
            <a:r>
              <a:rPr lang="es-PY" sz="3600" b="1" dirty="0">
                <a:ln w="41275">
                  <a:solidFill>
                    <a:schemeClr val="tx1">
                      <a:lumMod val="95000"/>
                      <a:lumOff val="5000"/>
                    </a:schemeClr>
                  </a:solidFill>
                </a:ln>
                <a:solidFill>
                  <a:schemeClr val="bg1"/>
                </a:solidFill>
                <a:latin typeface="Bookman Old Style" panose="02050604050505020204" pitchFamily="18" charset="0"/>
              </a:rPr>
              <a:t>POLÍTICA DE TALENTO HUMANO</a:t>
            </a:r>
          </a:p>
          <a:p>
            <a:pPr marL="0" indent="0" algn="ctr">
              <a:buNone/>
            </a:pPr>
            <a:r>
              <a:rPr lang="es-PY" sz="3600" b="1" dirty="0">
                <a:ln w="41275">
                  <a:solidFill>
                    <a:schemeClr val="tx1">
                      <a:lumMod val="95000"/>
                      <a:lumOff val="5000"/>
                    </a:schemeClr>
                  </a:solidFill>
                </a:ln>
                <a:solidFill>
                  <a:schemeClr val="bg1"/>
                </a:solidFill>
                <a:latin typeface="Bookman Old Style" panose="02050604050505020204" pitchFamily="18" charset="0"/>
              </a:rPr>
              <a:t>VERSIÓN 2</a:t>
            </a:r>
          </a:p>
          <a:p>
            <a:pPr marL="0" indent="0" algn="ctr">
              <a:buNone/>
            </a:pPr>
            <a:r>
              <a:rPr lang="es-PY" sz="3600" b="1" dirty="0">
                <a:ln w="41275">
                  <a:solidFill>
                    <a:schemeClr val="tx1">
                      <a:lumMod val="95000"/>
                      <a:lumOff val="5000"/>
                    </a:schemeClr>
                  </a:solidFill>
                </a:ln>
                <a:solidFill>
                  <a:schemeClr val="bg1"/>
                </a:solidFill>
                <a:latin typeface="Bookman Old Style" panose="02050604050505020204" pitchFamily="18" charset="0"/>
              </a:rPr>
              <a:t>RESOLUCIÓN N° </a:t>
            </a:r>
            <a:r>
              <a:rPr lang="es-PY" sz="3600" b="1" dirty="0" smtClean="0">
                <a:ln w="41275">
                  <a:solidFill>
                    <a:schemeClr val="tx1">
                      <a:lumMod val="95000"/>
                      <a:lumOff val="5000"/>
                    </a:schemeClr>
                  </a:solidFill>
                </a:ln>
                <a:solidFill>
                  <a:schemeClr val="bg1"/>
                </a:solidFill>
                <a:latin typeface="Bookman Old Style" panose="02050604050505020204" pitchFamily="18" charset="0"/>
              </a:rPr>
              <a:t>887/2022</a:t>
            </a:r>
            <a:endParaRPr lang="es-PY" sz="3600" b="1" dirty="0">
              <a:ln w="41275">
                <a:solidFill>
                  <a:schemeClr val="tx1">
                    <a:lumMod val="95000"/>
                    <a:lumOff val="5000"/>
                  </a:schemeClr>
                </a:solidFill>
              </a:ln>
              <a:solidFill>
                <a:schemeClr val="bg1"/>
              </a:solidFill>
              <a:latin typeface="Bookman Old Style" panose="02050604050505020204" pitchFamily="18" charset="0"/>
            </a:endParaRPr>
          </a:p>
          <a:p>
            <a:pPr marL="0" indent="0" algn="ctr">
              <a:buNone/>
            </a:pPr>
            <a:r>
              <a:rPr lang="es-PY" sz="3600" b="1" dirty="0" smtClean="0">
                <a:latin typeface="Bookman Old Style" panose="02050604050505020204" pitchFamily="18" charset="0"/>
              </a:rPr>
              <a:t>JUNIO </a:t>
            </a:r>
            <a:r>
              <a:rPr lang="es-PY" sz="3600" b="1" dirty="0">
                <a:latin typeface="Bookman Old Style" panose="02050604050505020204" pitchFamily="18" charset="0"/>
              </a:rPr>
              <a:t>2023</a:t>
            </a:r>
          </a:p>
        </p:txBody>
      </p:sp>
      <p:pic>
        <p:nvPicPr>
          <p:cNvPr id="4" name="Imagen 3">
            <a:extLst>
              <a:ext uri="{FF2B5EF4-FFF2-40B4-BE49-F238E27FC236}">
                <a16:creationId xmlns="" xmlns:a16="http://schemas.microsoft.com/office/drawing/2014/main" id="{23ED7B16-8C05-15B1-759E-D6611BD3A29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14882" y="275511"/>
            <a:ext cx="1057141" cy="1328882"/>
          </a:xfrm>
          <a:prstGeom prst="rect">
            <a:avLst/>
          </a:prstGeom>
          <a:ln>
            <a:noFill/>
          </a:ln>
          <a:effectLst>
            <a:outerShdw blurRad="50800" dist="38100" dir="2700000" algn="tl" rotWithShape="0">
              <a:prstClr val="black">
                <a:alpha val="40000"/>
              </a:prstClr>
            </a:outerShdw>
          </a:effectLst>
        </p:spPr>
      </p:pic>
      <p:pic>
        <p:nvPicPr>
          <p:cNvPr id="7" name="Picture 2" descr="Congreso 2030 Paraguay">
            <a:extLst>
              <a:ext uri="{FF2B5EF4-FFF2-40B4-BE49-F238E27FC236}">
                <a16:creationId xmlns="" xmlns:a16="http://schemas.microsoft.com/office/drawing/2014/main" id="{C255D40D-1652-A7BE-24AE-0A091A56E9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40427" y="402456"/>
            <a:ext cx="3619500" cy="1074992"/>
          </a:xfrm>
          <a:prstGeom prst="rect">
            <a:avLst/>
          </a:prstGeom>
          <a:noFill/>
          <a:effectLst>
            <a:glow>
              <a:schemeClr val="accent1"/>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9595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249631" y="5475446"/>
            <a:ext cx="8925792"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306782" y="1239774"/>
            <a:ext cx="8811491" cy="4527182"/>
          </a:xfrm>
          <a:prstGeom prst="rect">
            <a:avLst/>
          </a:prstGeom>
        </p:spPr>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000" b="1" dirty="0">
                <a:latin typeface="Arial" panose="020B0604020202020204" pitchFamily="34" charset="0"/>
                <a:cs typeface="Arial" panose="020B0604020202020204" pitchFamily="34" charset="0"/>
              </a:rPr>
              <a:t>B. ETAPA DE PERMANENCIA Y DESARROLLO DEL FUNCIONA</a:t>
            </a:r>
            <a:r>
              <a:rPr lang="es-PY" sz="1800" b="1" dirty="0">
                <a:latin typeface="Arial" panose="020B0604020202020204" pitchFamily="34" charset="0"/>
                <a:cs typeface="Arial" panose="020B0604020202020204" pitchFamily="34" charset="0"/>
              </a:rPr>
              <a:t>RIO</a:t>
            </a:r>
          </a:p>
          <a:p>
            <a:pPr marL="0" indent="0" algn="just">
              <a:buNone/>
            </a:pPr>
            <a:r>
              <a:rPr lang="es-PY" sz="1800" b="1" dirty="0">
                <a:latin typeface="Arial" panose="020B0604020202020204" pitchFamily="34" charset="0"/>
                <a:cs typeface="Arial" panose="020B0604020202020204" pitchFamily="34" charset="0"/>
              </a:rPr>
              <a:t>B.3. Política de Evaluación de Desempeño: </a:t>
            </a:r>
            <a:r>
              <a:rPr lang="es-PY" sz="1800" dirty="0">
                <a:latin typeface="Arial" panose="020B0604020202020204" pitchFamily="34" charset="0"/>
                <a:cs typeface="Arial" panose="020B0604020202020204" pitchFamily="34" charset="0"/>
              </a:rPr>
              <a:t>Calificar el rendimiento del funcionario, conforme al Sistema de Evaluación de Desempeño, de acuerdo a lo estipulado en la Ley N</a:t>
            </a:r>
            <a:r>
              <a:rPr lang="es-PY" sz="1800" baseline="30000" dirty="0">
                <a:latin typeface="Arial" panose="020B0604020202020204" pitchFamily="34" charset="0"/>
                <a:cs typeface="Arial" panose="020B0604020202020204" pitchFamily="34" charset="0"/>
              </a:rPr>
              <a:t>O </a:t>
            </a:r>
            <a:r>
              <a:rPr lang="es-PY" sz="1800" dirty="0">
                <a:latin typeface="Arial" panose="020B0604020202020204" pitchFamily="34" charset="0"/>
                <a:cs typeface="Arial" panose="020B0604020202020204" pitchFamily="34" charset="0"/>
              </a:rPr>
              <a:t>1626/2000 "De la Función Pública" y la Resolución SFP N</a:t>
            </a:r>
            <a:r>
              <a:rPr lang="es-PY" sz="1800" baseline="30000" dirty="0">
                <a:latin typeface="Arial" panose="020B0604020202020204" pitchFamily="34" charset="0"/>
                <a:cs typeface="Arial" panose="020B0604020202020204" pitchFamily="34" charset="0"/>
              </a:rPr>
              <a:t>O </a:t>
            </a:r>
            <a:r>
              <a:rPr lang="es-PY" sz="1800" dirty="0">
                <a:latin typeface="Arial" panose="020B0604020202020204" pitchFamily="34" charset="0"/>
                <a:cs typeface="Arial" panose="020B0604020202020204" pitchFamily="34" charset="0"/>
              </a:rPr>
              <a:t>328/2013 "Por la cual se aprueba el instructivo General de Evaluación de Desempeño e Identificación del Potencial para funcionarios públicos permanentes y personal contratado de los OEE", buscando su mejoramiento y desarrollo.</a:t>
            </a:r>
            <a:endParaRPr lang="es-PY" sz="1800" b="1" dirty="0">
              <a:latin typeface="Arial" panose="020B0604020202020204" pitchFamily="34" charset="0"/>
              <a:cs typeface="Arial" panose="020B0604020202020204" pitchFamily="34" charset="0"/>
            </a:endParaRPr>
          </a:p>
          <a:p>
            <a:pPr marL="0" indent="0" algn="just">
              <a:buNone/>
            </a:pPr>
            <a:r>
              <a:rPr lang="es-PY" sz="1800" b="1" dirty="0">
                <a:latin typeface="Arial" panose="020B0604020202020204" pitchFamily="34" charset="0"/>
                <a:cs typeface="Arial" panose="020B0604020202020204" pitchFamily="34" charset="0"/>
              </a:rPr>
              <a:t>B.4. Política Salarial, administración de nóminas y compensaciones: </a:t>
            </a:r>
            <a:r>
              <a:rPr lang="es-PY" sz="1800" dirty="0">
                <a:latin typeface="Arial" panose="020B0604020202020204" pitchFamily="34" charset="0"/>
                <a:cs typeface="Arial" panose="020B0604020202020204" pitchFamily="34" charset="0"/>
              </a:rPr>
              <a:t>La institución dispone de una estructura salarial que responde a los puestos de trabajos y cargos correspondientes, al rendimiento individual, a los resultados obtenidos y de conformidad a prioridades y objetivos institucionales que fueron incluidos en la planificación estratégica; de acuerdo con las normas legales vigentes.</a:t>
            </a:r>
            <a:endParaRPr lang="es-PY" dirty="0"/>
          </a:p>
          <a:p>
            <a:pPr marL="0" indent="0" algn="just">
              <a:buNone/>
            </a:pPr>
            <a:r>
              <a:rPr lang="es-PY" sz="1800" dirty="0">
                <a:latin typeface="Arial" panose="020B0604020202020204" pitchFamily="34" charset="0"/>
                <a:cs typeface="Arial" panose="020B0604020202020204" pitchFamily="34" charset="0"/>
              </a:rPr>
              <a:t>Establecer políticas salariales en la cual la misma será en base a los méritos logrados, evaluación de desempeño, antigüedad en la Institución, cumplimiento de las normas disciplinarias, las capacitaciones, título de grado obtenido y el nivel de responsabilidad en el cargo. Para tal efecto la Dirección General de Talento Humano deberá diseñar escalas salariales conforme a los criterios mencionados y proponer a la Autoridad Máxima de la Institución</a:t>
            </a:r>
            <a:r>
              <a:rPr lang="es-PY" sz="1800" dirty="0" smtClean="0">
                <a:latin typeface="Arial" panose="020B0604020202020204" pitchFamily="34" charset="0"/>
                <a:cs typeface="Arial" panose="020B0604020202020204" pitchFamily="34" charset="0"/>
              </a:rPr>
              <a:t>.</a:t>
            </a:r>
            <a:endParaRPr lang="es-PY" sz="1800" b="1" dirty="0" smtClean="0">
              <a:latin typeface="Arial" panose="020B0604020202020204" pitchFamily="34" charset="0"/>
              <a:cs typeface="Arial" panose="020B0604020202020204" pitchFamily="34" charset="0"/>
            </a:endParaRPr>
          </a:p>
          <a:p>
            <a:pPr marL="0" indent="0" algn="just">
              <a:buNone/>
            </a:pPr>
            <a:endParaRPr lang="es-PY"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563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105337" y="5871448"/>
            <a:ext cx="9054501"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105338" y="1239772"/>
            <a:ext cx="9054500" cy="4631675"/>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000" b="1" dirty="0">
                <a:latin typeface="Arial" panose="020B0604020202020204" pitchFamily="34" charset="0"/>
                <a:cs typeface="Arial" panose="020B0604020202020204" pitchFamily="34" charset="0"/>
              </a:rPr>
              <a:t>B. ETAPA DE PERMANENCIA Y DESARROLLO DEL FUNCIONARIO</a:t>
            </a:r>
          </a:p>
          <a:p>
            <a:pPr marL="0" indent="0" algn="just">
              <a:buNone/>
            </a:pPr>
            <a:r>
              <a:rPr lang="es-PY" sz="1800" b="1" dirty="0">
                <a:latin typeface="Arial" panose="020B0604020202020204" pitchFamily="34" charset="0"/>
                <a:cs typeface="Arial" panose="020B0604020202020204" pitchFamily="34" charset="0"/>
              </a:rPr>
              <a:t>B.4. Política Salarial, administración de nóminas y compensaciones: </a:t>
            </a:r>
          </a:p>
          <a:p>
            <a:pPr marL="0" indent="0" algn="just">
              <a:buNone/>
            </a:pPr>
            <a:r>
              <a:rPr lang="es-PY" sz="1800" dirty="0">
                <a:latin typeface="Arial" panose="020B0604020202020204" pitchFamily="34" charset="0"/>
                <a:cs typeface="Arial" panose="020B0604020202020204" pitchFamily="34" charset="0"/>
              </a:rPr>
              <a:t>Con el fin de promover una justa y equitativa retribución y reconocimiento a la labor de sus funcionarios, la Institución aplica compensaciones monetarias, de acuerdo a la disponibilidad presupuestaria; y no monetarias, de forma igualitaria y de conformidad a los cargos, responsabilidades, funciones, competencias, méritos y los resultados logrados en la evaluación de desempeño individual y los logros a nivel de equipos de trabajo.</a:t>
            </a:r>
          </a:p>
          <a:p>
            <a:pPr marL="0" indent="0" algn="just">
              <a:buNone/>
            </a:pPr>
            <a:r>
              <a:rPr lang="es-PY" sz="1800" b="1" dirty="0">
                <a:latin typeface="Arial" panose="020B0604020202020204" pitchFamily="34" charset="0"/>
                <a:cs typeface="Arial" panose="020B0604020202020204" pitchFamily="34" charset="0"/>
              </a:rPr>
              <a:t>B.5. Política de Movilidad Laboral (Traslados temporales, definitivos e internos):</a:t>
            </a:r>
            <a:r>
              <a:rPr lang="es-PY" sz="1800" dirty="0">
                <a:latin typeface="Arial" panose="020B0604020202020204" pitchFamily="34" charset="0"/>
                <a:cs typeface="Arial" panose="020B0604020202020204" pitchFamily="34" charset="0"/>
              </a:rPr>
              <a:t> La movilidad laboral pretende satisfacer las necesidades de la Institución, en cuanto a mejorar su equipo humano, incorporando gente idónea y con experiencia en la administración pública para cumplir funciones específicas, ocupando puestos de trabajos en otras instituciones públicas a través de los procedimientos establecidos para llevar a cabo traslados temporales o definitivos. También se encuentran establecidos los procedimientos para la movilidad laboral interna del funcionario de acuerdo a las necesidades que vayan surgiendo en las distintas áreas.</a:t>
            </a:r>
          </a:p>
          <a:p>
            <a:pPr marL="0" indent="0" algn="just">
              <a:buNone/>
            </a:pPr>
            <a:endParaRPr lang="es-PY"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400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519795" y="5583404"/>
            <a:ext cx="8489372"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483427" y="1239773"/>
            <a:ext cx="8562109" cy="4631675"/>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000" b="1" dirty="0">
                <a:latin typeface="Arial" panose="020B0604020202020204" pitchFamily="34" charset="0"/>
                <a:cs typeface="Arial" panose="020B0604020202020204" pitchFamily="34" charset="0"/>
              </a:rPr>
              <a:t>B. ETAPA DE PERMANENCIA Y DESARROLLO DEL FUNCIONARIO</a:t>
            </a:r>
          </a:p>
          <a:p>
            <a:pPr marL="0" indent="0" algn="just">
              <a:buNone/>
            </a:pPr>
            <a:r>
              <a:rPr lang="es-PY" sz="1800" b="1" dirty="0">
                <a:latin typeface="Arial" panose="020B0604020202020204" pitchFamily="34" charset="0"/>
                <a:cs typeface="Arial" panose="020B0604020202020204" pitchFamily="34" charset="0"/>
              </a:rPr>
              <a:t>B.6. Política de Bienestar Socio-Laboral: </a:t>
            </a:r>
            <a:r>
              <a:rPr lang="es-PY" sz="1800" dirty="0">
                <a:latin typeface="Arial" panose="020B0604020202020204" pitchFamily="34" charset="0"/>
                <a:cs typeface="Arial" panose="020B0604020202020204" pitchFamily="34" charset="0"/>
              </a:rPr>
              <a:t>La Cámara de Senadores y el Congreso Nacional contribuyen al bienestar integral de sus funcionarios y las familias, mediante el otorgamiento de beneficios conforme a la disponibilidad presupuestaria, entre ellos la cobertura del seguro médico, subsidio familiar; así como la implementación y el apoyo a los programas deportivos, recreativos, culturales y de promoción de la salud en fechas especificas del calendario, con el fin de contribuir a generar y mantener un clima organizacional laboral que propicie la productividad. Además, el acompañamiento psicológico y jurídico-administrativo a funcionarios que se encuentren con diagnóstico médico crónico que impida su desempeño laboral parcial o total.</a:t>
            </a:r>
          </a:p>
          <a:p>
            <a:pPr marL="82296" indent="0">
              <a:buNone/>
            </a:pPr>
            <a:r>
              <a:rPr lang="es-PY" sz="1800" b="1" dirty="0">
                <a:latin typeface="Arial" panose="020B0604020202020204" pitchFamily="34" charset="0"/>
                <a:cs typeface="Arial" panose="020B0604020202020204" pitchFamily="34" charset="0"/>
              </a:rPr>
              <a:t>B.7. Política de Reconocimiento: </a:t>
            </a:r>
            <a:r>
              <a:rPr lang="es-PY" sz="1800" dirty="0">
                <a:latin typeface="Arial" panose="020B0604020202020204" pitchFamily="34" charset="0"/>
                <a:cs typeface="Arial" panose="020B0604020202020204" pitchFamily="34" charset="0"/>
              </a:rPr>
              <a:t>La Cámara de Senadores y el Congreso Nacional reconocerá a sus funcionarios en base a los méritos logrados, antigüedad en la Institución, cumplimiento de las normas disciplinarias, las capacitaciones, título de grado obtenido, y también en fechas especiales (cumpleaños, matrimonio, maternidad, paternidad y duelo).</a:t>
            </a:r>
          </a:p>
          <a:p>
            <a:pPr marL="0" indent="0" algn="just">
              <a:buNone/>
            </a:pPr>
            <a:endParaRPr lang="es-PY"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179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244436" y="5788320"/>
            <a:ext cx="8666020"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244436" y="1239774"/>
            <a:ext cx="8666019" cy="2828644"/>
          </a:xfrm>
          <a:prstGeom prst="rect">
            <a:avLst/>
          </a:prstGeom>
        </p:spPr>
        <p:txBody>
          <a:bodyPr>
            <a:normAutofit fontScale="92500"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000" b="1" dirty="0">
                <a:latin typeface="Arial" panose="020B0604020202020204" pitchFamily="34" charset="0"/>
                <a:cs typeface="Arial" panose="020B0604020202020204" pitchFamily="34" charset="0"/>
              </a:rPr>
              <a:t>B. ETAPA DE PERMANENCIA Y DESARROLLO DEL FUNCIONARIO</a:t>
            </a:r>
          </a:p>
          <a:p>
            <a:pPr marL="82296" indent="0" algn="just">
              <a:buNone/>
            </a:pPr>
            <a:r>
              <a:rPr lang="es-PY" sz="1800" b="1" dirty="0">
                <a:latin typeface="Arial" panose="020B0604020202020204" pitchFamily="34" charset="0"/>
                <a:cs typeface="Arial" panose="020B0604020202020204" pitchFamily="34" charset="0"/>
              </a:rPr>
              <a:t>B.8. Política contra el mobbing laboral (discriminaciones, acoso sexual y otras formas de acoso): </a:t>
            </a:r>
            <a:r>
              <a:rPr lang="es-PY" sz="1800" dirty="0">
                <a:latin typeface="Arial" panose="020B0604020202020204" pitchFamily="34" charset="0"/>
                <a:cs typeface="Arial" panose="020B0604020202020204" pitchFamily="34" charset="0"/>
              </a:rPr>
              <a:t>La Cámara de Senadores y el Congreso Nacional pretende prevenir y evitar posibles situaciones de violencia laboral (discriminaciones, acoso sexual y otras formas de acoso) mediante la Comisión Permanente de Investigación sobre casos de violencia laboral con perspectiva de género, a través del protocolo de actuación ante dichos casos.</a:t>
            </a:r>
          </a:p>
          <a:p>
            <a:pPr marL="82296" indent="0">
              <a:buNone/>
            </a:pPr>
            <a:r>
              <a:rPr lang="es-PY" sz="1800" b="1" dirty="0">
                <a:latin typeface="Arial" panose="020B0604020202020204" pitchFamily="34" charset="0"/>
                <a:cs typeface="Arial" panose="020B0604020202020204" pitchFamily="34" charset="0"/>
              </a:rPr>
              <a:t>B.9. Política de Control:</a:t>
            </a:r>
            <a:r>
              <a:rPr lang="es-PY" sz="1800" dirty="0">
                <a:latin typeface="Arial" panose="020B0604020202020204" pitchFamily="34" charset="0"/>
                <a:cs typeface="Arial" panose="020B0604020202020204" pitchFamily="34" charset="0"/>
              </a:rPr>
              <a:t> Establecer los criterios del control de los recursos humanos, el cumplimiento de las reglamentaciones vigentes, ausentismo y acompañamiento en casos de enfermedad prolongada o que revista importancia significativa. </a:t>
            </a:r>
          </a:p>
          <a:p>
            <a:pPr marL="82296" indent="0">
              <a:buNone/>
            </a:pPr>
            <a:endParaRPr lang="es-PY" sz="1800" dirty="0">
              <a:latin typeface="Arial" panose="020B0604020202020204" pitchFamily="34" charset="0"/>
              <a:cs typeface="Arial" panose="020B0604020202020204" pitchFamily="34" charset="0"/>
            </a:endParaRPr>
          </a:p>
          <a:p>
            <a:pPr marL="0" indent="0" algn="just">
              <a:buNone/>
            </a:pPr>
            <a:endParaRPr lang="es-PY" sz="1800" b="1" dirty="0">
              <a:latin typeface="Arial" panose="020B0604020202020204" pitchFamily="34" charset="0"/>
              <a:cs typeface="Arial" panose="020B0604020202020204" pitchFamily="34" charset="0"/>
            </a:endParaRPr>
          </a:p>
        </p:txBody>
      </p:sp>
      <p:pic>
        <p:nvPicPr>
          <p:cNvPr id="9218" name="Picture 2" descr="Informe de Gestión y Resultados para la Gerencia de Talento Humano -  Revista Empresarial &amp; Laboral">
            <a:extLst>
              <a:ext uri="{FF2B5EF4-FFF2-40B4-BE49-F238E27FC236}">
                <a16:creationId xmlns="" xmlns:a16="http://schemas.microsoft.com/office/drawing/2014/main" id="{ADFBEEA1-28AE-E48B-67D1-676993F217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120" y="3909910"/>
            <a:ext cx="2794230" cy="18594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339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680855" y="5871448"/>
            <a:ext cx="8104910" cy="792004"/>
          </a:xfrm>
          <a:prstGeom prst="rect">
            <a:avLst/>
          </a:prstGeom>
          <a:blipFill>
            <a:blip r:embed="rId2"/>
            <a:tile tx="0" ty="0" sx="100000" sy="100000" flip="none" algn="tl"/>
          </a:blipFill>
        </p:spPr>
        <p:txBody>
          <a:bodyPr vert="horz" lIns="91440" tIns="45720" rIns="91440" bIns="45720" rtlCol="0" anchor="b">
            <a:normAutofit fontScale="77500" lnSpcReduction="2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504209" y="1401025"/>
            <a:ext cx="8281556" cy="2828644"/>
          </a:xfrm>
          <a:prstGeom prst="rect">
            <a:avLst/>
          </a:prstGeom>
        </p:spPr>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100" b="1" dirty="0">
                <a:latin typeface="Arial" panose="020B0604020202020204" pitchFamily="34" charset="0"/>
                <a:cs typeface="Arial" panose="020B0604020202020204" pitchFamily="34" charset="0"/>
              </a:rPr>
              <a:t>C. ETAPA DE DESVINCULACIÓN DEL FUNCIONARIO</a:t>
            </a:r>
          </a:p>
          <a:p>
            <a:pPr marL="82296" indent="0" algn="just">
              <a:buNone/>
            </a:pPr>
            <a:r>
              <a:rPr lang="es-PY" sz="2100" b="1" dirty="0">
                <a:latin typeface="Arial" panose="020B0604020202020204" pitchFamily="34" charset="0"/>
                <a:cs typeface="Arial" panose="020B0604020202020204" pitchFamily="34" charset="0"/>
              </a:rPr>
              <a:t>C.1. Política de Desvinculación:</a:t>
            </a:r>
            <a:r>
              <a:rPr lang="es-PY" sz="2100" dirty="0">
                <a:latin typeface="Arial" panose="020B0604020202020204" pitchFamily="34" charset="0"/>
                <a:cs typeface="Arial" panose="020B0604020202020204" pitchFamily="34" charset="0"/>
              </a:rPr>
              <a:t> Planificar, aplicar y evaluar los resultados obtenidos de los procedimientos establecidos para la desvinculación. Otorgar un reconocimiento al aporte realizado a la institución por el funcionario durante sus años de servicio activo, facilitando su tránsito hacia una nueva etapa de la vida, mediante el acompañamiento durante el transcurso del proceso de jubilación (ordinaria. extraordinaria, obligatoria e invalidez), renuncia y/o retiro voluntario, para lo cual la institución provee información clara, oportuna y transparente sobre la normativa vigente y brinda asesoramiento referente a la gestión de tramites.</a:t>
            </a:r>
          </a:p>
          <a:p>
            <a:pPr marL="82296" indent="0">
              <a:buNone/>
            </a:pPr>
            <a:endParaRPr lang="es-PY" sz="1800" dirty="0">
              <a:latin typeface="Arial" panose="020B0604020202020204" pitchFamily="34" charset="0"/>
              <a:cs typeface="Arial" panose="020B0604020202020204" pitchFamily="34" charset="0"/>
            </a:endParaRPr>
          </a:p>
          <a:p>
            <a:pPr marL="0" indent="0" algn="just">
              <a:buNone/>
            </a:pPr>
            <a:endParaRPr lang="es-PY" sz="1800" b="1" dirty="0">
              <a:latin typeface="Arial" panose="020B0604020202020204" pitchFamily="34" charset="0"/>
              <a:cs typeface="Arial" panose="020B0604020202020204" pitchFamily="34" charset="0"/>
            </a:endParaRPr>
          </a:p>
        </p:txBody>
      </p:sp>
      <p:pic>
        <p:nvPicPr>
          <p:cNvPr id="10242" name="Picture 2" descr="TALENTO HUMANO 2013 CUFM A-302: DESVINCULACIÓN">
            <a:extLst>
              <a:ext uri="{FF2B5EF4-FFF2-40B4-BE49-F238E27FC236}">
                <a16:creationId xmlns="" xmlns:a16="http://schemas.microsoft.com/office/drawing/2014/main" id="{23A46BE1-5D89-D277-37E7-7A962737F0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1513" y="4229668"/>
            <a:ext cx="3339548" cy="1641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9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8344" y="798908"/>
            <a:ext cx="3809096" cy="35928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Rectángulo"/>
          <p:cNvSpPr/>
          <p:nvPr/>
        </p:nvSpPr>
        <p:spPr>
          <a:xfrm>
            <a:off x="1662546" y="2730300"/>
            <a:ext cx="5172570" cy="120032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7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Gracias!!!!</a:t>
            </a:r>
            <a:endParaRPr lang="es-ES"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69306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60512" y="1173077"/>
            <a:ext cx="10382251" cy="1129909"/>
          </a:xfrm>
        </p:spPr>
        <p:txBody>
          <a:bodyPr>
            <a:normAutofit fontScale="40000" lnSpcReduction="20000"/>
          </a:bodyPr>
          <a:lstStyle/>
          <a:p>
            <a:pPr marL="0" indent="0" algn="ctr">
              <a:buNone/>
            </a:pPr>
            <a:endParaRPr lang="es-PY" sz="6300" b="1" dirty="0">
              <a:ln>
                <a:solidFill>
                  <a:schemeClr val="tx1">
                    <a:lumMod val="95000"/>
                    <a:lumOff val="5000"/>
                  </a:schemeClr>
                </a:solidFill>
              </a:ln>
              <a:solidFill>
                <a:schemeClr val="tx1"/>
              </a:solidFill>
            </a:endParaRPr>
          </a:p>
          <a:p>
            <a:pPr marL="0" indent="0" algn="ctr">
              <a:buNone/>
            </a:pPr>
            <a:r>
              <a:rPr lang="es-PY" sz="6300" b="1" dirty="0">
                <a:ln>
                  <a:solidFill>
                    <a:schemeClr val="tx1">
                      <a:lumMod val="95000"/>
                      <a:lumOff val="5000"/>
                    </a:schemeClr>
                  </a:solidFill>
                </a:ln>
                <a:solidFill>
                  <a:schemeClr val="tx1"/>
                </a:solidFill>
              </a:rPr>
              <a:t>MECIP</a:t>
            </a:r>
          </a:p>
          <a:p>
            <a:pPr marL="0" indent="0" algn="ctr">
              <a:buNone/>
            </a:pPr>
            <a:r>
              <a:rPr lang="es-PY" sz="5400" b="1" dirty="0">
                <a:solidFill>
                  <a:srgbClr val="00B050"/>
                </a:solidFill>
              </a:rPr>
              <a:t>Modelo Estándar de Control Interno del Paraguay</a:t>
            </a:r>
            <a:endParaRPr lang="es-PY" sz="3600" b="1" dirty="0">
              <a:solidFill>
                <a:srgbClr val="00B050"/>
              </a:solidFill>
            </a:endParaRPr>
          </a:p>
        </p:txBody>
      </p:sp>
      <p:sp>
        <p:nvSpPr>
          <p:cNvPr id="4" name="Marcador de contenido 2"/>
          <p:cNvSpPr txBox="1">
            <a:spLocks/>
          </p:cNvSpPr>
          <p:nvPr/>
        </p:nvSpPr>
        <p:spPr>
          <a:xfrm>
            <a:off x="2367950" y="2441864"/>
            <a:ext cx="8736195" cy="3221182"/>
          </a:xfrm>
          <a:prstGeom prst="rect">
            <a:avLst/>
          </a:prstGeom>
        </p:spPr>
        <p:txBody>
          <a:bodyPr vert="horz" lIns="0" tIns="45720" rIns="0" bIns="45720" rtlCol="0">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endParaRPr lang="es-PY" sz="4400" b="1" dirty="0">
              <a:ln w="47625">
                <a:solidFill>
                  <a:schemeClr val="tx1">
                    <a:lumMod val="95000"/>
                    <a:lumOff val="5000"/>
                  </a:schemeClr>
                </a:solidFill>
              </a:ln>
              <a:solidFill>
                <a:srgbClr val="FFFF00"/>
              </a:solidFill>
            </a:endParaRPr>
          </a:p>
          <a:p>
            <a:pPr marL="0" indent="0" algn="ctr">
              <a:buFont typeface="Calibri" panose="020F0502020204030204" pitchFamily="34" charset="0"/>
              <a:buNone/>
            </a:pPr>
            <a:r>
              <a:rPr lang="es-PY" sz="4400" b="1" dirty="0">
                <a:ln w="47625">
                  <a:solidFill>
                    <a:schemeClr val="tx1">
                      <a:lumMod val="95000"/>
                      <a:lumOff val="5000"/>
                    </a:schemeClr>
                  </a:solidFill>
                </a:ln>
                <a:solidFill>
                  <a:srgbClr val="FFFF00"/>
                </a:solidFill>
              </a:rPr>
              <a:t>NORMA DE REQUISITOS MÍNIMOS PARA UN SISTEMA DE CONTROL INTERNO </a:t>
            </a:r>
          </a:p>
          <a:p>
            <a:pPr marL="0" indent="0" algn="ctr">
              <a:buFont typeface="Calibri" panose="020F0502020204030204" pitchFamily="34" charset="0"/>
              <a:buNone/>
            </a:pPr>
            <a:endParaRPr lang="es-PY" sz="4400" b="1" dirty="0">
              <a:solidFill>
                <a:srgbClr val="0070C0"/>
              </a:solidFill>
            </a:endParaRPr>
          </a:p>
          <a:p>
            <a:pPr marL="0" indent="0" algn="ctr">
              <a:buFont typeface="Calibri" panose="020F0502020204030204" pitchFamily="34" charset="0"/>
              <a:buNone/>
            </a:pPr>
            <a:r>
              <a:rPr lang="es-PY" sz="4400" b="1" dirty="0">
                <a:ln w="47625">
                  <a:solidFill>
                    <a:schemeClr val="tx1">
                      <a:lumMod val="95000"/>
                      <a:lumOff val="5000"/>
                    </a:schemeClr>
                  </a:solidFill>
                </a:ln>
                <a:solidFill>
                  <a:srgbClr val="FF0000"/>
                </a:solidFill>
              </a:rPr>
              <a:t>NRM 2015</a:t>
            </a:r>
            <a:endParaRPr lang="es-PY" sz="3600" b="1" dirty="0">
              <a:ln w="47625">
                <a:solidFill>
                  <a:schemeClr val="tx1">
                    <a:lumMod val="95000"/>
                    <a:lumOff val="5000"/>
                  </a:schemeClr>
                </a:solidFill>
              </a:ln>
              <a:solidFill>
                <a:srgbClr val="FF0000"/>
              </a:solidFill>
            </a:endParaRPr>
          </a:p>
        </p:txBody>
      </p:sp>
      <p:pic>
        <p:nvPicPr>
          <p:cNvPr id="2" name="Imagen 1">
            <a:extLst>
              <a:ext uri="{FF2B5EF4-FFF2-40B4-BE49-F238E27FC236}">
                <a16:creationId xmlns="" xmlns:a16="http://schemas.microsoft.com/office/drawing/2014/main" id="{3569D45A-0522-4115-DC66-44CA6A145A6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3570" y="202727"/>
            <a:ext cx="1057141" cy="1328882"/>
          </a:xfrm>
          <a:prstGeom prst="rect">
            <a:avLst/>
          </a:prstGeom>
          <a:ln>
            <a:noFill/>
          </a:ln>
          <a:effectLst>
            <a:outerShdw blurRad="50800" dist="38100" dir="2700000" algn="tl" rotWithShape="0">
              <a:prstClr val="black">
                <a:alpha val="40000"/>
              </a:prstClr>
            </a:outerShdw>
          </a:effectLst>
        </p:spPr>
      </p:pic>
      <p:sp>
        <p:nvSpPr>
          <p:cNvPr id="6" name="Título 1"/>
          <p:cNvSpPr txBox="1">
            <a:spLocks/>
          </p:cNvSpPr>
          <p:nvPr/>
        </p:nvSpPr>
        <p:spPr>
          <a:xfrm>
            <a:off x="2367950" y="5683190"/>
            <a:ext cx="9391234" cy="792004"/>
          </a:xfrm>
          <a:prstGeom prst="rect">
            <a:avLst/>
          </a:prstGeom>
          <a:blipFill>
            <a:blip r:embed="rId3"/>
            <a:tile tx="0" ty="0" sx="100000" sy="100000" flip="none" algn="tl"/>
          </a:blipFill>
        </p:spPr>
        <p:txBody>
          <a:bodyPr vert="horz" lIns="91440" tIns="45720" rIns="91440" bIns="45720" rtlCol="0" anchor="b">
            <a:normAutofit fontScale="925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Tree>
    <p:extLst>
      <p:ext uri="{BB962C8B-B14F-4D97-AF65-F5344CB8AC3E}">
        <p14:creationId xmlns:p14="http://schemas.microsoft.com/office/powerpoint/2010/main" val="289975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60512" y="6343651"/>
            <a:ext cx="8534400" cy="514350"/>
          </a:xfrm>
        </p:spPr>
        <p:txBody>
          <a:bodyPr>
            <a:normAutofit/>
          </a:bodyPr>
          <a:lstStyle/>
          <a:p>
            <a:pPr algn="ctr"/>
            <a:r>
              <a:rPr lang="es-PY" sz="2400" b="1" dirty="0">
                <a:solidFill>
                  <a:srgbClr val="00B050"/>
                </a:solidFill>
              </a:rPr>
              <a:t>PLAN ESTRATÉGICO 2017-2021</a:t>
            </a:r>
          </a:p>
        </p:txBody>
      </p:sp>
      <p:sp>
        <p:nvSpPr>
          <p:cNvPr id="3" name="Marcador de contenido 2"/>
          <p:cNvSpPr>
            <a:spLocks noGrp="1"/>
          </p:cNvSpPr>
          <p:nvPr>
            <p:ph idx="1"/>
          </p:nvPr>
        </p:nvSpPr>
        <p:spPr>
          <a:xfrm>
            <a:off x="1922318" y="550899"/>
            <a:ext cx="9414164" cy="1351643"/>
          </a:xfrm>
        </p:spPr>
        <p:txBody>
          <a:bodyPr>
            <a:normAutofit/>
          </a:bodyPr>
          <a:lstStyle/>
          <a:p>
            <a:pPr marL="0" indent="0" algn="ctr">
              <a:buNone/>
            </a:pPr>
            <a:r>
              <a:rPr lang="es-PY" sz="3600" b="1" u="sng" dirty="0">
                <a:solidFill>
                  <a:schemeClr val="accent2">
                    <a:lumMod val="50000"/>
                  </a:schemeClr>
                </a:solidFill>
              </a:rPr>
              <a:t>RESOLUCIÓN N° </a:t>
            </a:r>
            <a:r>
              <a:rPr lang="es-PY" sz="3600" b="1" u="sng" dirty="0" smtClean="0">
                <a:solidFill>
                  <a:schemeClr val="accent2">
                    <a:lumMod val="50000"/>
                  </a:schemeClr>
                </a:solidFill>
                <a:latin typeface="Bookman Old Style" panose="02050604050505020204" pitchFamily="18" charset="0"/>
              </a:rPr>
              <a:t>887/2022</a:t>
            </a:r>
            <a:endParaRPr lang="es-PY" sz="3600" b="1" u="sng" dirty="0">
              <a:solidFill>
                <a:schemeClr val="accent2">
                  <a:lumMod val="50000"/>
                </a:schemeClr>
              </a:solidFill>
              <a:latin typeface="Bookman Old Style" panose="02050604050505020204" pitchFamily="18" charset="0"/>
            </a:endParaRPr>
          </a:p>
          <a:p>
            <a:pPr marL="0" indent="0" algn="ctr">
              <a:buNone/>
            </a:pPr>
            <a:r>
              <a:rPr lang="es-PY" sz="2800" b="1" dirty="0">
                <a:solidFill>
                  <a:schemeClr val="accent2">
                    <a:lumMod val="50000"/>
                  </a:schemeClr>
                </a:solidFill>
                <a:latin typeface="Bookman Old Style" panose="02050604050505020204" pitchFamily="18" charset="0"/>
              </a:rPr>
              <a:t>07 DE DICIEMBRE DE 2022</a:t>
            </a:r>
          </a:p>
          <a:p>
            <a:pPr marL="0" indent="0" algn="ctr">
              <a:buNone/>
            </a:pPr>
            <a:endParaRPr lang="es-PY" sz="3600" u="sng" dirty="0">
              <a:solidFill>
                <a:schemeClr val="accent2">
                  <a:lumMod val="50000"/>
                </a:schemeClr>
              </a:solidFill>
              <a:latin typeface="Bookman Old Style" panose="02050604050505020204" pitchFamily="18" charset="0"/>
            </a:endParaRPr>
          </a:p>
        </p:txBody>
      </p:sp>
      <p:sp>
        <p:nvSpPr>
          <p:cNvPr id="4" name="Marcador de contenido 2"/>
          <p:cNvSpPr txBox="1">
            <a:spLocks/>
          </p:cNvSpPr>
          <p:nvPr/>
        </p:nvSpPr>
        <p:spPr>
          <a:xfrm>
            <a:off x="1922318" y="1717528"/>
            <a:ext cx="9414164" cy="2781736"/>
          </a:xfrm>
          <a:prstGeom prst="rect">
            <a:avLst/>
          </a:prstGeom>
        </p:spPr>
        <p:txBody>
          <a:bodyPr vert="horz" lIns="0" tIns="45720" rIns="0" bIns="45720" rtlCol="0">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14000"/>
              </a:lnSpc>
              <a:buFont typeface="Calibri" panose="020F0502020204030204" pitchFamily="34" charset="0"/>
              <a:buNone/>
            </a:pPr>
            <a:r>
              <a:rPr lang="es-PY" sz="3400" dirty="0">
                <a:solidFill>
                  <a:schemeClr val="tx1"/>
                </a:solidFill>
              </a:rPr>
              <a:t>“POR LA CUAL SE APRUEBA LA ACTUALIZACIÓN DE LAS POLÍTICAS DE TALENTO HUMANO DE LA HONORABLE CÁMARA DE SENADORES Y EL CONGRESO NACIONAL – VERSIÓN 2, DE CONFORMIDAD A LA NORMA DE REQUISITOS MÍNIMOS PARA UN SISTEMA DE CONTROL INTERNO (NMR 2015)</a:t>
            </a:r>
          </a:p>
          <a:p>
            <a:pPr marL="0" indent="0" algn="just">
              <a:buFont typeface="Calibri" panose="020F0502020204030204" pitchFamily="34" charset="0"/>
              <a:buNone/>
            </a:pPr>
            <a:endParaRPr lang="es-PY" sz="3600" dirty="0">
              <a:solidFill>
                <a:schemeClr val="tx1"/>
              </a:solidFill>
            </a:endParaRPr>
          </a:p>
        </p:txBody>
      </p:sp>
      <p:pic>
        <p:nvPicPr>
          <p:cNvPr id="2052" name="Picture 4" descr="5 mejores prácticas en gestión de talento humano">
            <a:extLst>
              <a:ext uri="{FF2B5EF4-FFF2-40B4-BE49-F238E27FC236}">
                <a16:creationId xmlns="" xmlns:a16="http://schemas.microsoft.com/office/drawing/2014/main" id="{87B00600-FBD4-EBF4-6F08-9F8CF0B68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3959" y="4230540"/>
            <a:ext cx="2619375" cy="1743075"/>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1"/>
          <p:cNvSpPr txBox="1">
            <a:spLocks/>
          </p:cNvSpPr>
          <p:nvPr/>
        </p:nvSpPr>
        <p:spPr>
          <a:xfrm>
            <a:off x="1922318" y="5953353"/>
            <a:ext cx="9414164" cy="792004"/>
          </a:xfrm>
          <a:prstGeom prst="rect">
            <a:avLst/>
          </a:prstGeom>
          <a:blipFill>
            <a:blip r:embed="rId3"/>
            <a:tile tx="0" ty="0" sx="100000" sy="100000" flip="none" algn="tl"/>
          </a:blipFill>
        </p:spPr>
        <p:txBody>
          <a:bodyPr vert="horz" lIns="91440" tIns="45720" rIns="91440" bIns="45720" rtlCol="0" anchor="b">
            <a:normAutofit fontScale="925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Tree>
    <p:extLst>
      <p:ext uri="{BB962C8B-B14F-4D97-AF65-F5344CB8AC3E}">
        <p14:creationId xmlns:p14="http://schemas.microsoft.com/office/powerpoint/2010/main" val="274493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1712912" y="274638"/>
            <a:ext cx="9997440" cy="1143000"/>
          </a:xfrm>
        </p:spPr>
        <p:txBody>
          <a:bodyPr/>
          <a:lstStyle/>
          <a:p>
            <a:pPr algn="ctr"/>
            <a:r>
              <a:rPr lang="es-PY" b="1" u="sng" dirty="0">
                <a:solidFill>
                  <a:schemeClr val="bg2">
                    <a:lumMod val="25000"/>
                  </a:schemeClr>
                </a:solidFill>
                <a:latin typeface="Arial" panose="020B0604020202020204" pitchFamily="34" charset="0"/>
                <a:cs typeface="Arial" panose="020B0604020202020204" pitchFamily="34" charset="0"/>
              </a:rPr>
              <a:t>1. INTRODUCCIÓN</a:t>
            </a:r>
          </a:p>
        </p:txBody>
      </p:sp>
      <p:sp>
        <p:nvSpPr>
          <p:cNvPr id="7" name="Título 1"/>
          <p:cNvSpPr txBox="1">
            <a:spLocks/>
          </p:cNvSpPr>
          <p:nvPr/>
        </p:nvSpPr>
        <p:spPr>
          <a:xfrm>
            <a:off x="2036618" y="5953353"/>
            <a:ext cx="9227127" cy="792004"/>
          </a:xfrm>
          <a:prstGeom prst="rect">
            <a:avLst/>
          </a:prstGeom>
          <a:blipFill>
            <a:blip r:embed="rId2"/>
            <a:tile tx="0" ty="0" sx="100000" sy="100000" flip="none" algn="tl"/>
          </a:blipFill>
        </p:spPr>
        <p:txBody>
          <a:bodyPr vert="horz" lIns="91440" tIns="45720" rIns="91440" bIns="45720" rtlCol="0" anchor="b">
            <a:normAutofit fontScale="925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11" name="Marcador de contenido 10">
            <a:extLst>
              <a:ext uri="{FF2B5EF4-FFF2-40B4-BE49-F238E27FC236}">
                <a16:creationId xmlns="" xmlns:a16="http://schemas.microsoft.com/office/drawing/2014/main" id="{62BF5239-89A4-9F8E-DDB7-68B2D9FEC242}"/>
              </a:ext>
            </a:extLst>
          </p:cNvPr>
          <p:cNvSpPr>
            <a:spLocks noGrp="1"/>
          </p:cNvSpPr>
          <p:nvPr>
            <p:ph idx="1"/>
          </p:nvPr>
        </p:nvSpPr>
        <p:spPr>
          <a:xfrm>
            <a:off x="2036618" y="1377536"/>
            <a:ext cx="9258300" cy="2492099"/>
          </a:xfrm>
        </p:spPr>
        <p:txBody>
          <a:bodyPr>
            <a:normAutofit/>
          </a:bodyPr>
          <a:lstStyle/>
          <a:p>
            <a:pPr marL="82296" indent="0" algn="just">
              <a:buNone/>
            </a:pPr>
            <a:r>
              <a:rPr lang="es-PY"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Dentro de la Cámara de Senadores y del Congreso Nacional el capital humano es el principal activo, de ahí que la eficiencia y efectividad de la Institución dependen de la contribución de los funcionarios para el logro de los objetivos misionales.</a:t>
            </a:r>
          </a:p>
          <a:p>
            <a:pPr marL="82296" indent="0" algn="just">
              <a:buNone/>
            </a:pPr>
            <a:endParaRPr lang="es-PY"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82296" indent="0" algn="just">
              <a:buNone/>
            </a:pPr>
            <a:r>
              <a:rPr lang="es-PY"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 Política del Talento Humano se establece con el criterio de desarrollar el plantel de funcionarios, a fin de fortalecer el sentimiento de pertenencia, optimizar su rendimiento y lograr objetivos institucionales, a través del desarrollo de las competencias necesarias para el cargo que ocupan.</a:t>
            </a:r>
          </a:p>
          <a:p>
            <a:pPr marL="82296" indent="0">
              <a:buNone/>
            </a:pPr>
            <a:endParaRPr lang="es-PY" sz="1800" dirty="0">
              <a:solidFill>
                <a:srgbClr val="000000"/>
              </a:solidFill>
              <a:latin typeface="Times New Roman" panose="02020603050405020304" pitchFamily="18" charset="0"/>
            </a:endParaRPr>
          </a:p>
        </p:txBody>
      </p:sp>
      <p:sp>
        <p:nvSpPr>
          <p:cNvPr id="20" name="Rectangle 31">
            <a:extLst>
              <a:ext uri="{FF2B5EF4-FFF2-40B4-BE49-F238E27FC236}">
                <a16:creationId xmlns="" xmlns:a16="http://schemas.microsoft.com/office/drawing/2014/main" id="{38050E22-4AEB-EA33-B498-2F02061DC58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PY"/>
          </a:p>
        </p:txBody>
      </p:sp>
      <p:pic>
        <p:nvPicPr>
          <p:cNvPr id="4136" name="Picture 40" descr="Gestión de talento postpandemia | Blog Recursos Humanos | AMEDIRH Gestión  de talento postpandemia">
            <a:extLst>
              <a:ext uri="{FF2B5EF4-FFF2-40B4-BE49-F238E27FC236}">
                <a16:creationId xmlns="" xmlns:a16="http://schemas.microsoft.com/office/drawing/2014/main" id="{1EFFD84F-CB12-02CF-4819-103B9CD36A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4449" y="3604591"/>
            <a:ext cx="4396769" cy="2348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46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0784" y="260799"/>
            <a:ext cx="10058400" cy="514350"/>
          </a:xfrm>
        </p:spPr>
        <p:txBody>
          <a:bodyPr>
            <a:normAutofit/>
          </a:bodyPr>
          <a:lstStyle/>
          <a:p>
            <a:pPr algn="ctr"/>
            <a:r>
              <a:rPr lang="es-PY" sz="2000" b="1" u="sng" dirty="0">
                <a:solidFill>
                  <a:schemeClr val="bg2">
                    <a:lumMod val="25000"/>
                  </a:schemeClr>
                </a:solidFill>
                <a:latin typeface="Arial" panose="020B0604020202020204" pitchFamily="34" charset="0"/>
                <a:cs typeface="Arial" panose="020B0604020202020204" pitchFamily="34" charset="0"/>
              </a:rPr>
              <a:t>2) OBJETIVOS DE LA POLÍTICA DE TALENTO HUMANO</a:t>
            </a:r>
          </a:p>
        </p:txBody>
      </p:sp>
      <p:sp>
        <p:nvSpPr>
          <p:cNvPr id="3" name="Marcador de contenido 2"/>
          <p:cNvSpPr>
            <a:spLocks noGrp="1"/>
          </p:cNvSpPr>
          <p:nvPr>
            <p:ph idx="1"/>
          </p:nvPr>
        </p:nvSpPr>
        <p:spPr>
          <a:xfrm>
            <a:off x="2182091" y="962243"/>
            <a:ext cx="9175174" cy="4804016"/>
          </a:xfrm>
        </p:spPr>
        <p:txBody>
          <a:bodyPr>
            <a:normAutofit fontScale="85000" lnSpcReduction="10000"/>
          </a:bodyPr>
          <a:lstStyle/>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Instalar la misión, visión, propósito y los valores en la gestión del Talento Humano.</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Obtener y mantener un plantel de funcionarios competentes para el ejercicio de las funciones que se les asigna en la Institución, a través de la implementación de procedimientos de selección y procesos de desarrollo del talento humano, de acuerdo a las normativas legales vigentes.</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Capacitar a los funcionarios para lograr el mejoramiento y fortalecimiento de sus capacidades, habilidades y competencias con la finalidad de alcanzar los objetivos institucionales.</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Mejorar el clima socio laboral de la Institución elevando los niveles de motivación, compromiso, responsabilidad, integración, comunicación, seguridad y bienestar de los funcionarios.</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Brindar las condiciones necesarias para el desarrollo del trabajo.</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Reconocer la trayectoria y el aporte de los funcionarios que siempre están en la búsqueda de dar lo mejor dentro de sus actividades y el cumplimiento de las normas institucionales.</a:t>
            </a:r>
          </a:p>
          <a:p>
            <a:pPr algn="just">
              <a:buFont typeface="Wingdings" panose="05000000000000000000" pitchFamily="2" charset="2"/>
              <a:buChar char="Ø"/>
            </a:pPr>
            <a:r>
              <a:rPr lang="es-PY" sz="2000" dirty="0">
                <a:latin typeface="Arial" panose="020B0604020202020204" pitchFamily="34" charset="0"/>
                <a:cs typeface="Arial" panose="020B0604020202020204" pitchFamily="34" charset="0"/>
              </a:rPr>
              <a:t>Proveer al funcionario la información pertinente en materia de mobbing laboral (discriminaciones, acoso sexual y otras formas de acoso), a fin de prevenir dichas situaciones, identificarlas y reaccionar adecuadamente.</a:t>
            </a:r>
          </a:p>
          <a:p>
            <a:pPr marL="82296" indent="0">
              <a:buNone/>
            </a:pPr>
            <a:endParaRPr lang="es-PY"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PY"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PY"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PY" sz="2000" dirty="0">
              <a:latin typeface="Arial" panose="020B0604020202020204" pitchFamily="34" charset="0"/>
              <a:cs typeface="Arial" panose="020B0604020202020204" pitchFamily="34" charset="0"/>
            </a:endParaRPr>
          </a:p>
        </p:txBody>
      </p:sp>
      <p:sp>
        <p:nvSpPr>
          <p:cNvPr id="4"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5" name="Título 1">
            <a:extLst>
              <a:ext uri="{FF2B5EF4-FFF2-40B4-BE49-F238E27FC236}">
                <a16:creationId xmlns="" xmlns:a16="http://schemas.microsoft.com/office/drawing/2014/main" id="{AD0B32FB-755B-0874-257E-78C3B5ED21F0}"/>
              </a:ext>
            </a:extLst>
          </p:cNvPr>
          <p:cNvSpPr txBox="1">
            <a:spLocks/>
          </p:cNvSpPr>
          <p:nvPr/>
        </p:nvSpPr>
        <p:spPr>
          <a:xfrm>
            <a:off x="2275609" y="5953353"/>
            <a:ext cx="8946574"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Tree>
    <p:extLst>
      <p:ext uri="{BB962C8B-B14F-4D97-AF65-F5344CB8AC3E}">
        <p14:creationId xmlns:p14="http://schemas.microsoft.com/office/powerpoint/2010/main" val="69886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1492" y="590550"/>
            <a:ext cx="10008171" cy="649223"/>
          </a:xfrm>
        </p:spPr>
        <p:txBody>
          <a:bodyPr>
            <a:normAutofit/>
          </a:bodyPr>
          <a:lstStyle/>
          <a:p>
            <a:pPr algn="ctr"/>
            <a:r>
              <a:rPr lang="es-PY" sz="2800" b="1" u="sng" dirty="0">
                <a:solidFill>
                  <a:schemeClr val="bg2">
                    <a:lumMod val="25000"/>
                  </a:schemeClr>
                </a:solidFill>
                <a:latin typeface="Arial" panose="020B0604020202020204" pitchFamily="34" charset="0"/>
                <a:cs typeface="Arial" panose="020B0604020202020204" pitchFamily="34" charset="0"/>
              </a:rPr>
              <a:t>3) PRINCIPIOS</a:t>
            </a:r>
          </a:p>
        </p:txBody>
      </p:sp>
      <p:sp>
        <p:nvSpPr>
          <p:cNvPr id="3" name="Marcador de contenido 2"/>
          <p:cNvSpPr>
            <a:spLocks noGrp="1"/>
          </p:cNvSpPr>
          <p:nvPr>
            <p:ph idx="1"/>
          </p:nvPr>
        </p:nvSpPr>
        <p:spPr>
          <a:xfrm>
            <a:off x="2441865" y="1239773"/>
            <a:ext cx="8853054" cy="4648963"/>
          </a:xfrm>
        </p:spPr>
        <p:txBody>
          <a:bodyPr>
            <a:normAutofit lnSpcReduction="10000"/>
          </a:bodyPr>
          <a:lstStyle/>
          <a:p>
            <a:pPr marL="0" indent="0" algn="just">
              <a:buNone/>
            </a:pPr>
            <a:r>
              <a:rPr lang="es-PY" sz="2000" dirty="0">
                <a:latin typeface="Arial" panose="020B0604020202020204" pitchFamily="34" charset="0"/>
                <a:cs typeface="Arial" panose="020B0604020202020204" pitchFamily="34" charset="0"/>
              </a:rPr>
              <a:t>Las políticas y prácticas del talento humano deben estar basadas en los siguientes principios:</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Igualdad:</a:t>
            </a:r>
            <a:r>
              <a:rPr lang="es-PY" sz="1800" dirty="0">
                <a:latin typeface="Arial" panose="020B0604020202020204" pitchFamily="34" charset="0"/>
                <a:cs typeface="Arial" panose="020B0604020202020204" pitchFamily="34" charset="0"/>
              </a:rPr>
              <a:t> garantizando que toda persona que cumpla con los requisitos de postulación a un cargo tenga la misma posibilidad de participar en los procesos de selección, promoción y en el desarrollo de sus actividades, sin ser discriminado por motivo alguno.</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Imparcialidad:</a:t>
            </a:r>
            <a:r>
              <a:rPr lang="es-PY" sz="1800" dirty="0">
                <a:latin typeface="Arial" panose="020B0604020202020204" pitchFamily="34" charset="0"/>
                <a:cs typeface="Arial" panose="020B0604020202020204" pitchFamily="34" charset="0"/>
              </a:rPr>
              <a:t> otorgando el mismo trato a toda persona en los procesos de ingreso, promoción y evaluación del personal.</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Economía: </a:t>
            </a:r>
            <a:r>
              <a:rPr lang="es-PY" sz="1800" dirty="0">
                <a:latin typeface="Arial" panose="020B0604020202020204" pitchFamily="34" charset="0"/>
                <a:cs typeface="Arial" panose="020B0604020202020204" pitchFamily="34" charset="0"/>
              </a:rPr>
              <a:t>Utilización racional de los recursos asociados con la administración del Talento Humano.</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Eficiencia y eficacia: </a:t>
            </a:r>
            <a:r>
              <a:rPr lang="es-PY" sz="1800" dirty="0">
                <a:latin typeface="Arial" panose="020B0604020202020204" pitchFamily="34" charset="0"/>
                <a:cs typeface="Arial" panose="020B0604020202020204" pitchFamily="34" charset="0"/>
              </a:rPr>
              <a:t>seleccionando y conservando a las personas, cuyas capacidades, habilidades y conocimientos se ajusten a las necesidades propias de los cargos requeridos, otorgando prevalencia al logro de los propósitos institucionales y observando que el cumplimiento de sus funciones y responsabilidad sean desarrolladas con celeridad y profesionalismo, con la máxima realidad</a:t>
            </a:r>
          </a:p>
          <a:p>
            <a:pPr marL="571500" indent="-571500" algn="just">
              <a:buFont typeface="Wingdings" panose="05000000000000000000" pitchFamily="2" charset="2"/>
              <a:buChar char="ü"/>
            </a:pPr>
            <a:endParaRPr lang="es-PY" sz="1800" dirty="0">
              <a:latin typeface="Arial" panose="020B0604020202020204" pitchFamily="34" charset="0"/>
              <a:cs typeface="Arial" panose="020B0604020202020204" pitchFamily="34" charset="0"/>
            </a:endParaRPr>
          </a:p>
          <a:p>
            <a:pPr marL="571500" indent="-571500" algn="just">
              <a:buFont typeface="Wingdings" panose="05000000000000000000" pitchFamily="2" charset="2"/>
              <a:buChar char="ü"/>
            </a:pPr>
            <a:endParaRPr lang="es-PY" sz="3600" b="1" dirty="0">
              <a:solidFill>
                <a:schemeClr val="tx1"/>
              </a:solidFill>
            </a:endParaRPr>
          </a:p>
        </p:txBody>
      </p:sp>
      <p:sp>
        <p:nvSpPr>
          <p:cNvPr id="4"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5" name="Título 1">
            <a:extLst>
              <a:ext uri="{FF2B5EF4-FFF2-40B4-BE49-F238E27FC236}">
                <a16:creationId xmlns="" xmlns:a16="http://schemas.microsoft.com/office/drawing/2014/main" id="{38FC9B16-F5FE-E286-D586-8A3F4D36C315}"/>
              </a:ext>
            </a:extLst>
          </p:cNvPr>
          <p:cNvSpPr txBox="1">
            <a:spLocks/>
          </p:cNvSpPr>
          <p:nvPr/>
        </p:nvSpPr>
        <p:spPr>
          <a:xfrm>
            <a:off x="2254827" y="5871448"/>
            <a:ext cx="8998528"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Tree>
    <p:extLst>
      <p:ext uri="{BB962C8B-B14F-4D97-AF65-F5344CB8AC3E}">
        <p14:creationId xmlns:p14="http://schemas.microsoft.com/office/powerpoint/2010/main" val="1683007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1492" y="590550"/>
            <a:ext cx="10008171" cy="649223"/>
          </a:xfrm>
        </p:spPr>
        <p:txBody>
          <a:bodyPr>
            <a:normAutofit/>
          </a:bodyPr>
          <a:lstStyle/>
          <a:p>
            <a:pPr algn="ctr"/>
            <a:r>
              <a:rPr lang="es-PY" sz="2800" b="1" u="sng" dirty="0">
                <a:solidFill>
                  <a:schemeClr val="bg2">
                    <a:lumMod val="25000"/>
                  </a:schemeClr>
                </a:solidFill>
                <a:latin typeface="Arial" panose="020B0604020202020204" pitchFamily="34" charset="0"/>
                <a:cs typeface="Arial" panose="020B0604020202020204" pitchFamily="34" charset="0"/>
              </a:rPr>
              <a:t>3) PRINCIPIOS</a:t>
            </a:r>
          </a:p>
        </p:txBody>
      </p:sp>
      <p:sp>
        <p:nvSpPr>
          <p:cNvPr id="3" name="Marcador de contenido 2"/>
          <p:cNvSpPr>
            <a:spLocks noGrp="1"/>
          </p:cNvSpPr>
          <p:nvPr>
            <p:ph idx="1"/>
          </p:nvPr>
        </p:nvSpPr>
        <p:spPr>
          <a:xfrm>
            <a:off x="1953492" y="1239773"/>
            <a:ext cx="9874274" cy="4631675"/>
          </a:xfrm>
        </p:spPr>
        <p:txBody>
          <a:bodyPr>
            <a:normAutofit/>
          </a:bodyPr>
          <a:lstStyle/>
          <a:p>
            <a:pPr marL="0" indent="0" algn="just">
              <a:buNone/>
            </a:pPr>
            <a:r>
              <a:rPr lang="es-PY" sz="2000" dirty="0">
                <a:latin typeface="Arial" panose="020B0604020202020204" pitchFamily="34" charset="0"/>
                <a:cs typeface="Arial" panose="020B0604020202020204" pitchFamily="34" charset="0"/>
              </a:rPr>
              <a:t>Las políticas y prácticas del talento humano deben estar basadas en los siguientes principios:</a:t>
            </a:r>
          </a:p>
          <a:p>
            <a:pPr marL="0" indent="0" algn="just">
              <a:buNone/>
            </a:pPr>
            <a:endParaRPr lang="es-PY" sz="2000" dirty="0">
              <a:latin typeface="Arial" panose="020B0604020202020204" pitchFamily="34" charset="0"/>
              <a:cs typeface="Arial" panose="020B0604020202020204" pitchFamily="34" charset="0"/>
            </a:endParaRP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Integridad:</a:t>
            </a:r>
            <a:r>
              <a:rPr lang="es-PY" sz="1800" dirty="0">
                <a:latin typeface="Arial" panose="020B0604020202020204" pitchFamily="34" charset="0"/>
                <a:cs typeface="Arial" panose="020B0604020202020204" pitchFamily="34" charset="0"/>
              </a:rPr>
              <a:t> procurando que el ejercicio de las funciones se realice de manera recta e intachable, con rectitud y honradez en la conducta y en el comportamiento, tratando siempre de hacer lo correcto y todo aquello que considera bueno para la misma sin afectar los interese de otras personas.</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Transparencia: </a:t>
            </a:r>
            <a:r>
              <a:rPr lang="es-PY" sz="1800" dirty="0">
                <a:latin typeface="Arial" panose="020B0604020202020204" pitchFamily="34" charset="0"/>
                <a:cs typeface="Arial" panose="020B0604020202020204" pitchFamily="34" charset="0"/>
              </a:rPr>
              <a:t>comunicando abiertamente las condiciones para seleccionar o promover a las personas que ocupara los cargos públicos.</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No discriminación:</a:t>
            </a:r>
            <a:r>
              <a:rPr lang="es-PY" sz="1800" dirty="0">
                <a:latin typeface="Arial" panose="020B0604020202020204" pitchFamily="34" charset="0"/>
                <a:cs typeface="Arial" panose="020B0604020202020204" pitchFamily="34" charset="0"/>
              </a:rPr>
              <a:t> buscando las condiciones laborales justas, equitativas y satisfactorias y garantizando el trabajo de las personas con limitaciones o incapacidades físicas o mentales.</a:t>
            </a:r>
          </a:p>
          <a:p>
            <a:pPr marL="571500" indent="-571500" algn="just">
              <a:buFont typeface="Wingdings" panose="05000000000000000000" pitchFamily="2" charset="2"/>
              <a:buChar char="ü"/>
            </a:pPr>
            <a:r>
              <a:rPr lang="es-PY" sz="1800" b="1" dirty="0">
                <a:latin typeface="Arial" panose="020B0604020202020204" pitchFamily="34" charset="0"/>
                <a:cs typeface="Arial" panose="020B0604020202020204" pitchFamily="34" charset="0"/>
              </a:rPr>
              <a:t>Sostenibilidad:</a:t>
            </a:r>
            <a:r>
              <a:rPr lang="es-PY" sz="1800" dirty="0">
                <a:latin typeface="Arial" panose="020B0604020202020204" pitchFamily="34" charset="0"/>
                <a:cs typeface="Arial" panose="020B0604020202020204" pitchFamily="34" charset="0"/>
              </a:rPr>
              <a:t> la institución optara por acciones a favor del ambiente y los funcionarios se comprometen a desarrollar las actividades teniendo en cuenta los ODS y sus metas.</a:t>
            </a:r>
          </a:p>
        </p:txBody>
      </p:sp>
      <p:sp>
        <p:nvSpPr>
          <p:cNvPr id="4"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5" name="Título 1">
            <a:extLst>
              <a:ext uri="{FF2B5EF4-FFF2-40B4-BE49-F238E27FC236}">
                <a16:creationId xmlns="" xmlns:a16="http://schemas.microsoft.com/office/drawing/2014/main" id="{38FC9B16-F5FE-E286-D586-8A3F4D36C315}"/>
              </a:ext>
            </a:extLst>
          </p:cNvPr>
          <p:cNvSpPr txBox="1">
            <a:spLocks/>
          </p:cNvSpPr>
          <p:nvPr/>
        </p:nvSpPr>
        <p:spPr>
          <a:xfrm>
            <a:off x="1953491" y="5871448"/>
            <a:ext cx="9874274" cy="792004"/>
          </a:xfrm>
          <a:prstGeom prst="rect">
            <a:avLst/>
          </a:prstGeom>
          <a:blipFill>
            <a:blip r:embed="rId2"/>
            <a:tile tx="0" ty="0" sx="100000" sy="100000" flip="none" algn="tl"/>
          </a:blipFill>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Tree>
    <p:extLst>
      <p:ext uri="{BB962C8B-B14F-4D97-AF65-F5344CB8AC3E}">
        <p14:creationId xmlns:p14="http://schemas.microsoft.com/office/powerpoint/2010/main" val="270148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369127" y="5871448"/>
            <a:ext cx="8738755" cy="792004"/>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369127" y="1239773"/>
            <a:ext cx="8738755" cy="4631675"/>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None/>
            </a:pPr>
            <a:r>
              <a:rPr lang="es-PY" sz="1800" dirty="0">
                <a:latin typeface="Arial" panose="020B0604020202020204" pitchFamily="34" charset="0"/>
                <a:cs typeface="Arial" panose="020B0604020202020204" pitchFamily="34" charset="0"/>
              </a:rPr>
              <a:t>Con el fin de definir la necesidad del talento humano suficiente, calificado, competente, financieramente sostenible y establecer la estrategia, y establecer la estrategia para satisfacer la misma, la Cámara de Senadores y el Congreso Nacional planeará anualmente la gestión y el desarrollo de las personas a partir de una evaluación del PEI, los objetivos y las necesidades institucionales.</a:t>
            </a:r>
          </a:p>
          <a:p>
            <a:pPr marL="0" indent="0" algn="ctr">
              <a:buNone/>
            </a:pPr>
            <a:r>
              <a:rPr lang="es-PY" sz="1800" b="1" dirty="0">
                <a:latin typeface="Arial" panose="020B0604020202020204" pitchFamily="34" charset="0"/>
                <a:cs typeface="Arial" panose="020B0604020202020204" pitchFamily="34" charset="0"/>
              </a:rPr>
              <a:t>A. ETAPA DE VINCULACIÓN DEL FUNCIONARIO</a:t>
            </a:r>
          </a:p>
          <a:p>
            <a:pPr marL="0" indent="0" algn="just">
              <a:buNone/>
            </a:pPr>
            <a:r>
              <a:rPr lang="es-PY" sz="1800" b="1" dirty="0">
                <a:latin typeface="Arial" panose="020B0604020202020204" pitchFamily="34" charset="0"/>
                <a:cs typeface="Arial" panose="020B0604020202020204" pitchFamily="34" charset="0"/>
              </a:rPr>
              <a:t>A.1. Política de selección: </a:t>
            </a:r>
            <a:r>
              <a:rPr lang="es-PY" sz="1800" dirty="0">
                <a:latin typeface="Arial" panose="020B0604020202020204" pitchFamily="34" charset="0"/>
                <a:cs typeface="Arial" panose="020B0604020202020204" pitchFamily="34" charset="0"/>
              </a:rPr>
              <a:t>Garantizar el ingreso de aquellas personas con aptitudes, conocimientos y capaces a la Institución a través de procesos de selección organizados, trasparentes, con criterios técnicos y enfocados en el mérito, la capacidad y las competencias, acorde con las disposiciones legales vigentes y la planificación institucional.</a:t>
            </a:r>
          </a:p>
          <a:p>
            <a:pPr marL="0" indent="0" algn="just">
              <a:buNone/>
            </a:pPr>
            <a:r>
              <a:rPr lang="es-PY" sz="1800" b="1" dirty="0">
                <a:latin typeface="Arial" panose="020B0604020202020204" pitchFamily="34" charset="0"/>
                <a:cs typeface="Arial" panose="020B0604020202020204" pitchFamily="34" charset="0"/>
              </a:rPr>
              <a:t>A.2. Política de inducción: </a:t>
            </a:r>
            <a:r>
              <a:rPr lang="es-PY" sz="1800" dirty="0">
                <a:latin typeface="Arial" panose="020B0604020202020204" pitchFamily="34" charset="0"/>
                <a:cs typeface="Arial" panose="020B0604020202020204" pitchFamily="34" charset="0"/>
              </a:rPr>
              <a:t>Brindar la información necesaria al funcionario que se incorpora a la institución, a través de la ejecución de un programa de inducción que lo oriente sobre la Misión y Visión, el plan estratégico, el código de ética, las normas y reglamentos vigentes, los manuales de funciones propios de su cargo, para lograr la integración y socialización de éste a la nueva cultura organizacional.</a:t>
            </a:r>
          </a:p>
          <a:p>
            <a:pPr marL="0" indent="0" algn="just">
              <a:buNone/>
            </a:pPr>
            <a:endParaRPr lang="es-PY"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147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19008" y="361462"/>
            <a:ext cx="9899968" cy="796778"/>
          </a:xfrm>
        </p:spPr>
        <p:txBody>
          <a:bodyPr>
            <a:normAutofit lnSpcReduction="10000"/>
          </a:bodyPr>
          <a:lstStyle/>
          <a:p>
            <a:pPr marL="0" indent="0" algn="ctr">
              <a:buNone/>
            </a:pPr>
            <a:r>
              <a:rPr lang="es-PY" sz="2400" b="1" u="sng" dirty="0">
                <a:solidFill>
                  <a:schemeClr val="bg2">
                    <a:lumMod val="25000"/>
                  </a:schemeClr>
                </a:solidFill>
                <a:latin typeface="Arial" panose="020B0604020202020204" pitchFamily="34" charset="0"/>
                <a:cs typeface="Arial" panose="020B0604020202020204" pitchFamily="34" charset="0"/>
              </a:rPr>
              <a:t>4) POLÍTICA DE PLANIFICACIÓN DE LA GESTIÓN Y EL DESARROLLO DE LAS PERSONAS</a:t>
            </a:r>
          </a:p>
        </p:txBody>
      </p:sp>
      <p:sp>
        <p:nvSpPr>
          <p:cNvPr id="6" name="Título 1"/>
          <p:cNvSpPr txBox="1">
            <a:spLocks/>
          </p:cNvSpPr>
          <p:nvPr/>
        </p:nvSpPr>
        <p:spPr>
          <a:xfrm>
            <a:off x="1560512" y="6343651"/>
            <a:ext cx="8534400" cy="51435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PY" sz="2400" b="1">
                <a:solidFill>
                  <a:schemeClr val="bg1"/>
                </a:solidFill>
              </a:rPr>
              <a:t>PLAN ESTRATÉGICO 2017-2021</a:t>
            </a:r>
            <a:endParaRPr lang="es-PY" sz="2400" b="1" dirty="0">
              <a:solidFill>
                <a:schemeClr val="bg1"/>
              </a:solidFill>
            </a:endParaRPr>
          </a:p>
        </p:txBody>
      </p:sp>
      <p:sp>
        <p:nvSpPr>
          <p:cNvPr id="8" name="Marcador de contenido 2"/>
          <p:cNvSpPr txBox="1">
            <a:spLocks/>
          </p:cNvSpPr>
          <p:nvPr/>
        </p:nvSpPr>
        <p:spPr>
          <a:xfrm>
            <a:off x="1609344" y="1280160"/>
            <a:ext cx="10218421" cy="4608576"/>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just">
              <a:buFont typeface="Wingdings 2"/>
              <a:buNone/>
            </a:pPr>
            <a:endParaRPr lang="es-PY" sz="3600" b="1" dirty="0"/>
          </a:p>
        </p:txBody>
      </p:sp>
      <p:sp>
        <p:nvSpPr>
          <p:cNvPr id="2" name="Título 1">
            <a:extLst>
              <a:ext uri="{FF2B5EF4-FFF2-40B4-BE49-F238E27FC236}">
                <a16:creationId xmlns="" xmlns:a16="http://schemas.microsoft.com/office/drawing/2014/main" id="{1E42F1E5-1379-FB0A-5335-4740EF1E19DE}"/>
              </a:ext>
            </a:extLst>
          </p:cNvPr>
          <p:cNvSpPr txBox="1">
            <a:spLocks/>
          </p:cNvSpPr>
          <p:nvPr/>
        </p:nvSpPr>
        <p:spPr>
          <a:xfrm>
            <a:off x="2213264" y="5466202"/>
            <a:ext cx="9029702" cy="622870"/>
          </a:xfrm>
          <a:prstGeom prst="rect">
            <a:avLst/>
          </a:prstGeom>
          <a:blipFill>
            <a:blip r:embed="rId2"/>
            <a:tile tx="0" ty="0" sx="100000" sy="100000" flip="none" algn="tl"/>
          </a:blipFill>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endPar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a:p>
            <a:pPr algn="ctr"/>
            <a:r>
              <a:rPr lang="es-PY" sz="2000" b="1" dirty="0" smtClean="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RESOLUCIÓN </a:t>
            </a:r>
            <a:r>
              <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rPr>
              <a:t>N° 887/2022 – POLÍTICA DE TALENTO HUMANO VERSIÓN 2</a:t>
            </a:r>
          </a:p>
          <a:p>
            <a:pPr algn="ctr"/>
            <a:endParaRPr lang="es-PY" sz="2000" b="1" dirty="0">
              <a:solidFill>
                <a:schemeClr val="bg2">
                  <a:lumMod val="25000"/>
                </a:schemeClr>
              </a:solidFill>
              <a:effectLst>
                <a:outerShdw blurRad="38100" dist="38100" dir="2700000" algn="tl">
                  <a:srgbClr val="000000">
                    <a:alpha val="43137"/>
                  </a:srgbClr>
                </a:outerShdw>
              </a:effectLst>
              <a:latin typeface="Bookman Old Style" panose="02050604050505020204" pitchFamily="18" charset="0"/>
            </a:endParaRPr>
          </a:p>
        </p:txBody>
      </p:sp>
      <p:sp>
        <p:nvSpPr>
          <p:cNvPr id="4" name="Marcador de contenido 2">
            <a:extLst>
              <a:ext uri="{FF2B5EF4-FFF2-40B4-BE49-F238E27FC236}">
                <a16:creationId xmlns="" xmlns:a16="http://schemas.microsoft.com/office/drawing/2014/main" id="{93692C37-7393-6CD3-D3CD-84D878805C81}"/>
              </a:ext>
            </a:extLst>
          </p:cNvPr>
          <p:cNvSpPr txBox="1">
            <a:spLocks/>
          </p:cNvSpPr>
          <p:nvPr/>
        </p:nvSpPr>
        <p:spPr>
          <a:xfrm>
            <a:off x="2306783" y="1239773"/>
            <a:ext cx="8936182" cy="4433663"/>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0" indent="0" algn="ctr">
              <a:buNone/>
            </a:pPr>
            <a:r>
              <a:rPr lang="es-PY" sz="2000" b="1" dirty="0">
                <a:latin typeface="Arial" panose="020B0604020202020204" pitchFamily="34" charset="0"/>
                <a:cs typeface="Arial" panose="020B0604020202020204" pitchFamily="34" charset="0"/>
              </a:rPr>
              <a:t>B. ETAPA DE PERMANENCIA Y DESARROLLO DEL FUNCIONARIO</a:t>
            </a:r>
          </a:p>
          <a:p>
            <a:pPr marL="0" indent="0" algn="just">
              <a:buNone/>
            </a:pPr>
            <a:r>
              <a:rPr lang="es-PY" sz="1800" b="1" dirty="0">
                <a:latin typeface="Arial" panose="020B0604020202020204" pitchFamily="34" charset="0"/>
                <a:cs typeface="Arial" panose="020B0604020202020204" pitchFamily="34" charset="0"/>
              </a:rPr>
              <a:t>B.1. Política de Reinducción: </a:t>
            </a:r>
            <a:r>
              <a:rPr lang="es-PY" sz="1800" dirty="0">
                <a:latin typeface="Arial" panose="020B0604020202020204" pitchFamily="34" charset="0"/>
                <a:cs typeface="Arial" panose="020B0604020202020204" pitchFamily="34" charset="0"/>
              </a:rPr>
              <a:t>Con el fin de reorientar y reforzar el conocimiento de los funcionarios, se implementará un proceso de reinducción que asegure el compromiso con las políticas, planes y objetivos estratégicos de la Institución y del área en el que se desempeña. La misma será responsabilidad del Director de cada dependencia, dirigido a todos los funcionarios a su cargo, el cual deberá desarrollarse dentro del primer semestre del año; y, con el apoyo de la Dirección General de Talento Humano, quienes tendrán la responsabilidad de preparar las guías y los materiales actualizados que serán utilizados para el proceso.</a:t>
            </a:r>
          </a:p>
          <a:p>
            <a:pPr marL="0" indent="0" algn="just">
              <a:buNone/>
            </a:pPr>
            <a:endParaRPr lang="es-PY" sz="1800" b="1" dirty="0">
              <a:latin typeface="Arial" panose="020B0604020202020204" pitchFamily="34" charset="0"/>
              <a:cs typeface="Arial" panose="020B0604020202020204" pitchFamily="34" charset="0"/>
            </a:endParaRPr>
          </a:p>
          <a:p>
            <a:pPr marL="0" indent="0" algn="just">
              <a:buNone/>
            </a:pPr>
            <a:r>
              <a:rPr lang="es-PY" sz="1800" b="1" dirty="0">
                <a:latin typeface="Arial" panose="020B0604020202020204" pitchFamily="34" charset="0"/>
                <a:cs typeface="Arial" panose="020B0604020202020204" pitchFamily="34" charset="0"/>
              </a:rPr>
              <a:t>B.2. Política de formación y capacitación: </a:t>
            </a:r>
            <a:r>
              <a:rPr lang="es-PY" sz="1800" dirty="0">
                <a:latin typeface="Arial" panose="020B0604020202020204" pitchFamily="34" charset="0"/>
                <a:cs typeface="Arial" panose="020B0604020202020204" pitchFamily="34" charset="0"/>
              </a:rPr>
              <a:t>Facilitar el desarrollo integral del funcionario, potenciando sus aptitudes, habilidades y conductas, propiciando su formación a través de la realización de un diagnóstico de detección de necesidades actitudinales, de conocimientos y habilidades requeridas, a fin de elaborar el Plan Anual de Capacitación, que contribuya eficazmente al logro de la misión institucional</a:t>
            </a:r>
            <a:r>
              <a:rPr lang="es-PY" sz="1800" dirty="0" smtClean="0">
                <a:latin typeface="Arial" panose="020B0604020202020204" pitchFamily="34" charset="0"/>
                <a:cs typeface="Arial" panose="020B0604020202020204" pitchFamily="34" charset="0"/>
              </a:rPr>
              <a:t>.</a:t>
            </a:r>
            <a:endParaRPr lang="es-PY"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4978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1000"/>
                                        <p:tgtEl>
                                          <p:spTgt spid="8">
                                            <p:txEl>
                                              <p:pRg st="0" end="0"/>
                                            </p:txEl>
                                          </p:spTgt>
                                        </p:tgtEl>
                                      </p:cBhvr>
                                    </p:animEffect>
                                    <p:anim calcmode="lin" valueType="num">
                                      <p:cBhvr>
                                        <p:cTn id="1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1000"/>
                                        <p:tgtEl>
                                          <p:spTgt spid="4">
                                            <p:txEl>
                                              <p:pRg st="3" end="3"/>
                                            </p:txEl>
                                          </p:spTgt>
                                        </p:tgtEl>
                                      </p:cBhvr>
                                    </p:animEffect>
                                    <p:anim calcmode="lin" valueType="num">
                                      <p:cBhvr>
                                        <p:cTn id="3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821</TotalTime>
  <Words>2179</Words>
  <Application>Microsoft Office PowerPoint</Application>
  <PresentationFormat>Personalizado</PresentationFormat>
  <Paragraphs>121</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Solsticio</vt:lpstr>
      <vt:lpstr>COMISÓN BICAMERAL DE PRESUPUESTO</vt:lpstr>
      <vt:lpstr>Presentación de PowerPoint</vt:lpstr>
      <vt:lpstr>PLAN ESTRATÉGICO 2017-2021</vt:lpstr>
      <vt:lpstr>1. INTRODUCCIÓN</vt:lpstr>
      <vt:lpstr>2) OBJETIVOS DE LA POLÍTICA DE TALENTO HUMANO</vt:lpstr>
      <vt:lpstr>3) PRINCIPIOS</vt:lpstr>
      <vt:lpstr>3) PRINCIPIOS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DIRECCIÓN GENERAL DE TECNOLOGÍA DE LA INFORMACIÓN</dc:title>
  <dc:creator>José Ovelar</dc:creator>
  <cp:lastModifiedBy>user</cp:lastModifiedBy>
  <cp:revision>94</cp:revision>
  <cp:lastPrinted>2023-06-27T13:45:32Z</cp:lastPrinted>
  <dcterms:created xsi:type="dcterms:W3CDTF">2019-12-12T11:27:44Z</dcterms:created>
  <dcterms:modified xsi:type="dcterms:W3CDTF">2023-06-29T14:35:51Z</dcterms:modified>
</cp:coreProperties>
</file>