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37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49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1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35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1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9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21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54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9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4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B5F3-FC22-41CB-9D81-1892A3DD7F5E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4B93-048F-4CD4-B98E-FF00EEF6D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9">
            <a:extLst>
              <a:ext uri="{FF2B5EF4-FFF2-40B4-BE49-F238E27FC236}">
                <a16:creationId xmlns:a16="http://schemas.microsoft.com/office/drawing/2014/main" xmlns="" id="{583EE6AF-F2E0-46C4-A9CF-0740B3C60BF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91" y="2041083"/>
            <a:ext cx="5816697" cy="1315909"/>
          </a:xfrm>
          <a:prstGeom prst="rect">
            <a:avLst/>
          </a:prstGeom>
        </p:spPr>
      </p:pic>
      <p:pic>
        <p:nvPicPr>
          <p:cNvPr id="9" name="Picture 89097">
            <a:extLst>
              <a:ext uri="{FF2B5EF4-FFF2-40B4-BE49-F238E27FC236}">
                <a16:creationId xmlns:a16="http://schemas.microsoft.com/office/drawing/2014/main" xmlns="" id="{D709F934-1D9F-4392-84D6-00A0E4605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14" r="-2" b="15512"/>
          <a:stretch/>
        </p:blipFill>
        <p:spPr>
          <a:xfrm>
            <a:off x="2771800" y="-7990"/>
            <a:ext cx="637220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Marcador de posición de imagen 5">
            <a:extLst>
              <a:ext uri="{FF2B5EF4-FFF2-40B4-BE49-F238E27FC236}">
                <a16:creationId xmlns:a16="http://schemas.microsoft.com/office/drawing/2014/main" xmlns="" id="{F78B6F78-1F33-4CA7-996A-687333436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r="-2" b="480"/>
          <a:stretch/>
        </p:blipFill>
        <p:spPr>
          <a:xfrm>
            <a:off x="2771800" y="3356992"/>
            <a:ext cx="6372200" cy="350100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1" name="AutoShape 2" descr="Portal INTN :: MEC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3635896" cy="1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5" descr="Buscar - Congreso 2030 Paragu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7" descr="Buscar - Congreso 2030 Paragu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9" descr="Buscar - Congreso 2030 Paragu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311352" y="312738"/>
            <a:ext cx="58326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600" b="1" dirty="0" smtClean="0">
              <a:solidFill>
                <a:schemeClr val="bg1"/>
              </a:solidFill>
            </a:endParaRPr>
          </a:p>
          <a:p>
            <a:pPr algn="ctr"/>
            <a:endParaRPr lang="es-ES" sz="2600" b="1" dirty="0">
              <a:solidFill>
                <a:schemeClr val="bg1"/>
              </a:solidFill>
            </a:endParaRPr>
          </a:p>
          <a:p>
            <a:pPr algn="ctr"/>
            <a:endParaRPr lang="es-ES" sz="26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Congreso Nacional</a:t>
            </a:r>
          </a:p>
          <a:p>
            <a:pPr algn="ctr"/>
            <a:r>
              <a:rPr lang="es-ES" sz="2600" b="1" dirty="0" smtClean="0">
                <a:solidFill>
                  <a:schemeClr val="bg1"/>
                </a:solidFill>
              </a:rPr>
              <a:t>Comisión Bicameral de Presupuesto</a:t>
            </a:r>
            <a:endParaRPr lang="es-ES" sz="2600" b="1" dirty="0">
              <a:solidFill>
                <a:schemeClr val="bg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609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5496" y="3501008"/>
            <a:ext cx="3275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 </a:t>
            </a:r>
            <a:r>
              <a:rPr lang="es-PY" dirty="0" smtClean="0"/>
              <a:t>         </a:t>
            </a:r>
            <a:r>
              <a:rPr lang="es-PY" b="1" dirty="0" smtClean="0"/>
              <a:t>Socialización de la Resolución N° 796/2022 “Que establece y aprueba las Políticas de Control Interno de la Honorable Cámara de Senadores y el Congreso Nacional</a:t>
            </a:r>
            <a:r>
              <a:rPr lang="es-PY" dirty="0" smtClean="0"/>
              <a:t>”.-</a:t>
            </a:r>
          </a:p>
          <a:p>
            <a:r>
              <a:rPr lang="es-PY" b="1" dirty="0" smtClean="0"/>
              <a:t>         Evaluación de los compromisos Éticos asumidos en el 2022.-</a:t>
            </a:r>
          </a:p>
          <a:p>
            <a:r>
              <a:rPr lang="es-PY" b="1" dirty="0" smtClean="0"/>
              <a:t>        Elaboración de nuevos Compromisos Éticos para el 2023.-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799831" y="6021288"/>
            <a:ext cx="317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 smtClean="0">
                <a:solidFill>
                  <a:srgbClr val="C00000"/>
                </a:solidFill>
              </a:rPr>
              <a:t>18 de Mayo de 2023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179512" y="3573016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155575" y="5229200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-108520" y="160338"/>
            <a:ext cx="3456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de Requisitos Mínimos para un Sistema de Control Interno del MECIP 2015 </a:t>
            </a:r>
            <a:endParaRPr lang="es-E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155575" y="6021288"/>
            <a:ext cx="304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91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9" y="764704"/>
            <a:ext cx="8214490" cy="53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9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MX" sz="2400" b="1" dirty="0"/>
              <a:t>NUEVOS COMPROMISOS ASUMIDOS POR LOS FUNCIONARIOS</a:t>
            </a:r>
            <a:endParaRPr lang="es-E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39" y="1124745"/>
            <a:ext cx="6030009" cy="534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7" y="2060848"/>
            <a:ext cx="955179" cy="132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Qué diferencia hay entre eficiencia y eficacia en una empres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56184" cy="131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165618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1656184" cy="94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3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es-ES" dirty="0">
                <a:latin typeface="Cooper Black" panose="0208090404030B020404" pitchFamily="18" charset="0"/>
              </a:rPr>
              <a:t>Muchas G</a:t>
            </a:r>
            <a:r>
              <a:rPr lang="es-ES" dirty="0" smtClean="0">
                <a:latin typeface="Cooper Black" panose="0208090404030B020404" pitchFamily="18" charset="0"/>
              </a:rPr>
              <a:t>racias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3" y="2348880"/>
            <a:ext cx="2912343" cy="367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100" i="1" dirty="0"/>
              <a:t> </a:t>
            </a:r>
            <a:endParaRPr lang="es-ES" sz="1600" dirty="0"/>
          </a:p>
          <a:p>
            <a:pPr marL="0" indent="0" algn="ctr">
              <a:buNone/>
            </a:pPr>
            <a:r>
              <a:rPr lang="es-ES" sz="1600" b="1" u="heavy" dirty="0" smtClean="0"/>
              <a:t>RESOLUCIÓN N° 796</a:t>
            </a:r>
            <a:endParaRPr lang="es-ES" sz="1600" dirty="0"/>
          </a:p>
          <a:p>
            <a:pPr marL="0" indent="0" algn="just">
              <a:buNone/>
            </a:pPr>
            <a:r>
              <a:rPr lang="es-ES" sz="1200" b="1" dirty="0"/>
              <a:t>"QUE ESTABLECE Y APRUEBA LAS </a:t>
            </a:r>
            <a:r>
              <a:rPr lang="es-ES" sz="1200" b="1" dirty="0" smtClean="0"/>
              <a:t>POLÍTICAS </a:t>
            </a:r>
            <a:r>
              <a:rPr lang="es-ES" sz="1200" b="1" dirty="0"/>
              <a:t>DE CONTROL INTERNO DE LA HONORABLE </a:t>
            </a:r>
            <a:r>
              <a:rPr lang="es-ES" sz="1200" b="1" dirty="0" smtClean="0"/>
              <a:t>CÁMARA </a:t>
            </a:r>
            <a:r>
              <a:rPr lang="es-ES" sz="1200" b="1" dirty="0"/>
              <a:t>DE SENADORES Y EL CONGRESO NACIONAL".</a:t>
            </a:r>
            <a:endParaRPr lang="es-ES" sz="1200" dirty="0"/>
          </a:p>
          <a:p>
            <a:pPr marL="0" indent="0" algn="r">
              <a:buNone/>
            </a:pPr>
            <a:r>
              <a:rPr lang="es-ES" sz="1200" dirty="0"/>
              <a:t>Asunción, 23	de diciembre de 2021.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 algn="just">
              <a:buNone/>
            </a:pPr>
            <a:r>
              <a:rPr lang="es-ES" sz="1200" b="1" dirty="0"/>
              <a:t>VISTO:	 </a:t>
            </a:r>
            <a:r>
              <a:rPr lang="es-ES" sz="1200" b="1" dirty="0" smtClean="0"/>
              <a:t>    </a:t>
            </a:r>
            <a:r>
              <a:rPr lang="es-ES" sz="1200" dirty="0" smtClean="0"/>
              <a:t>La </a:t>
            </a:r>
            <a:r>
              <a:rPr lang="es-ES" sz="1200" dirty="0"/>
              <a:t>necesidad de definir las Políticas de Control Interno Institucional, que constituya una herramienta que </a:t>
            </a:r>
            <a:r>
              <a:rPr lang="es-ES" sz="1200" dirty="0" smtClean="0"/>
              <a:t>	     permita Instalar </a:t>
            </a:r>
            <a:r>
              <a:rPr lang="es-ES" sz="1200" dirty="0"/>
              <a:t>la </a:t>
            </a:r>
            <a:r>
              <a:rPr lang="es-ES" sz="1200" dirty="0" smtClean="0"/>
              <a:t> cultura </a:t>
            </a:r>
            <a:r>
              <a:rPr lang="es-ES" sz="1200" dirty="0"/>
              <a:t>del control estratégico, de gestión y evaluación en la Honorable Cámara de Senadores </a:t>
            </a:r>
            <a:r>
              <a:rPr lang="es-ES" sz="1200" dirty="0" smtClean="0"/>
              <a:t>	     y </a:t>
            </a:r>
            <a:r>
              <a:rPr lang="es-ES" sz="1200" dirty="0"/>
              <a:t>en el </a:t>
            </a:r>
            <a:r>
              <a:rPr lang="es-ES" sz="1200" dirty="0" smtClean="0"/>
              <a:t> Congreso </a:t>
            </a:r>
            <a:r>
              <a:rPr lang="es-ES" sz="1200" dirty="0"/>
              <a:t>Nacional.</a:t>
            </a:r>
          </a:p>
          <a:p>
            <a:pPr marL="0" indent="0" algn="just">
              <a:buNone/>
            </a:pPr>
            <a:r>
              <a:rPr lang="es-ES" sz="1200" dirty="0"/>
              <a:t> </a:t>
            </a:r>
          </a:p>
          <a:p>
            <a:pPr marL="0" indent="0" algn="just">
              <a:buNone/>
            </a:pPr>
            <a:r>
              <a:rPr lang="es-ES" sz="1200" b="1" dirty="0"/>
              <a:t>CONSIDERANDO: </a:t>
            </a:r>
            <a:r>
              <a:rPr lang="es-ES" sz="1200" dirty="0"/>
              <a:t>Que, la Constituci6n Nacional en su Art. 182. El Poder Legislativo será ejercido por el Congreso, compuesto de </a:t>
            </a:r>
            <a:r>
              <a:rPr lang="es-ES" sz="1200" dirty="0" smtClean="0"/>
              <a:t>	      una </a:t>
            </a:r>
            <a:r>
              <a:rPr lang="es-ES" sz="1200" dirty="0"/>
              <a:t>Cámara </a:t>
            </a:r>
            <a:r>
              <a:rPr lang="es-ES" sz="1200" dirty="0" smtClean="0"/>
              <a:t> de </a:t>
            </a:r>
            <a:r>
              <a:rPr lang="es-ES" sz="1200" dirty="0"/>
              <a:t>Senadores y otra de Diputados.</a:t>
            </a:r>
          </a:p>
          <a:p>
            <a:pPr marL="0" indent="0" algn="just">
              <a:buNone/>
            </a:pPr>
            <a:r>
              <a:rPr lang="es-ES" sz="1200" dirty="0"/>
              <a:t> </a:t>
            </a:r>
          </a:p>
          <a:p>
            <a:pPr marL="0" indent="0" algn="just">
              <a:buNone/>
            </a:pPr>
            <a:r>
              <a:rPr lang="es-ES" sz="1200" dirty="0" smtClean="0"/>
              <a:t>	     Que</a:t>
            </a:r>
            <a:r>
              <a:rPr lang="es-ES" sz="1200" dirty="0"/>
              <a:t>, la Ley N° 1535/1999 "De </a:t>
            </a:r>
            <a:r>
              <a:rPr lang="es-ES" sz="1200" dirty="0" smtClean="0"/>
              <a:t>Administración </a:t>
            </a:r>
            <a:r>
              <a:rPr lang="es-ES" sz="1200" dirty="0"/>
              <a:t>Financiera del Estado", en el Artículo 2 establece el Sistema </a:t>
            </a:r>
            <a:r>
              <a:rPr lang="es-ES" sz="1200" dirty="0" smtClean="0"/>
              <a:t>	     Integrando </a:t>
            </a:r>
            <a:r>
              <a:rPr lang="es-ES" sz="1200" dirty="0"/>
              <a:t>de </a:t>
            </a:r>
            <a:r>
              <a:rPr lang="es-ES" sz="1200" dirty="0" smtClean="0"/>
              <a:t>Administración </a:t>
            </a:r>
            <a:r>
              <a:rPr lang="es-ES" sz="1200" dirty="0"/>
              <a:t>Financiera (SIAF), y estará conformado, entre otros, por un Sistema de Control, </a:t>
            </a:r>
            <a:r>
              <a:rPr lang="es-ES" sz="1200" dirty="0" smtClean="0"/>
              <a:t>	     reglamentado </a:t>
            </a:r>
            <a:r>
              <a:rPr lang="es-ES" sz="1200" dirty="0"/>
              <a:t>por el </a:t>
            </a:r>
            <a:r>
              <a:rPr lang="es-ES" sz="1200" dirty="0" smtClean="0"/>
              <a:t>Decreto N</a:t>
            </a:r>
            <a:r>
              <a:rPr lang="es-ES" sz="1200" dirty="0"/>
              <a:t>° 8127/2000 "Por el cual se establecen las disposiciones legales y administrativas </a:t>
            </a:r>
            <a:r>
              <a:rPr lang="es-ES" sz="1200" dirty="0" smtClean="0"/>
              <a:t>	     que </a:t>
            </a:r>
            <a:r>
              <a:rPr lang="es-ES" sz="1200" dirty="0"/>
              <a:t>reglamentan la </a:t>
            </a:r>
            <a:r>
              <a:rPr lang="es-ES" sz="1200" dirty="0" smtClean="0"/>
              <a:t> implementación </a:t>
            </a:r>
            <a:r>
              <a:rPr lang="es-ES" sz="1200" dirty="0"/>
              <a:t>de la </a:t>
            </a:r>
            <a:r>
              <a:rPr lang="es-ES" sz="1200" dirty="0" smtClean="0"/>
              <a:t>Ley </a:t>
            </a:r>
            <a:r>
              <a:rPr lang="es-ES" sz="1200" dirty="0"/>
              <a:t>N° 1535/99, y sus modificaciones.</a:t>
            </a:r>
          </a:p>
          <a:p>
            <a:pPr marL="0" indent="0" algn="just">
              <a:buNone/>
            </a:pPr>
            <a:r>
              <a:rPr lang="es-ES" sz="1200" dirty="0"/>
              <a:t> </a:t>
            </a:r>
          </a:p>
          <a:p>
            <a:pPr marL="0" indent="0" algn="just">
              <a:buNone/>
            </a:pPr>
            <a:r>
              <a:rPr lang="es-ES" sz="1200" dirty="0" smtClean="0"/>
              <a:t>	    Que </a:t>
            </a:r>
            <a:r>
              <a:rPr lang="es-ES" sz="1200" dirty="0"/>
              <a:t>el Sistema de Control y Evaluación del SIAF, conforme al Artículo N° 60 de la misma Ley mencionada, está </a:t>
            </a:r>
            <a:r>
              <a:rPr lang="es-ES" sz="1200" dirty="0" smtClean="0"/>
              <a:t>	    conformado por </a:t>
            </a:r>
            <a:r>
              <a:rPr lang="es-ES" sz="1200" dirty="0"/>
              <a:t>los instrumentos, mecanismos y técnicas de control, que serán establecidos en </a:t>
            </a:r>
            <a:r>
              <a:rPr lang="es-ES" sz="1200" dirty="0" smtClean="0"/>
              <a:t>la           	    reglamentación </a:t>
            </a:r>
            <a:r>
              <a:rPr lang="es-ES" sz="1200" dirty="0"/>
              <a:t>pertinente. El control </a:t>
            </a:r>
            <a:r>
              <a:rPr lang="es-ES" sz="1200" dirty="0" smtClean="0"/>
              <a:t>interno </a:t>
            </a:r>
            <a:r>
              <a:rPr lang="es-ES" sz="1200" dirty="0"/>
              <a:t>comprende el control previo a cargo de los responsables de la </a:t>
            </a:r>
            <a:r>
              <a:rPr lang="es-ES" sz="1200" dirty="0" smtClean="0"/>
              <a:t>	    Administración </a:t>
            </a:r>
            <a:r>
              <a:rPr lang="es-ES" sz="1200" dirty="0"/>
              <a:t>y control posterior a cargo de </a:t>
            </a:r>
            <a:r>
              <a:rPr lang="es-ES" sz="1200" dirty="0" smtClean="0"/>
              <a:t>la  Auditoría </a:t>
            </a:r>
            <a:r>
              <a:rPr lang="es-ES" sz="1200" dirty="0"/>
              <a:t>Interna Institucional.</a:t>
            </a:r>
          </a:p>
          <a:p>
            <a:pPr marL="0" indent="0" algn="just">
              <a:buNone/>
            </a:pPr>
            <a:r>
              <a:rPr lang="es-ES" sz="1200" dirty="0"/>
              <a:t> </a:t>
            </a:r>
          </a:p>
          <a:p>
            <a:pPr marL="0" indent="0" algn="just">
              <a:buNone/>
            </a:pPr>
            <a:r>
              <a:rPr lang="es-ES" sz="1200" dirty="0" smtClean="0"/>
              <a:t>	   Que </a:t>
            </a:r>
            <a:r>
              <a:rPr lang="es-ES" sz="1200" dirty="0"/>
              <a:t>la Contraloría General de la República, aprueba la Resolución N° 377 del 13 de mayo de 2016,. "Por la cual se </a:t>
            </a:r>
            <a:r>
              <a:rPr lang="es-ES" sz="1200" dirty="0" smtClean="0"/>
              <a:t>	    adopta </a:t>
            </a:r>
            <a:r>
              <a:rPr lang="es-ES" sz="1200" dirty="0"/>
              <a:t>la </a:t>
            </a:r>
            <a:r>
              <a:rPr lang="es-ES" sz="1200" dirty="0" smtClean="0"/>
              <a:t>Norma </a:t>
            </a:r>
            <a:r>
              <a:rPr lang="es-ES" sz="1200" dirty="0"/>
              <a:t>de requisitos mínimos para un sistema de control interno del Modelo Estándar de Control </a:t>
            </a:r>
            <a:r>
              <a:rPr lang="es-ES" sz="1200" dirty="0" smtClean="0"/>
              <a:t>	    Interno </a:t>
            </a:r>
            <a:r>
              <a:rPr lang="es-ES" sz="1200" dirty="0"/>
              <a:t>para Instituciones </a:t>
            </a:r>
            <a:r>
              <a:rPr lang="es-ES" sz="1200" dirty="0" smtClean="0"/>
              <a:t> Públicas </a:t>
            </a:r>
            <a:r>
              <a:rPr lang="es-ES" sz="1200" dirty="0"/>
              <a:t>del Paraguay - MECIP: 2015".</a:t>
            </a:r>
          </a:p>
          <a:p>
            <a:pPr marL="0" indent="0">
              <a:buNone/>
            </a:pP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89308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100" i="1" dirty="0"/>
              <a:t> </a:t>
            </a:r>
            <a:endParaRPr lang="es-ES" sz="1600" dirty="0"/>
          </a:p>
          <a:p>
            <a:pPr marL="0" indent="0">
              <a:buNone/>
            </a:pPr>
            <a:r>
              <a:rPr lang="es-ES" sz="1200" dirty="0"/>
              <a:t>En uso de sus atribuciones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 algn="ctr">
              <a:buNone/>
            </a:pPr>
            <a:r>
              <a:rPr lang="es-ES" sz="1200" b="1" dirty="0"/>
              <a:t>EL PRESIDENTE DE LA HONORABLE </a:t>
            </a:r>
            <a:r>
              <a:rPr lang="es-ES" sz="1200" b="1" dirty="0" smtClean="0"/>
              <a:t>CÁMARA </a:t>
            </a:r>
            <a:r>
              <a:rPr lang="es-ES" sz="1200" b="1" dirty="0"/>
              <a:t>DE SENADORES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/>
              <a:t>Art. 1°.-</a:t>
            </a:r>
            <a:r>
              <a:rPr lang="es-ES" sz="1200" dirty="0"/>
              <a:t>	Establecer y aprobar las Políticas de Control Interno de la Honorable Cámara de </a:t>
            </a:r>
            <a:r>
              <a:rPr lang="es-ES" sz="1200" dirty="0" smtClean="0"/>
              <a:t>Senadores </a:t>
            </a:r>
            <a:r>
              <a:rPr lang="es-ES" sz="1200" dirty="0"/>
              <a:t>y del Congreso </a:t>
            </a:r>
            <a:r>
              <a:rPr lang="es-ES" sz="1200" dirty="0" smtClean="0"/>
              <a:t>	Nacional</a:t>
            </a:r>
            <a:r>
              <a:rPr lang="es-ES" sz="1200" dirty="0"/>
              <a:t>, que son: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b="1" dirty="0" smtClean="0"/>
              <a:t>	1. Políticas </a:t>
            </a:r>
            <a:r>
              <a:rPr lang="es-ES" sz="1200" b="1" dirty="0"/>
              <a:t>de Control de Cumplimiento: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/>
          </a:p>
          <a:p>
            <a:pPr marL="685800" lvl="1" indent="-228600" algn="just">
              <a:buFont typeface="+mj-lt"/>
              <a:buAutoNum type="alphaLcParenR"/>
            </a:pPr>
            <a:r>
              <a:rPr lang="es-ES" sz="1200" dirty="0"/>
              <a:t>Establecer las acciones necesarias, que permitan garantizar el cumplimiento de. las funciones de la entidad establecidas en la Constitución Nacional, las leyes, sus reglamentos y sus regulaciones que le son propias</a:t>
            </a:r>
            <a:r>
              <a:rPr lang="es-ES" sz="1200" dirty="0" smtClean="0"/>
              <a:t>.</a:t>
            </a:r>
          </a:p>
          <a:p>
            <a:pPr marL="685800" lvl="1" indent="-228600" algn="just">
              <a:buFont typeface="+mj-lt"/>
              <a:buAutoNum type="alphaLcParenR"/>
            </a:pPr>
            <a:endParaRPr lang="es-PY" sz="1200" dirty="0"/>
          </a:p>
          <a:p>
            <a:pPr marL="685800" lvl="1" indent="-228600" algn="just">
              <a:buFont typeface="+mj-lt"/>
              <a:buAutoNum type="alphaLcParenR"/>
            </a:pPr>
            <a:r>
              <a:rPr lang="es-ES" sz="1200" dirty="0"/>
              <a:t>Instaurar una cultura organizacional de autorregulación, autocontrol y autogestión mediante evaluaciones periódicas.</a:t>
            </a:r>
          </a:p>
          <a:p>
            <a:pPr marL="0" indent="0" algn="just">
              <a:buNone/>
            </a:pPr>
            <a:endParaRPr lang="es-ES" sz="1200" dirty="0"/>
          </a:p>
          <a:p>
            <a:pPr marL="685800" lvl="1" indent="-228600" algn="just">
              <a:buAutoNum type="alphaLcParenR" startAt="3"/>
            </a:pPr>
            <a:r>
              <a:rPr lang="es-ES" sz="1200" dirty="0" smtClean="0"/>
              <a:t>Crear </a:t>
            </a:r>
            <a:r>
              <a:rPr lang="es-ES" sz="1200" dirty="0"/>
              <a:t>y mantener un entorno favorable que promueva la concienciación en los funcionarios sobre la importancia </a:t>
            </a:r>
            <a:r>
              <a:rPr lang="es-ES" sz="1200" dirty="0" smtClean="0"/>
              <a:t>del</a:t>
            </a:r>
          </a:p>
          <a:p>
            <a:pPr marL="457200" lvl="1" indent="0" algn="just">
              <a:buNone/>
            </a:pPr>
            <a:r>
              <a:rPr lang="es-ES" sz="1200" dirty="0" smtClean="0"/>
              <a:t>       control </a:t>
            </a:r>
            <a:r>
              <a:rPr lang="es-ES" sz="1200" dirty="0"/>
              <a:t>y sus fundamentos básicos; y esto favorezca la observancia de sus principios y garantice el autocontrol.</a:t>
            </a:r>
          </a:p>
          <a:p>
            <a:pPr marL="0" indent="0" algn="just">
              <a:buNone/>
            </a:pPr>
            <a:endParaRPr lang="es-ES" sz="1200" dirty="0"/>
          </a:p>
          <a:p>
            <a:pPr marL="685800" lvl="1" indent="-228600" algn="just">
              <a:buAutoNum type="alphaLcParenR" startAt="4"/>
            </a:pPr>
            <a:r>
              <a:rPr lang="es-ES" sz="1200" dirty="0" smtClean="0"/>
              <a:t>Definir </a:t>
            </a:r>
            <a:r>
              <a:rPr lang="es-ES" sz="1200" dirty="0"/>
              <a:t>y aplicar medidas de </a:t>
            </a:r>
            <a:r>
              <a:rPr lang="es-ES" sz="1200" dirty="0" smtClean="0"/>
              <a:t>prevención </a:t>
            </a:r>
            <a:r>
              <a:rPr lang="es-ES" sz="1200" dirty="0"/>
              <a:t>de riesgos, y mecanismos necesarios para detectar y corregir las </a:t>
            </a:r>
            <a:r>
              <a:rPr lang="es-ES" sz="1200" dirty="0" smtClean="0"/>
              <a:t>desviaciones</a:t>
            </a:r>
          </a:p>
          <a:p>
            <a:pPr marL="457200" lvl="1" indent="0" algn="just">
              <a:buNone/>
            </a:pPr>
            <a:r>
              <a:rPr lang="es-ES" sz="1200" dirty="0"/>
              <a:t> </a:t>
            </a:r>
            <a:r>
              <a:rPr lang="es-ES" sz="1200" dirty="0" smtClean="0"/>
              <a:t>      </a:t>
            </a:r>
            <a:r>
              <a:rPr lang="es-ES" sz="1200" dirty="0"/>
              <a:t>que se presenten en la institución; y pueda afectar el logro de sus objetivos institucionales.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b="1" dirty="0" smtClean="0"/>
              <a:t>	2. Políticas </a:t>
            </a:r>
            <a:r>
              <a:rPr lang="es-ES" sz="1200" b="1" dirty="0"/>
              <a:t>de Control de Gestión:</a:t>
            </a:r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/>
          </a:p>
          <a:p>
            <a:pPr marL="0" lvl="0" indent="0">
              <a:buNone/>
            </a:pPr>
            <a:r>
              <a:rPr lang="es-ES" sz="1200" dirty="0" smtClean="0"/>
              <a:t>              e)   Vigilar </a:t>
            </a:r>
            <a:r>
              <a:rPr lang="es-ES" sz="1200" dirty="0"/>
              <a:t>que todos los procesos, actividades y recursos de la institución estén orientados hacia el cumplimiento de su  </a:t>
            </a:r>
            <a:r>
              <a:rPr lang="es-ES" sz="1200" dirty="0" smtClean="0"/>
              <a:t>   </a:t>
            </a:r>
          </a:p>
          <a:p>
            <a:pPr marL="0" lvl="0" indent="0">
              <a:buNone/>
            </a:pPr>
            <a:r>
              <a:rPr lang="es-ES" sz="1200" dirty="0" smtClean="0"/>
              <a:t>                     función </a:t>
            </a:r>
            <a:r>
              <a:rPr lang="es-ES" sz="1200" dirty="0"/>
              <a:t>constitucional y legal, y que contribuya al logro de los objetivos estratégicos para el cumplimiento de la misión  </a:t>
            </a:r>
            <a:r>
              <a:rPr lang="es-ES" sz="1200" dirty="0" smtClean="0"/>
              <a:t>                      </a:t>
            </a:r>
          </a:p>
          <a:p>
            <a:pPr marL="0" lvl="0" indent="0">
              <a:buNone/>
            </a:pPr>
            <a:r>
              <a:rPr lang="es-ES" sz="1200" dirty="0"/>
              <a:t> </a:t>
            </a:r>
            <a:r>
              <a:rPr lang="es-ES" sz="1200" dirty="0" smtClean="0"/>
              <a:t>                    y </a:t>
            </a:r>
            <a:r>
              <a:rPr lang="es-ES" sz="1200" dirty="0"/>
              <a:t>visión.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457200" lvl="1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0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100" i="1" dirty="0"/>
              <a:t> </a:t>
            </a:r>
            <a:endParaRPr lang="es-ES" sz="1600" dirty="0"/>
          </a:p>
          <a:p>
            <a:pPr marL="0" lvl="0" indent="0">
              <a:buNone/>
            </a:pPr>
            <a:r>
              <a:rPr lang="es-ES" sz="1200" b="1" dirty="0" smtClean="0"/>
              <a:t>	3. Políticas </a:t>
            </a:r>
            <a:r>
              <a:rPr lang="es-ES" sz="1200" b="1" dirty="0"/>
              <a:t>de Control de Información y Comunicación:</a:t>
            </a:r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/>
          </a:p>
          <a:p>
            <a:pPr marL="0" lvl="0" indent="0">
              <a:buNone/>
            </a:pPr>
            <a:r>
              <a:rPr lang="es-ES" sz="1200" dirty="0" smtClean="0"/>
              <a:t>                 f)  	Establecer </a:t>
            </a:r>
            <a:r>
              <a:rPr lang="es-ES" sz="1200" dirty="0"/>
              <a:t>los procedimientos </a:t>
            </a:r>
            <a:r>
              <a:rPr lang="es-ES" sz="1200" dirty="0" smtClean="0"/>
              <a:t>que </a:t>
            </a:r>
            <a:r>
              <a:rPr lang="es-ES" sz="1200" dirty="0"/>
              <a:t>garanticen el registro de información relevante, oportuna y confiable </a:t>
            </a:r>
            <a:r>
              <a:rPr lang="es-ES" sz="1200" dirty="0" smtClean="0"/>
              <a:t>necesaria</a:t>
            </a:r>
          </a:p>
          <a:p>
            <a:pPr marL="0" lvl="0" indent="0">
              <a:buNone/>
            </a:pPr>
            <a:r>
              <a:rPr lang="es-ES" sz="1200" dirty="0" smtClean="0"/>
              <a:t>                      	para </a:t>
            </a:r>
            <a:r>
              <a:rPr lang="es-ES" sz="1200" dirty="0"/>
              <a:t>la toma de decisiones internas y de gestión.</a:t>
            </a:r>
          </a:p>
          <a:p>
            <a:pPr marL="457200" lvl="1" indent="0">
              <a:buNone/>
            </a:pPr>
            <a:endParaRPr lang="es-ES" sz="1200" dirty="0"/>
          </a:p>
          <a:p>
            <a:pPr marL="0" lvl="0" indent="0" algn="just">
              <a:buNone/>
            </a:pPr>
            <a:r>
              <a:rPr lang="es-ES" sz="1200" dirty="0"/>
              <a:t> </a:t>
            </a:r>
            <a:r>
              <a:rPr lang="es-ES" sz="1200" dirty="0" smtClean="0"/>
              <a:t>                g)  </a:t>
            </a:r>
            <a:r>
              <a:rPr lang="es-ES" sz="1200" dirty="0"/>
              <a:t> </a:t>
            </a:r>
            <a:r>
              <a:rPr lang="es-ES" sz="1200" dirty="0" smtClean="0"/>
              <a:t>	Velar </a:t>
            </a:r>
            <a:r>
              <a:rPr lang="es-ES" sz="1200" dirty="0"/>
              <a:t>por la recolección, sistematización, estructuración de información y elaboración de reportes para el </a:t>
            </a:r>
            <a:r>
              <a:rPr lang="es-ES" sz="1200" dirty="0" smtClean="0"/>
              <a:t>                       	cumplimiento de la función de la entidad o que en uso de su derecho a la información, soliciten los diferentes 	grupos de interés para que sea difundida de forma permanente, a los efectos de asegurar el más amplio y fácil 	acceso a los interesados.</a:t>
            </a:r>
            <a:endParaRPr lang="es-ES" sz="1200" dirty="0"/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dirty="0"/>
              <a:t> </a:t>
            </a:r>
            <a:r>
              <a:rPr lang="es-ES" sz="1200" dirty="0" smtClean="0"/>
              <a:t>                h)	Implementar </a:t>
            </a:r>
            <a:r>
              <a:rPr lang="es-ES" sz="1200" dirty="0"/>
              <a:t>mecanismos para mantener la calidad de la información, desde la obtención de los datos, </a:t>
            </a:r>
            <a:r>
              <a:rPr lang="es-ES" sz="1200" dirty="0" smtClean="0"/>
              <a:t>	procurando 	que </a:t>
            </a:r>
            <a:r>
              <a:rPr lang="es-ES" sz="1200" dirty="0"/>
              <a:t>la misma sea accesible, correcta, actualizada, protegida, suficiente, oportuna, valida, verificable y conservable.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dirty="0" smtClean="0"/>
              <a:t>                   I)	Diseñar </a:t>
            </a:r>
            <a:r>
              <a:rPr lang="es-ES" sz="1200" dirty="0"/>
              <a:t>los procedimientos que permitan llevar a cabo, una distribución amplia y focalizada de la información </a:t>
            </a:r>
            <a:r>
              <a:rPr lang="es-ES" sz="1200" dirty="0" smtClean="0"/>
              <a:t>	interna </a:t>
            </a:r>
            <a:r>
              <a:rPr lang="es-ES" sz="1200" dirty="0"/>
              <a:t>y externa; a fin de dar a conocer de manera oportuna, veraz y transparente el funcionamiento de la </a:t>
            </a:r>
            <a:r>
              <a:rPr lang="es-ES" sz="1200" dirty="0" smtClean="0"/>
              <a:t>	institución </a:t>
            </a:r>
            <a:r>
              <a:rPr lang="es-ES" sz="1200" dirty="0"/>
              <a:t>y de </a:t>
            </a:r>
            <a:r>
              <a:rPr lang="es-ES" sz="1200" dirty="0" smtClean="0"/>
              <a:t>los resultados de su gestión.</a:t>
            </a:r>
            <a:endParaRPr lang="es-ES" sz="1200" dirty="0"/>
          </a:p>
          <a:p>
            <a:pPr marL="0" lvl="0" indent="0">
              <a:buNone/>
            </a:pP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>	4. </a:t>
            </a:r>
            <a:r>
              <a:rPr lang="es-ES" sz="1200" b="1" dirty="0" smtClean="0"/>
              <a:t>Políticas </a:t>
            </a:r>
            <a:r>
              <a:rPr lang="es-ES" sz="1200" b="1" dirty="0"/>
              <a:t>de Control Interno de gestión sostenible: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/>
          </a:p>
          <a:p>
            <a:pPr marL="0" lvl="0" indent="0">
              <a:buNone/>
            </a:pPr>
            <a:r>
              <a:rPr lang="es-ES" sz="1200" dirty="0" smtClean="0"/>
              <a:t>                    j)	Implementar </a:t>
            </a:r>
            <a:r>
              <a:rPr lang="es-ES" sz="1200" dirty="0"/>
              <a:t>prácticas de gestión amigables con el medio ambiente que contribuyan a la gestión ambientalmente </a:t>
            </a:r>
            <a:r>
              <a:rPr lang="es-ES" sz="1200" dirty="0" smtClean="0"/>
              <a:t>	sostenible</a:t>
            </a:r>
            <a:r>
              <a:rPr lang="es-ES" sz="1200" dirty="0"/>
              <a:t>, reduciendo paulatinamente el consumo de energía y papeles; así como la separación de los residuos </a:t>
            </a:r>
            <a:r>
              <a:rPr lang="es-ES" sz="1200" dirty="0" smtClean="0"/>
              <a:t>	generados </a:t>
            </a:r>
            <a:r>
              <a:rPr lang="es-ES" sz="1200" dirty="0"/>
              <a:t>en la Institución.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dirty="0" smtClean="0"/>
              <a:t>                    k) 	Adecuar </a:t>
            </a:r>
            <a:r>
              <a:rPr lang="es-ES" sz="1200" dirty="0"/>
              <a:t>el funcionamiento y procedimientos internos a las normas de consume sostenible y buenas prácticas en la </a:t>
            </a:r>
            <a:r>
              <a:rPr lang="es-ES" sz="1200" dirty="0" smtClean="0"/>
              <a:t>	utilización </a:t>
            </a:r>
            <a:r>
              <a:rPr lang="es-ES" sz="1200" dirty="0"/>
              <a:t>de los recursos, propiciando un cambio a través de campañas de concienciación con sus funcionarios.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457200" lvl="1" indent="0">
              <a:buNone/>
            </a:pPr>
            <a:r>
              <a:rPr lang="es-ES" sz="1200" dirty="0" smtClean="0"/>
              <a:t>        l) 	Velar </a:t>
            </a:r>
            <a:r>
              <a:rPr lang="es-ES" sz="1200" dirty="0"/>
              <a:t>para que las actividades institucionales sean orientadas a contribuir al logro de los Objetivos de Desarrollo </a:t>
            </a:r>
            <a:r>
              <a:rPr lang="es-ES" sz="1200" dirty="0" smtClean="0"/>
              <a:t>	Sostenible</a:t>
            </a:r>
            <a:r>
              <a:rPr lang="es-ES" sz="1200" dirty="0"/>
              <a:t>.</a:t>
            </a:r>
          </a:p>
          <a:p>
            <a:pPr marL="0" indent="0">
              <a:buNone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012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200" i="1" dirty="0"/>
              <a:t> </a:t>
            </a:r>
            <a:endParaRPr lang="es-ES" sz="1200" dirty="0"/>
          </a:p>
          <a:p>
            <a:pPr marL="0" lvl="0" indent="0">
              <a:buNone/>
            </a:pPr>
            <a:r>
              <a:rPr lang="es-ES" sz="1200" b="1" dirty="0" smtClean="0"/>
              <a:t>	5. Políticas </a:t>
            </a:r>
            <a:r>
              <a:rPr lang="es-ES" sz="1200" b="1" dirty="0"/>
              <a:t>de Control de Evaluación y Mejora continua: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/>
          </a:p>
          <a:p>
            <a:pPr marL="0" lvl="0" indent="0">
              <a:buNone/>
            </a:pPr>
            <a:r>
              <a:rPr lang="es-ES" sz="1200" dirty="0" smtClean="0"/>
              <a:t>                 m) 	Realizar </a:t>
            </a:r>
            <a:r>
              <a:rPr lang="es-ES" sz="1200" dirty="0"/>
              <a:t>autoevaluaciones periódicas, a fin de medir la efectividad del sistema de control interno en los niveles </a:t>
            </a:r>
            <a:r>
              <a:rPr lang="es-ES" sz="1200" dirty="0" smtClean="0"/>
              <a:t>	misionales</a:t>
            </a:r>
            <a:r>
              <a:rPr lang="es-ES" sz="1200" dirty="0"/>
              <a:t>, estratégicos y de apoyo.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dirty="0" smtClean="0"/>
              <a:t>                  n) 	Determinar </a:t>
            </a:r>
            <a:r>
              <a:rPr lang="es-ES" sz="1200" dirty="0"/>
              <a:t>la realización de la evaluación independiente del control interno, que será realizada por la auditoría </a:t>
            </a:r>
            <a:r>
              <a:rPr lang="es-ES" sz="1200" dirty="0" smtClean="0"/>
              <a:t>	interna </a:t>
            </a:r>
            <a:r>
              <a:rPr lang="es-ES" sz="1200" dirty="0"/>
              <a:t>como mecanismo independiente y objetivo de verificación del cumplimiento a la gestión y a los objetivos </a:t>
            </a:r>
            <a:r>
              <a:rPr lang="es-ES" sz="1200" dirty="0" smtClean="0"/>
              <a:t>	de </a:t>
            </a:r>
            <a:r>
              <a:rPr lang="es-ES" sz="1200" dirty="0"/>
              <a:t>la institución.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dirty="0"/>
              <a:t> </a:t>
            </a:r>
            <a:r>
              <a:rPr lang="es-ES" sz="1200" dirty="0" smtClean="0"/>
              <a:t>                  o) 	Establecer </a:t>
            </a:r>
            <a:r>
              <a:rPr lang="es-ES" sz="1200" dirty="0"/>
              <a:t>evaluaciones de conocimiento con el objetivo de apreciar el grado de instrucción, noción y habilidades </a:t>
            </a:r>
            <a:r>
              <a:rPr lang="es-ES" sz="1200" dirty="0" smtClean="0"/>
              <a:t>	que </a:t>
            </a:r>
            <a:r>
              <a:rPr lang="es-ES" sz="1200" dirty="0"/>
              <a:t>poseen los funcionarios mediante sus estudios académicos, la práctica y/o el ejercicio de sus labores, en pos </a:t>
            </a:r>
            <a:r>
              <a:rPr lang="es-ES" sz="1200" dirty="0" smtClean="0"/>
              <a:t>	del </a:t>
            </a:r>
            <a:r>
              <a:rPr lang="es-ES" sz="1200" dirty="0"/>
              <a:t>cumplimiento de la misi6n y visión institucional.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lvl="0" indent="0">
              <a:buNone/>
            </a:pPr>
            <a:r>
              <a:rPr lang="es-ES" sz="1200" dirty="0"/>
              <a:t> </a:t>
            </a:r>
            <a:r>
              <a:rPr lang="es-ES" sz="1200" dirty="0" smtClean="0"/>
              <a:t>                  p) 	Definir </a:t>
            </a:r>
            <a:r>
              <a:rPr lang="es-ES" sz="1200" dirty="0"/>
              <a:t>las acciones de mejora provenientes de los procesos permanentes de autoevaluación, las observaciones y </a:t>
            </a:r>
            <a:r>
              <a:rPr lang="es-ES" sz="1200" dirty="0" smtClean="0"/>
              <a:t>	recomendaciones </a:t>
            </a:r>
            <a:r>
              <a:rPr lang="es-ES" sz="1200" dirty="0"/>
              <a:t>de Auditoría Interna, del Control Externo que ejerce la Contraloría General de la Republica y las </a:t>
            </a:r>
            <a:r>
              <a:rPr lang="es-ES" sz="1200" dirty="0" smtClean="0"/>
              <a:t>	provenientes </a:t>
            </a:r>
            <a:r>
              <a:rPr lang="es-ES" sz="1200" dirty="0"/>
              <a:t>del Control Ciudadano.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>
              <a:buNone/>
            </a:pPr>
            <a:r>
              <a:rPr lang="es-ES" sz="1200" b="1" dirty="0"/>
              <a:t>Art. 2°. </a:t>
            </a:r>
            <a:r>
              <a:rPr lang="es-ES" sz="1200" dirty="0"/>
              <a:t>- Fijar los niveles de responsabilidad de cada uno de los estamentos de la Cámara de Senadores y del Congreso Nacional  </a:t>
            </a:r>
            <a:endParaRPr lang="es-ES" sz="1200" dirty="0" smtClean="0"/>
          </a:p>
          <a:p>
            <a:pPr marL="0" indent="0">
              <a:buNone/>
            </a:pPr>
            <a:r>
              <a:rPr lang="es-ES" sz="1200" dirty="0" smtClean="0"/>
              <a:t>                para </a:t>
            </a:r>
            <a:r>
              <a:rPr lang="es-ES" sz="1200" dirty="0"/>
              <a:t>el cumplimiento de la presente política: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>
              <a:buNone/>
            </a:pPr>
            <a:r>
              <a:rPr lang="es-ES" sz="1200" b="1" dirty="0" smtClean="0"/>
              <a:t>	6. Comité </a:t>
            </a:r>
            <a:r>
              <a:rPr lang="es-ES" sz="1200" b="1" dirty="0"/>
              <a:t>de Control Interno (CCI)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/>
              <a:t> </a:t>
            </a:r>
            <a:endParaRPr lang="es-ES" sz="1200" dirty="0" smtClean="0"/>
          </a:p>
          <a:p>
            <a:pPr marL="0" indent="0">
              <a:buNone/>
            </a:pPr>
            <a:r>
              <a:rPr lang="es-ES" sz="1200" dirty="0" smtClean="0"/>
              <a:t>                     a)	 Realizar </a:t>
            </a:r>
            <a:r>
              <a:rPr lang="es-ES" sz="1200" dirty="0"/>
              <a:t>los ajustes que consideren necesarios para contribuir a mejorar </a:t>
            </a:r>
            <a:r>
              <a:rPr lang="es-ES" sz="1200" dirty="0" smtClean="0"/>
              <a:t>el Sistema </a:t>
            </a:r>
            <a:r>
              <a:rPr lang="es-ES" sz="1200" dirty="0"/>
              <a:t>de Control Interno</a:t>
            </a:r>
            <a:r>
              <a:rPr lang="es-ES" sz="1200" dirty="0" smtClean="0"/>
              <a:t>.</a:t>
            </a:r>
          </a:p>
          <a:p>
            <a:pPr marL="457200" lvl="1" indent="0">
              <a:buNone/>
            </a:pPr>
            <a:r>
              <a:rPr lang="es-ES" sz="1200" dirty="0" smtClean="0"/>
              <a:t>        b)   Informar</a:t>
            </a:r>
            <a:r>
              <a:rPr lang="es-ES" sz="1200" dirty="0"/>
              <a:t>, comunicar y aplicar las mismas entre los funcionarios de la Institución</a:t>
            </a:r>
          </a:p>
          <a:p>
            <a:pPr marL="457200" lvl="1" indent="0">
              <a:buNone/>
            </a:pPr>
            <a:r>
              <a:rPr lang="es-ES" sz="1200" dirty="0" smtClean="0"/>
              <a:t>        c) 	 Revisar </a:t>
            </a:r>
            <a:r>
              <a:rPr lang="es-ES" sz="1200" dirty="0"/>
              <a:t>periódicamente para asegurar su conveniencia y adecuación continua.</a:t>
            </a:r>
          </a:p>
          <a:p>
            <a:pPr marL="0" indent="0">
              <a:buNone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8350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200" i="1" dirty="0"/>
              <a:t> </a:t>
            </a:r>
            <a:endParaRPr lang="es-ES" sz="1200" dirty="0"/>
          </a:p>
          <a:p>
            <a:pPr marL="0" indent="0">
              <a:buNone/>
            </a:pPr>
            <a:r>
              <a:rPr lang="es-ES" sz="1200" b="1" dirty="0" smtClean="0"/>
              <a:t>	</a:t>
            </a:r>
            <a:r>
              <a:rPr lang="es-ES" sz="1200" b="1" dirty="0"/>
              <a:t>Funcionarios permanentes, contratados y comisionados de la </a:t>
            </a:r>
            <a:r>
              <a:rPr lang="es-ES" sz="1200" b="1" dirty="0" smtClean="0"/>
              <a:t>Institución</a:t>
            </a:r>
          </a:p>
          <a:p>
            <a:pPr marL="0" indent="0">
              <a:buNone/>
            </a:pPr>
            <a:endParaRPr lang="es-ES" sz="1200" b="1" dirty="0" smtClean="0"/>
          </a:p>
          <a:p>
            <a:pPr marL="0" indent="0">
              <a:buNone/>
            </a:pPr>
            <a:r>
              <a:rPr lang="es-ES" sz="1200" b="1" dirty="0" smtClean="0"/>
              <a:t>                 a) 	</a:t>
            </a:r>
            <a:r>
              <a:rPr lang="es-ES" sz="1200" dirty="0" smtClean="0"/>
              <a:t>Realizar </a:t>
            </a:r>
            <a:r>
              <a:rPr lang="es-ES" sz="1200" dirty="0"/>
              <a:t>los aportes que consideren necesarios para contribuir a mejorar el control interno.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>
              <a:buNone/>
            </a:pPr>
            <a:r>
              <a:rPr lang="es-ES" sz="1200" b="1" dirty="0" smtClean="0"/>
              <a:t>	Unidad </a:t>
            </a:r>
            <a:r>
              <a:rPr lang="es-ES" sz="1200" b="1" dirty="0"/>
              <a:t>de Auditoría </a:t>
            </a:r>
            <a:r>
              <a:rPr lang="es-ES" sz="1200" b="1" dirty="0" smtClean="0"/>
              <a:t>Interna</a:t>
            </a:r>
          </a:p>
          <a:p>
            <a:pPr marL="0" indent="0">
              <a:buNone/>
            </a:pPr>
            <a:endParaRPr lang="es-ES" sz="1200" dirty="0"/>
          </a:p>
          <a:p>
            <a:pPr marL="0" lvl="0" indent="0">
              <a:buNone/>
            </a:pPr>
            <a:r>
              <a:rPr lang="es-ES" sz="1200" dirty="0" smtClean="0"/>
              <a:t>                 a) 	Dar </a:t>
            </a:r>
            <a:r>
              <a:rPr lang="es-ES" sz="1200" dirty="0"/>
              <a:t>seguimiento al efectivo cumplimiento de la presente política e informar a las instancias correspondientes para </a:t>
            </a:r>
            <a:r>
              <a:rPr lang="es-ES" sz="1200" dirty="0" smtClean="0"/>
              <a:t>	realizar </a:t>
            </a:r>
            <a:r>
              <a:rPr lang="es-ES" sz="1200" dirty="0"/>
              <a:t>los ajustes necesarios.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>
              <a:buNone/>
            </a:pPr>
            <a:r>
              <a:rPr lang="es-ES" sz="1200" b="1" dirty="0"/>
              <a:t>Art. 3°.- </a:t>
            </a:r>
            <a:r>
              <a:rPr lang="es-ES" sz="1200" b="1" dirty="0" smtClean="0"/>
              <a:t>	</a:t>
            </a:r>
            <a:r>
              <a:rPr lang="es-ES" sz="1200" dirty="0" smtClean="0"/>
              <a:t>Disponer </a:t>
            </a:r>
            <a:r>
              <a:rPr lang="es-ES" sz="1200" dirty="0"/>
              <a:t>que todos los funcionarios de la Institución deben enmarcar sus acciones orientadas al cumplimiento de </a:t>
            </a:r>
            <a:r>
              <a:rPr lang="es-ES" sz="1200" dirty="0" smtClean="0"/>
              <a:t>	las Políticas </a:t>
            </a:r>
            <a:r>
              <a:rPr lang="es-ES" sz="1200" dirty="0"/>
              <a:t>de Control Interno, garantizando de forma razonable la confiabilidad de los procesos, mediante </a:t>
            </a:r>
            <a:r>
              <a:rPr lang="es-ES" sz="1200" dirty="0" smtClean="0"/>
              <a:t>la 	autorregulación</a:t>
            </a:r>
            <a:r>
              <a:rPr lang="es-ES" sz="1200" dirty="0"/>
              <a:t>, el autocontrol y la autogestión, a fin de establecer la mejora continua desde las áreas de trabajo y </a:t>
            </a:r>
            <a:r>
              <a:rPr lang="es-ES" sz="1200" dirty="0" smtClean="0"/>
              <a:t>	dar </a:t>
            </a:r>
            <a:r>
              <a:rPr lang="es-ES" sz="1200" dirty="0"/>
              <a:t>cumplimiento así a la Misión Institucional.</a:t>
            </a:r>
          </a:p>
          <a:p>
            <a:pPr marL="0" indent="0">
              <a:buNone/>
            </a:pPr>
            <a:r>
              <a:rPr lang="es-ES" sz="1200" dirty="0"/>
              <a:t> </a:t>
            </a:r>
          </a:p>
          <a:p>
            <a:pPr marL="0" indent="0">
              <a:buNone/>
            </a:pPr>
            <a:r>
              <a:rPr lang="es-ES" sz="1200" dirty="0"/>
              <a:t/>
            </a:r>
            <a:br>
              <a:rPr lang="es-ES" sz="1200" dirty="0"/>
            </a:br>
            <a:r>
              <a:rPr lang="es-ES" sz="1200" b="1" dirty="0"/>
              <a:t>Art. 4°.-	</a:t>
            </a:r>
            <a:r>
              <a:rPr lang="es-ES" sz="1200" dirty="0"/>
              <a:t>Comunicar a quienes corresponda y cumplido, archivar</a:t>
            </a:r>
            <a:r>
              <a:rPr lang="es-ES" sz="1200" dirty="0" smtClean="0"/>
              <a:t>.</a:t>
            </a:r>
          </a:p>
          <a:p>
            <a:pPr marL="0" indent="0">
              <a:buNone/>
            </a:pPr>
            <a:endParaRPr lang="es-PY" sz="1200" dirty="0"/>
          </a:p>
          <a:p>
            <a:pPr marL="0" indent="0">
              <a:buNone/>
            </a:pPr>
            <a:endParaRPr lang="es-PY" sz="1200" dirty="0" smtClean="0"/>
          </a:p>
          <a:p>
            <a:pPr marL="0" indent="0">
              <a:buNone/>
            </a:pPr>
            <a:endParaRPr lang="es-PY" sz="1200" dirty="0"/>
          </a:p>
          <a:p>
            <a:pPr marL="0" indent="0">
              <a:buNone/>
            </a:pPr>
            <a:endParaRPr lang="es-PY" sz="1200" dirty="0" smtClean="0"/>
          </a:p>
          <a:p>
            <a:pPr marL="0" indent="0">
              <a:buNone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29297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305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54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32656"/>
            <a:ext cx="8676456" cy="623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51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100" b="1" dirty="0" smtClean="0"/>
              <a:t>EVALUACIÓN </a:t>
            </a:r>
            <a:r>
              <a:rPr lang="es-MX" sz="3100" b="1" dirty="0"/>
              <a:t>DE COMPROMISOS </a:t>
            </a:r>
            <a:r>
              <a:rPr lang="es-MX" sz="3100" b="1" dirty="0" smtClean="0"/>
              <a:t>ÉTICOS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/>
              <a:t> </a:t>
            </a:r>
            <a:r>
              <a:rPr lang="es-MX" b="1" dirty="0" smtClean="0"/>
              <a:t>COMPROMISOS </a:t>
            </a:r>
            <a:r>
              <a:rPr lang="es-MX" b="1" dirty="0"/>
              <a:t>ASUMIDOS POR LOS FUNCIONARIOS </a:t>
            </a:r>
            <a:endParaRPr lang="es-ES" dirty="0"/>
          </a:p>
          <a:p>
            <a:pPr marL="0" indent="0">
              <a:buNone/>
            </a:pPr>
            <a:r>
              <a:rPr lang="es-MX" b="1" dirty="0"/>
              <a:t> </a:t>
            </a:r>
            <a:endParaRPr lang="es-ES" dirty="0"/>
          </a:p>
          <a:p>
            <a:pPr lvl="0"/>
            <a:r>
              <a:rPr lang="es-MX" dirty="0"/>
              <a:t>SERVICIO</a:t>
            </a:r>
            <a:endParaRPr lang="es-ES" dirty="0"/>
          </a:p>
          <a:p>
            <a:pPr lvl="0"/>
            <a:r>
              <a:rPr lang="es-MX" dirty="0"/>
              <a:t>EFICIENCIA</a:t>
            </a:r>
            <a:endParaRPr lang="es-ES" dirty="0"/>
          </a:p>
          <a:p>
            <a:pPr lvl="0"/>
            <a:r>
              <a:rPr lang="es-MX" dirty="0"/>
              <a:t>TRANSPARENCIA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3074" name="Picture 2" descr="CGB Informática - Ética y comprom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3768"/>
            <a:ext cx="2571800" cy="25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70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86</Words>
  <Application>Microsoft Office PowerPoint</Application>
  <PresentationFormat>Presentación en pantalla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 COMPROMISOS ÉTICOS</vt:lpstr>
      <vt:lpstr>Presentación de PowerPoint</vt:lpstr>
      <vt:lpstr>NUEVOS COMPROMISOS ASUMIDOS POR LOS FUNCIONARIOS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Bica</dc:creator>
  <cp:lastModifiedBy>Cuenta Microsoft</cp:lastModifiedBy>
  <cp:revision>28</cp:revision>
  <dcterms:created xsi:type="dcterms:W3CDTF">2023-05-12T13:14:47Z</dcterms:created>
  <dcterms:modified xsi:type="dcterms:W3CDTF">2023-05-19T16:04:09Z</dcterms:modified>
</cp:coreProperties>
</file>