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1"/>
  </p:notesMasterIdLst>
  <p:sldIdLst>
    <p:sldId id="367" r:id="rId2"/>
    <p:sldId id="368" r:id="rId3"/>
    <p:sldId id="369" r:id="rId4"/>
    <p:sldId id="336" r:id="rId5"/>
    <p:sldId id="340" r:id="rId6"/>
    <p:sldId id="342" r:id="rId7"/>
    <p:sldId id="372" r:id="rId8"/>
    <p:sldId id="380" r:id="rId9"/>
    <p:sldId id="381" r:id="rId10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C699AA7-ACE3-43A2-A4C8-125D29A6AAFB}">
          <p14:sldIdLst>
            <p14:sldId id="367"/>
            <p14:sldId id="368"/>
            <p14:sldId id="369"/>
            <p14:sldId id="336"/>
            <p14:sldId id="340"/>
          </p14:sldIdLst>
        </p14:section>
        <p14:section name="Sección sin título" id="{CB795B47-8AF4-4E06-9C85-5D46B12DFA92}">
          <p14:sldIdLst>
            <p14:sldId id="342"/>
            <p14:sldId id="372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F39E87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p\Desktop\DOCUMENTOS%20RD\ODS\ODS-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1600" b="1"/>
              <a:t>Comparativo 2022-2023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(4)'!$B$7:$B$23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(4)'!$C$7:$C$23</c:f>
              <c:numCache>
                <c:formatCode>General</c:formatCode>
                <c:ptCount val="17"/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(4)'!$D$7:$D$23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3"/>
          <c:order val="3"/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(4)'!$E$7:$E$23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4"/>
          <c:order val="4"/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(4)'!$F$7:$F$23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5"/>
          <c:order val="5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(4)'!$G$7:$G$23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(4)'!$H$7:$H$23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7"/>
          <c:order val="7"/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(4)'!$I$7:$I$23</c:f>
              <c:numCache>
                <c:formatCode>0.0%</c:formatCode>
                <c:ptCount val="17"/>
                <c:pt idx="0">
                  <c:v>8.9798904336956517E-2</c:v>
                </c:pt>
                <c:pt idx="1">
                  <c:v>2.0021503849820134E-2</c:v>
                </c:pt>
                <c:pt idx="2">
                  <c:v>0.15376370581120855</c:v>
                </c:pt>
                <c:pt idx="3">
                  <c:v>8.7187495635679582E-2</c:v>
                </c:pt>
                <c:pt idx="4">
                  <c:v>2.577552806332227E-2</c:v>
                </c:pt>
                <c:pt idx="5">
                  <c:v>4.0670964758157072E-3</c:v>
                </c:pt>
                <c:pt idx="6">
                  <c:v>7.0624802253868718E-2</c:v>
                </c:pt>
                <c:pt idx="7">
                  <c:v>0.10893542369658062</c:v>
                </c:pt>
                <c:pt idx="8">
                  <c:v>8.5280579838456855E-2</c:v>
                </c:pt>
                <c:pt idx="9">
                  <c:v>6.2140209796012404E-2</c:v>
                </c:pt>
                <c:pt idx="10">
                  <c:v>1.3860470615419113E-2</c:v>
                </c:pt>
                <c:pt idx="11">
                  <c:v>6.192789933747922E-2</c:v>
                </c:pt>
                <c:pt idx="12">
                  <c:v>1.0377591842061096E-3</c:v>
                </c:pt>
                <c:pt idx="13">
                  <c:v>0</c:v>
                </c:pt>
                <c:pt idx="14">
                  <c:v>5.4070903824766806E-4</c:v>
                </c:pt>
                <c:pt idx="15">
                  <c:v>0.14292695916571374</c:v>
                </c:pt>
                <c:pt idx="16">
                  <c:v>7.2110952901212791E-2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(4)'!$J$7:$J$23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9"/>
          <c:order val="9"/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380509000620721E-2"/>
                  <c:y val="4.95446687029274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380509000620731E-2"/>
                  <c:y val="3.6343345826427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56114214773455E-2"/>
                  <c:y val="4.95446687029274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14649286157667E-2"/>
                  <c:y val="4.6904404127627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656114214773387E-2"/>
                  <c:y val="3.010317405537849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4487895716945996E-3"/>
                  <c:y val="4.1623874977027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9.9317194289261328E-3"/>
                  <c:y val="3.370308125112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1173184357541808E-2"/>
                  <c:y val="3.89836104017275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9863438857852356E-2"/>
                  <c:y val="-1.3233130788312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4897579143389109E-2"/>
                  <c:y val="-2.9042910328299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11731843575419E-2"/>
                  <c:y val="-3.67291986651488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'COMPARATIVO 2021 (4)'!$K$7:$K$23</c:f>
              <c:numCache>
                <c:formatCode>0.0%</c:formatCode>
                <c:ptCount val="17"/>
                <c:pt idx="0">
                  <c:v>8.7145100056647828E-2</c:v>
                </c:pt>
                <c:pt idx="1">
                  <c:v>2.0904961168904189E-2</c:v>
                </c:pt>
                <c:pt idx="2">
                  <c:v>0.1453545903966382</c:v>
                </c:pt>
                <c:pt idx="3">
                  <c:v>8.7707068756914752E-2</c:v>
                </c:pt>
                <c:pt idx="4">
                  <c:v>2.5004630006360957E-2</c:v>
                </c:pt>
                <c:pt idx="5">
                  <c:v>2.415517042789481E-3</c:v>
                </c:pt>
                <c:pt idx="6">
                  <c:v>8.1097061295988607E-2</c:v>
                </c:pt>
                <c:pt idx="7">
                  <c:v>0.12001697144017734</c:v>
                </c:pt>
                <c:pt idx="8">
                  <c:v>6.7460199283033803E-2</c:v>
                </c:pt>
                <c:pt idx="9">
                  <c:v>6.3569469230346495E-2</c:v>
                </c:pt>
                <c:pt idx="10">
                  <c:v>1.2559172279795701E-2</c:v>
                </c:pt>
                <c:pt idx="11">
                  <c:v>6.4994142100164048E-2</c:v>
                </c:pt>
                <c:pt idx="12">
                  <c:v>1.1672002345984697E-3</c:v>
                </c:pt>
                <c:pt idx="13">
                  <c:v>0</c:v>
                </c:pt>
                <c:pt idx="14">
                  <c:v>6.3928561496028502E-4</c:v>
                </c:pt>
                <c:pt idx="15">
                  <c:v>0.14429615577540322</c:v>
                </c:pt>
                <c:pt idx="16">
                  <c:v>7.5668475317276634E-2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'COMPARATIVO 2021 (4)'!$A$7:$A$23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7159472"/>
        <c:axId val="87154576"/>
      </c:barChart>
      <c:catAx>
        <c:axId val="87159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54576"/>
        <c:crosses val="autoZero"/>
        <c:auto val="1"/>
        <c:lblAlgn val="ctr"/>
        <c:lblOffset val="100"/>
        <c:noMultiLvlLbl val="0"/>
      </c:catAx>
      <c:valAx>
        <c:axId val="8715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C222C-4929-4671-A5BC-252E95A2B80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F9307A7F-4591-4353-A7BC-4F634C13D9E7}">
      <dgm:prSet phldrT="[Texto]" custT="1"/>
      <dgm:spPr>
        <a:xfrm>
          <a:off x="9879" y="15124"/>
          <a:ext cx="2270929" cy="136255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Y" sz="16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PASO 1</a:t>
          </a:r>
        </a:p>
        <a:p>
          <a:r>
            <a:rPr lang="es-PY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Verificación de documentación oficial existente</a:t>
          </a:r>
        </a:p>
      </dgm:t>
    </dgm:pt>
    <dgm:pt modelId="{7E61F702-64AE-45B8-AF9C-852019906C19}" type="parTrans" cxnId="{675A5A58-21F8-4844-8E03-D69E3DBBA8A5}">
      <dgm:prSet/>
      <dgm:spPr/>
      <dgm:t>
        <a:bodyPr/>
        <a:lstStyle/>
        <a:p>
          <a:endParaRPr lang="es-PY" sz="1600"/>
        </a:p>
      </dgm:t>
    </dgm:pt>
    <dgm:pt modelId="{68967683-9F07-4896-A3BB-09464ABD1A3B}" type="sibTrans" cxnId="{675A5A58-21F8-4844-8E03-D69E3DBBA8A5}">
      <dgm:prSet custT="1"/>
      <dgm:spPr>
        <a:xfrm>
          <a:off x="2279008" y="650683"/>
          <a:ext cx="491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713" y="45720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s-PY" sz="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7A98292-4C78-4CAE-BD99-07B0A28AEC4A}">
      <dgm:prSet phldrT="[Texto]" custT="1"/>
      <dgm:spPr>
        <a:xfrm>
          <a:off x="2803122" y="15124"/>
          <a:ext cx="2270929" cy="136255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Y" sz="1600" b="1" cap="none" spc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PASO 2</a:t>
          </a:r>
        </a:p>
        <a:p>
          <a:r>
            <a:rPr lang="es-PY" sz="14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Distribución de Sub-funciones por ODS</a:t>
          </a:r>
        </a:p>
      </dgm:t>
    </dgm:pt>
    <dgm:pt modelId="{96E6B7B6-BE83-40AB-8BD6-AA326FCDB0F6}" type="parTrans" cxnId="{8EA85CC5-A45A-4FFA-8902-E6C2F0CD3306}">
      <dgm:prSet/>
      <dgm:spPr/>
      <dgm:t>
        <a:bodyPr/>
        <a:lstStyle/>
        <a:p>
          <a:endParaRPr lang="es-PY" sz="1600"/>
        </a:p>
      </dgm:t>
    </dgm:pt>
    <dgm:pt modelId="{37C51EA3-0E50-43D2-B4A4-170816A8B762}" type="sibTrans" cxnId="{8EA85CC5-A45A-4FFA-8902-E6C2F0CD3306}">
      <dgm:prSet custT="1"/>
      <dgm:spPr>
        <a:xfrm>
          <a:off x="5072252" y="650683"/>
          <a:ext cx="491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713" y="45720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s-PY" sz="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2B2D08A-218B-4899-B377-2FA8EFBA3F4F}">
      <dgm:prSet phldrT="[Texto]" custT="1"/>
      <dgm:spPr>
        <a:xfrm>
          <a:off x="5596366" y="15124"/>
          <a:ext cx="2270929" cy="136255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Y" sz="1600" b="1" cap="none" spc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PASO 3</a:t>
          </a:r>
        </a:p>
        <a:p>
          <a:r>
            <a:rPr lang="es-PY" sz="14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Identificación de las Instituciones y Estructuras Programáticas por sub-funciones activas del PGN</a:t>
          </a:r>
        </a:p>
      </dgm:t>
    </dgm:pt>
    <dgm:pt modelId="{72646C39-9339-4BB9-9A57-741DAA990098}" type="parTrans" cxnId="{FCF3DCBA-AAA2-403E-AF99-0FA5B2EAF221}">
      <dgm:prSet/>
      <dgm:spPr/>
      <dgm:t>
        <a:bodyPr/>
        <a:lstStyle/>
        <a:p>
          <a:endParaRPr lang="es-PY" sz="1600"/>
        </a:p>
      </dgm:t>
    </dgm:pt>
    <dgm:pt modelId="{6483C171-A210-4D0D-94DD-984804F24E67}" type="sibTrans" cxnId="{FCF3DCBA-AAA2-403E-AF99-0FA5B2EAF221}">
      <dgm:prSet custT="1"/>
      <dgm:spPr>
        <a:xfrm>
          <a:off x="1145343" y="1375882"/>
          <a:ext cx="5586487" cy="491713"/>
        </a:xfrm>
        <a:custGeom>
          <a:avLst/>
          <a:gdLst/>
          <a:ahLst/>
          <a:cxnLst/>
          <a:rect l="0" t="0" r="0" b="0"/>
          <a:pathLst>
            <a:path>
              <a:moveTo>
                <a:pt x="5586487" y="0"/>
              </a:moveTo>
              <a:lnTo>
                <a:pt x="5586487" y="262956"/>
              </a:lnTo>
              <a:lnTo>
                <a:pt x="0" y="262956"/>
              </a:lnTo>
              <a:lnTo>
                <a:pt x="0" y="491713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s-PY" sz="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D9D5C79-ACC5-4F5E-97CA-21A04DB9F158}">
      <dgm:prSet phldrT="[Texto]" custT="1"/>
      <dgm:spPr>
        <a:xfrm>
          <a:off x="9879" y="1899996"/>
          <a:ext cx="2270929" cy="136255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Y" sz="1600" b="1" cap="none" spc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PASO 4</a:t>
          </a:r>
        </a:p>
        <a:p>
          <a:r>
            <a:rPr lang="es-PY" sz="14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Alineación de las Instituciones con sus estructuras programáticas a los ODS</a:t>
          </a:r>
        </a:p>
      </dgm:t>
    </dgm:pt>
    <dgm:pt modelId="{5601DA60-7692-4084-B736-C5459BCCE207}" type="parTrans" cxnId="{081AD1DC-F950-4ACD-B90E-0393E3F8A1C9}">
      <dgm:prSet/>
      <dgm:spPr/>
      <dgm:t>
        <a:bodyPr/>
        <a:lstStyle/>
        <a:p>
          <a:endParaRPr lang="es-PY" sz="1600"/>
        </a:p>
      </dgm:t>
    </dgm:pt>
    <dgm:pt modelId="{0106C4B6-AD3E-40FD-8B6A-D2369D732DF7}" type="sibTrans" cxnId="{081AD1DC-F950-4ACD-B90E-0393E3F8A1C9}">
      <dgm:prSet custT="1"/>
      <dgm:spPr>
        <a:xfrm>
          <a:off x="2279008" y="2535555"/>
          <a:ext cx="491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713" y="45720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s-PY" sz="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E9D7D2B-6230-4DCC-B49B-0CFAB5154952}">
      <dgm:prSet phldrT="[Texto]" custT="1"/>
      <dgm:spPr>
        <a:xfrm>
          <a:off x="2803122" y="1899996"/>
          <a:ext cx="2270929" cy="136255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Y" sz="16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PASO 5</a:t>
          </a:r>
        </a:p>
        <a:p>
          <a:r>
            <a:rPr lang="es-PY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Parametrización de Sub-funciones por ODS</a:t>
          </a:r>
        </a:p>
      </dgm:t>
    </dgm:pt>
    <dgm:pt modelId="{B65EDD17-DBAE-443F-A980-680C0F91C1BF}" type="parTrans" cxnId="{F8788FE1-F0DA-4DB3-A4AD-4208A53FB9F5}">
      <dgm:prSet/>
      <dgm:spPr/>
      <dgm:t>
        <a:bodyPr/>
        <a:lstStyle/>
        <a:p>
          <a:endParaRPr lang="es-PY" sz="1600"/>
        </a:p>
      </dgm:t>
    </dgm:pt>
    <dgm:pt modelId="{EE612F45-54A7-4671-BB8B-4135D52B06A8}" type="sibTrans" cxnId="{F8788FE1-F0DA-4DB3-A4AD-4208A53FB9F5}">
      <dgm:prSet custT="1"/>
      <dgm:spPr>
        <a:xfrm>
          <a:off x="5072252" y="2535555"/>
          <a:ext cx="491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713" y="45720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s-PY" sz="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BF63CE7-F30D-4580-B7BB-CA13DCC1BA43}">
      <dgm:prSet phldrT="[Texto]" custT="1"/>
      <dgm:spPr>
        <a:xfrm>
          <a:off x="5596366" y="1899996"/>
          <a:ext cx="2270929" cy="136255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Y" sz="16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PASO 6</a:t>
          </a:r>
          <a:endParaRPr lang="es-PY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s-PY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Identificación de la contribución de las Estructuras Presupuestarias a las metas ODS</a:t>
          </a:r>
        </a:p>
      </dgm:t>
    </dgm:pt>
    <dgm:pt modelId="{FD020650-4697-41DF-9C71-AB650114A02D}" type="parTrans" cxnId="{CFA2E598-1736-451F-8E40-BFD0B4F22A51}">
      <dgm:prSet/>
      <dgm:spPr/>
      <dgm:t>
        <a:bodyPr/>
        <a:lstStyle/>
        <a:p>
          <a:endParaRPr lang="es-PY" sz="1600"/>
        </a:p>
      </dgm:t>
    </dgm:pt>
    <dgm:pt modelId="{A6CBEA44-53F7-4424-BB8F-591F8B71CBBC}" type="sibTrans" cxnId="{CFA2E598-1736-451F-8E40-BFD0B4F22A51}">
      <dgm:prSet custT="1"/>
      <dgm:spPr>
        <a:xfrm>
          <a:off x="1145343" y="3260753"/>
          <a:ext cx="5586487" cy="491713"/>
        </a:xfrm>
        <a:custGeom>
          <a:avLst/>
          <a:gdLst/>
          <a:ahLst/>
          <a:cxnLst/>
          <a:rect l="0" t="0" r="0" b="0"/>
          <a:pathLst>
            <a:path>
              <a:moveTo>
                <a:pt x="5586487" y="0"/>
              </a:moveTo>
              <a:lnTo>
                <a:pt x="5586487" y="262956"/>
              </a:lnTo>
              <a:lnTo>
                <a:pt x="0" y="262956"/>
              </a:lnTo>
              <a:lnTo>
                <a:pt x="0" y="491713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s-PY" sz="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A9EFEFE-A180-4AE3-B722-6495C4926D38}">
      <dgm:prSet phldrT="[Texto]" custT="1"/>
      <dgm:spPr>
        <a:xfrm>
          <a:off x="9879" y="3784867"/>
          <a:ext cx="2270929" cy="136255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Y" sz="16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PASO 7</a:t>
          </a:r>
        </a:p>
        <a:p>
          <a:r>
            <a:rPr lang="es-PY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Estimación de inversión pública a los ODS</a:t>
          </a:r>
        </a:p>
      </dgm:t>
    </dgm:pt>
    <dgm:pt modelId="{EC34D286-CD68-47A8-A32D-F385758208A9}" type="parTrans" cxnId="{A1135070-A883-4FFE-9125-A8CB30999E24}">
      <dgm:prSet/>
      <dgm:spPr/>
      <dgm:t>
        <a:bodyPr/>
        <a:lstStyle/>
        <a:p>
          <a:endParaRPr lang="es-PY" sz="1600"/>
        </a:p>
      </dgm:t>
    </dgm:pt>
    <dgm:pt modelId="{A822A314-163A-4F6E-A928-3152EE630516}" type="sibTrans" cxnId="{A1135070-A883-4FFE-9125-A8CB30999E24}">
      <dgm:prSet/>
      <dgm:spPr/>
      <dgm:t>
        <a:bodyPr/>
        <a:lstStyle/>
        <a:p>
          <a:endParaRPr lang="es-PY" sz="1600"/>
        </a:p>
      </dgm:t>
    </dgm:pt>
    <dgm:pt modelId="{A1FE76D1-12AA-4524-8409-B30D5D27ED48}" type="pres">
      <dgm:prSet presAssocID="{65DC222C-4929-4671-A5BC-252E95A2B8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C5E78EFC-3ED8-4884-BF67-EF924B6BE2A2}" type="pres">
      <dgm:prSet presAssocID="{F9307A7F-4591-4353-A7BC-4F634C13D9E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C28E47D-CC11-446E-8FE7-EADCFACA93C5}" type="pres">
      <dgm:prSet presAssocID="{68967683-9F07-4896-A3BB-09464ABD1A3B}" presName="sibTrans" presStyleLbl="sibTrans1D1" presStyleIdx="0" presStyleCnt="6"/>
      <dgm:spPr/>
      <dgm:t>
        <a:bodyPr/>
        <a:lstStyle/>
        <a:p>
          <a:endParaRPr lang="es-PY"/>
        </a:p>
      </dgm:t>
    </dgm:pt>
    <dgm:pt modelId="{C29A0C35-75BB-4242-95AC-615B1E67886E}" type="pres">
      <dgm:prSet presAssocID="{68967683-9F07-4896-A3BB-09464ABD1A3B}" presName="connectorText" presStyleLbl="sibTrans1D1" presStyleIdx="0" presStyleCnt="6"/>
      <dgm:spPr/>
      <dgm:t>
        <a:bodyPr/>
        <a:lstStyle/>
        <a:p>
          <a:endParaRPr lang="es-PY"/>
        </a:p>
      </dgm:t>
    </dgm:pt>
    <dgm:pt modelId="{C66BFE20-13E7-4790-8CB5-2A3440A0AFF7}" type="pres">
      <dgm:prSet presAssocID="{77A98292-4C78-4CAE-BD99-07B0A28AEC4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0EB47FC-4C13-4620-B435-BEE602702948}" type="pres">
      <dgm:prSet presAssocID="{37C51EA3-0E50-43D2-B4A4-170816A8B762}" presName="sibTrans" presStyleLbl="sibTrans1D1" presStyleIdx="1" presStyleCnt="6"/>
      <dgm:spPr/>
      <dgm:t>
        <a:bodyPr/>
        <a:lstStyle/>
        <a:p>
          <a:endParaRPr lang="es-PY"/>
        </a:p>
      </dgm:t>
    </dgm:pt>
    <dgm:pt modelId="{DF921E79-6852-415D-8E7D-A715249D3328}" type="pres">
      <dgm:prSet presAssocID="{37C51EA3-0E50-43D2-B4A4-170816A8B762}" presName="connectorText" presStyleLbl="sibTrans1D1" presStyleIdx="1" presStyleCnt="6"/>
      <dgm:spPr/>
      <dgm:t>
        <a:bodyPr/>
        <a:lstStyle/>
        <a:p>
          <a:endParaRPr lang="es-PY"/>
        </a:p>
      </dgm:t>
    </dgm:pt>
    <dgm:pt modelId="{0B7FE6CD-7195-4E7B-A3DA-4CF33FD4BADA}" type="pres">
      <dgm:prSet presAssocID="{62B2D08A-218B-4899-B377-2FA8EFBA3F4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25C9F8AF-6D8F-4F5C-B560-D7190AB5B333}" type="pres">
      <dgm:prSet presAssocID="{6483C171-A210-4D0D-94DD-984804F24E67}" presName="sibTrans" presStyleLbl="sibTrans1D1" presStyleIdx="2" presStyleCnt="6"/>
      <dgm:spPr/>
      <dgm:t>
        <a:bodyPr/>
        <a:lstStyle/>
        <a:p>
          <a:endParaRPr lang="es-PY"/>
        </a:p>
      </dgm:t>
    </dgm:pt>
    <dgm:pt modelId="{D4DB0745-BEE1-4211-92D4-D3189F903E65}" type="pres">
      <dgm:prSet presAssocID="{6483C171-A210-4D0D-94DD-984804F24E67}" presName="connectorText" presStyleLbl="sibTrans1D1" presStyleIdx="2" presStyleCnt="6"/>
      <dgm:spPr/>
      <dgm:t>
        <a:bodyPr/>
        <a:lstStyle/>
        <a:p>
          <a:endParaRPr lang="es-PY"/>
        </a:p>
      </dgm:t>
    </dgm:pt>
    <dgm:pt modelId="{7C0FF6D7-147C-440C-ACE2-2D9AF57AE5E0}" type="pres">
      <dgm:prSet presAssocID="{ED9D5C79-ACC5-4F5E-97CA-21A04DB9F15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0F16371-926A-409B-A5D8-30B13498A011}" type="pres">
      <dgm:prSet presAssocID="{0106C4B6-AD3E-40FD-8B6A-D2369D732DF7}" presName="sibTrans" presStyleLbl="sibTrans1D1" presStyleIdx="3" presStyleCnt="6"/>
      <dgm:spPr/>
      <dgm:t>
        <a:bodyPr/>
        <a:lstStyle/>
        <a:p>
          <a:endParaRPr lang="es-PY"/>
        </a:p>
      </dgm:t>
    </dgm:pt>
    <dgm:pt modelId="{8EDAB196-3A89-4C9A-B2DB-495345419AC5}" type="pres">
      <dgm:prSet presAssocID="{0106C4B6-AD3E-40FD-8B6A-D2369D732DF7}" presName="connectorText" presStyleLbl="sibTrans1D1" presStyleIdx="3" presStyleCnt="6"/>
      <dgm:spPr/>
      <dgm:t>
        <a:bodyPr/>
        <a:lstStyle/>
        <a:p>
          <a:endParaRPr lang="es-PY"/>
        </a:p>
      </dgm:t>
    </dgm:pt>
    <dgm:pt modelId="{5D7BCB2F-D2F4-43D5-96F8-3B624FBE3E7F}" type="pres">
      <dgm:prSet presAssocID="{6E9D7D2B-6230-4DCC-B49B-0CFAB51549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E39588D-81D8-4BF5-864D-1AC688A7CE62}" type="pres">
      <dgm:prSet presAssocID="{EE612F45-54A7-4671-BB8B-4135D52B06A8}" presName="sibTrans" presStyleLbl="sibTrans1D1" presStyleIdx="4" presStyleCnt="6"/>
      <dgm:spPr/>
      <dgm:t>
        <a:bodyPr/>
        <a:lstStyle/>
        <a:p>
          <a:endParaRPr lang="es-PY"/>
        </a:p>
      </dgm:t>
    </dgm:pt>
    <dgm:pt modelId="{22178C5D-2D10-438A-81F2-21AAC49721B3}" type="pres">
      <dgm:prSet presAssocID="{EE612F45-54A7-4671-BB8B-4135D52B06A8}" presName="connectorText" presStyleLbl="sibTrans1D1" presStyleIdx="4" presStyleCnt="6"/>
      <dgm:spPr/>
      <dgm:t>
        <a:bodyPr/>
        <a:lstStyle/>
        <a:p>
          <a:endParaRPr lang="es-PY"/>
        </a:p>
      </dgm:t>
    </dgm:pt>
    <dgm:pt modelId="{9843ABC3-4250-48AA-AC6E-7A0DE31D3922}" type="pres">
      <dgm:prSet presAssocID="{6BF63CE7-F30D-4580-B7BB-CA13DCC1BA4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35F0F19-DF3C-4B67-A291-1313E4F66C1F}" type="pres">
      <dgm:prSet presAssocID="{A6CBEA44-53F7-4424-BB8F-591F8B71CBBC}" presName="sibTrans" presStyleLbl="sibTrans1D1" presStyleIdx="5" presStyleCnt="6"/>
      <dgm:spPr/>
      <dgm:t>
        <a:bodyPr/>
        <a:lstStyle/>
        <a:p>
          <a:endParaRPr lang="es-PY"/>
        </a:p>
      </dgm:t>
    </dgm:pt>
    <dgm:pt modelId="{3ACED361-94B1-4049-92B4-F2F3F82EE20B}" type="pres">
      <dgm:prSet presAssocID="{A6CBEA44-53F7-4424-BB8F-591F8B71CBBC}" presName="connectorText" presStyleLbl="sibTrans1D1" presStyleIdx="5" presStyleCnt="6"/>
      <dgm:spPr/>
      <dgm:t>
        <a:bodyPr/>
        <a:lstStyle/>
        <a:p>
          <a:endParaRPr lang="es-PY"/>
        </a:p>
      </dgm:t>
    </dgm:pt>
    <dgm:pt modelId="{BFD5A1BA-C6E0-4210-A0D4-9589DE66EF9E}" type="pres">
      <dgm:prSet presAssocID="{7A9EFEFE-A180-4AE3-B722-6495C4926D3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FCF3DCBA-AAA2-403E-AF99-0FA5B2EAF221}" srcId="{65DC222C-4929-4671-A5BC-252E95A2B804}" destId="{62B2D08A-218B-4899-B377-2FA8EFBA3F4F}" srcOrd="2" destOrd="0" parTransId="{72646C39-9339-4BB9-9A57-741DAA990098}" sibTransId="{6483C171-A210-4D0D-94DD-984804F24E67}"/>
    <dgm:cxn modelId="{12B30CBC-92A1-4C8F-A46E-592B113FEE46}" type="presOf" srcId="{65DC222C-4929-4671-A5BC-252E95A2B804}" destId="{A1FE76D1-12AA-4524-8409-B30D5D27ED48}" srcOrd="0" destOrd="0" presId="urn:microsoft.com/office/officeart/2005/8/layout/bProcess3"/>
    <dgm:cxn modelId="{C9332137-98BA-44AF-BB0E-41CB1B4AC267}" type="presOf" srcId="{68967683-9F07-4896-A3BB-09464ABD1A3B}" destId="{C29A0C35-75BB-4242-95AC-615B1E67886E}" srcOrd="1" destOrd="0" presId="urn:microsoft.com/office/officeart/2005/8/layout/bProcess3"/>
    <dgm:cxn modelId="{E8FF1280-ABE4-42D6-989B-B872D25425C5}" type="presOf" srcId="{A6CBEA44-53F7-4424-BB8F-591F8B71CBBC}" destId="{3ACED361-94B1-4049-92B4-F2F3F82EE20B}" srcOrd="1" destOrd="0" presId="urn:microsoft.com/office/officeart/2005/8/layout/bProcess3"/>
    <dgm:cxn modelId="{EC016D5A-9EAA-4FCC-9B34-0F2B71F7ADF8}" type="presOf" srcId="{6BF63CE7-F30D-4580-B7BB-CA13DCC1BA43}" destId="{9843ABC3-4250-48AA-AC6E-7A0DE31D3922}" srcOrd="0" destOrd="0" presId="urn:microsoft.com/office/officeart/2005/8/layout/bProcess3"/>
    <dgm:cxn modelId="{8EA85CC5-A45A-4FFA-8902-E6C2F0CD3306}" srcId="{65DC222C-4929-4671-A5BC-252E95A2B804}" destId="{77A98292-4C78-4CAE-BD99-07B0A28AEC4A}" srcOrd="1" destOrd="0" parTransId="{96E6B7B6-BE83-40AB-8BD6-AA326FCDB0F6}" sibTransId="{37C51EA3-0E50-43D2-B4A4-170816A8B762}"/>
    <dgm:cxn modelId="{7AB0EFF5-60AC-4B9D-8DAD-9C3E909305EE}" type="presOf" srcId="{62B2D08A-218B-4899-B377-2FA8EFBA3F4F}" destId="{0B7FE6CD-7195-4E7B-A3DA-4CF33FD4BADA}" srcOrd="0" destOrd="0" presId="urn:microsoft.com/office/officeart/2005/8/layout/bProcess3"/>
    <dgm:cxn modelId="{2D849020-0F21-4644-98A9-BF8C3865E7FD}" type="presOf" srcId="{7A9EFEFE-A180-4AE3-B722-6495C4926D38}" destId="{BFD5A1BA-C6E0-4210-A0D4-9589DE66EF9E}" srcOrd="0" destOrd="0" presId="urn:microsoft.com/office/officeart/2005/8/layout/bProcess3"/>
    <dgm:cxn modelId="{F30F3104-E5DC-4F4B-9BE1-6C8EBBF7E7E4}" type="presOf" srcId="{37C51EA3-0E50-43D2-B4A4-170816A8B762}" destId="{80EB47FC-4C13-4620-B435-BEE602702948}" srcOrd="0" destOrd="0" presId="urn:microsoft.com/office/officeart/2005/8/layout/bProcess3"/>
    <dgm:cxn modelId="{081AD1DC-F950-4ACD-B90E-0393E3F8A1C9}" srcId="{65DC222C-4929-4671-A5BC-252E95A2B804}" destId="{ED9D5C79-ACC5-4F5E-97CA-21A04DB9F158}" srcOrd="3" destOrd="0" parTransId="{5601DA60-7692-4084-B736-C5459BCCE207}" sibTransId="{0106C4B6-AD3E-40FD-8B6A-D2369D732DF7}"/>
    <dgm:cxn modelId="{660D33E2-F171-4E5F-9BD8-FB8925C6CD69}" type="presOf" srcId="{A6CBEA44-53F7-4424-BB8F-591F8B71CBBC}" destId="{C35F0F19-DF3C-4B67-A291-1313E4F66C1F}" srcOrd="0" destOrd="0" presId="urn:microsoft.com/office/officeart/2005/8/layout/bProcess3"/>
    <dgm:cxn modelId="{490CF17E-7A8E-4D6F-9D28-114A2E7E0D71}" type="presOf" srcId="{EE612F45-54A7-4671-BB8B-4135D52B06A8}" destId="{7E39588D-81D8-4BF5-864D-1AC688A7CE62}" srcOrd="0" destOrd="0" presId="urn:microsoft.com/office/officeart/2005/8/layout/bProcess3"/>
    <dgm:cxn modelId="{8DE536EF-8BB0-4CEC-9534-597267921202}" type="presOf" srcId="{77A98292-4C78-4CAE-BD99-07B0A28AEC4A}" destId="{C66BFE20-13E7-4790-8CB5-2A3440A0AFF7}" srcOrd="0" destOrd="0" presId="urn:microsoft.com/office/officeart/2005/8/layout/bProcess3"/>
    <dgm:cxn modelId="{088511F3-0D0A-4333-B62B-6F8917FB36A1}" type="presOf" srcId="{0106C4B6-AD3E-40FD-8B6A-D2369D732DF7}" destId="{40F16371-926A-409B-A5D8-30B13498A011}" srcOrd="0" destOrd="0" presId="urn:microsoft.com/office/officeart/2005/8/layout/bProcess3"/>
    <dgm:cxn modelId="{73A0AB81-95D9-4B9A-B409-30B91386D839}" type="presOf" srcId="{37C51EA3-0E50-43D2-B4A4-170816A8B762}" destId="{DF921E79-6852-415D-8E7D-A715249D3328}" srcOrd="1" destOrd="0" presId="urn:microsoft.com/office/officeart/2005/8/layout/bProcess3"/>
    <dgm:cxn modelId="{3AF2B120-DB0F-4003-B455-0A468DCACB62}" type="presOf" srcId="{ED9D5C79-ACC5-4F5E-97CA-21A04DB9F158}" destId="{7C0FF6D7-147C-440C-ACE2-2D9AF57AE5E0}" srcOrd="0" destOrd="0" presId="urn:microsoft.com/office/officeart/2005/8/layout/bProcess3"/>
    <dgm:cxn modelId="{CFA2E598-1736-451F-8E40-BFD0B4F22A51}" srcId="{65DC222C-4929-4671-A5BC-252E95A2B804}" destId="{6BF63CE7-F30D-4580-B7BB-CA13DCC1BA43}" srcOrd="5" destOrd="0" parTransId="{FD020650-4697-41DF-9C71-AB650114A02D}" sibTransId="{A6CBEA44-53F7-4424-BB8F-591F8B71CBBC}"/>
    <dgm:cxn modelId="{F8788FE1-F0DA-4DB3-A4AD-4208A53FB9F5}" srcId="{65DC222C-4929-4671-A5BC-252E95A2B804}" destId="{6E9D7D2B-6230-4DCC-B49B-0CFAB5154952}" srcOrd="4" destOrd="0" parTransId="{B65EDD17-DBAE-443F-A980-680C0F91C1BF}" sibTransId="{EE612F45-54A7-4671-BB8B-4135D52B06A8}"/>
    <dgm:cxn modelId="{0B6A1246-2E14-4B82-96B4-C25B72B141F1}" type="presOf" srcId="{EE612F45-54A7-4671-BB8B-4135D52B06A8}" destId="{22178C5D-2D10-438A-81F2-21AAC49721B3}" srcOrd="1" destOrd="0" presId="urn:microsoft.com/office/officeart/2005/8/layout/bProcess3"/>
    <dgm:cxn modelId="{3704E32A-BD45-4E2E-AF6A-04982BDA29AB}" type="presOf" srcId="{68967683-9F07-4896-A3BB-09464ABD1A3B}" destId="{FC28E47D-CC11-446E-8FE7-EADCFACA93C5}" srcOrd="0" destOrd="0" presId="urn:microsoft.com/office/officeart/2005/8/layout/bProcess3"/>
    <dgm:cxn modelId="{1066AD44-C2AC-4017-A46F-FC966F239504}" type="presOf" srcId="{6483C171-A210-4D0D-94DD-984804F24E67}" destId="{25C9F8AF-6D8F-4F5C-B560-D7190AB5B333}" srcOrd="0" destOrd="0" presId="urn:microsoft.com/office/officeart/2005/8/layout/bProcess3"/>
    <dgm:cxn modelId="{5796C2F2-4467-4FE6-BE50-74368D2760AF}" type="presOf" srcId="{6483C171-A210-4D0D-94DD-984804F24E67}" destId="{D4DB0745-BEE1-4211-92D4-D3189F903E65}" srcOrd="1" destOrd="0" presId="urn:microsoft.com/office/officeart/2005/8/layout/bProcess3"/>
    <dgm:cxn modelId="{675A5A58-21F8-4844-8E03-D69E3DBBA8A5}" srcId="{65DC222C-4929-4671-A5BC-252E95A2B804}" destId="{F9307A7F-4591-4353-A7BC-4F634C13D9E7}" srcOrd="0" destOrd="0" parTransId="{7E61F702-64AE-45B8-AF9C-852019906C19}" sibTransId="{68967683-9F07-4896-A3BB-09464ABD1A3B}"/>
    <dgm:cxn modelId="{B1DA8908-7671-40D3-B3BA-E7787D6E35ED}" type="presOf" srcId="{F9307A7F-4591-4353-A7BC-4F634C13D9E7}" destId="{C5E78EFC-3ED8-4884-BF67-EF924B6BE2A2}" srcOrd="0" destOrd="0" presId="urn:microsoft.com/office/officeart/2005/8/layout/bProcess3"/>
    <dgm:cxn modelId="{D0E00DA0-DA2F-49FD-ADB6-20C397151CA1}" type="presOf" srcId="{0106C4B6-AD3E-40FD-8B6A-D2369D732DF7}" destId="{8EDAB196-3A89-4C9A-B2DB-495345419AC5}" srcOrd="1" destOrd="0" presId="urn:microsoft.com/office/officeart/2005/8/layout/bProcess3"/>
    <dgm:cxn modelId="{A1135070-A883-4FFE-9125-A8CB30999E24}" srcId="{65DC222C-4929-4671-A5BC-252E95A2B804}" destId="{7A9EFEFE-A180-4AE3-B722-6495C4926D38}" srcOrd="6" destOrd="0" parTransId="{EC34D286-CD68-47A8-A32D-F385758208A9}" sibTransId="{A822A314-163A-4F6E-A928-3152EE630516}"/>
    <dgm:cxn modelId="{78D0CCD5-61F2-40B4-9032-4910BEB27637}" type="presOf" srcId="{6E9D7D2B-6230-4DCC-B49B-0CFAB5154952}" destId="{5D7BCB2F-D2F4-43D5-96F8-3B624FBE3E7F}" srcOrd="0" destOrd="0" presId="urn:microsoft.com/office/officeart/2005/8/layout/bProcess3"/>
    <dgm:cxn modelId="{B66BBFDE-02EF-4972-81D7-8881333BF51C}" type="presParOf" srcId="{A1FE76D1-12AA-4524-8409-B30D5D27ED48}" destId="{C5E78EFC-3ED8-4884-BF67-EF924B6BE2A2}" srcOrd="0" destOrd="0" presId="urn:microsoft.com/office/officeart/2005/8/layout/bProcess3"/>
    <dgm:cxn modelId="{0BE965A2-44E5-409A-9940-E3C7EBE2AF69}" type="presParOf" srcId="{A1FE76D1-12AA-4524-8409-B30D5D27ED48}" destId="{FC28E47D-CC11-446E-8FE7-EADCFACA93C5}" srcOrd="1" destOrd="0" presId="urn:microsoft.com/office/officeart/2005/8/layout/bProcess3"/>
    <dgm:cxn modelId="{9EF50E72-9F04-4F27-A2AE-DCB1AB3164AA}" type="presParOf" srcId="{FC28E47D-CC11-446E-8FE7-EADCFACA93C5}" destId="{C29A0C35-75BB-4242-95AC-615B1E67886E}" srcOrd="0" destOrd="0" presId="urn:microsoft.com/office/officeart/2005/8/layout/bProcess3"/>
    <dgm:cxn modelId="{BF5AE9D6-DC3E-4213-AF4E-FB9B08EBB2F7}" type="presParOf" srcId="{A1FE76D1-12AA-4524-8409-B30D5D27ED48}" destId="{C66BFE20-13E7-4790-8CB5-2A3440A0AFF7}" srcOrd="2" destOrd="0" presId="urn:microsoft.com/office/officeart/2005/8/layout/bProcess3"/>
    <dgm:cxn modelId="{57F8EA56-6E20-4AA6-9A3B-A097F6679072}" type="presParOf" srcId="{A1FE76D1-12AA-4524-8409-B30D5D27ED48}" destId="{80EB47FC-4C13-4620-B435-BEE602702948}" srcOrd="3" destOrd="0" presId="urn:microsoft.com/office/officeart/2005/8/layout/bProcess3"/>
    <dgm:cxn modelId="{DF68264C-41E3-4E93-B731-3B597A5D5415}" type="presParOf" srcId="{80EB47FC-4C13-4620-B435-BEE602702948}" destId="{DF921E79-6852-415D-8E7D-A715249D3328}" srcOrd="0" destOrd="0" presId="urn:microsoft.com/office/officeart/2005/8/layout/bProcess3"/>
    <dgm:cxn modelId="{264BFA67-B36B-4C53-A12A-CB570809E61F}" type="presParOf" srcId="{A1FE76D1-12AA-4524-8409-B30D5D27ED48}" destId="{0B7FE6CD-7195-4E7B-A3DA-4CF33FD4BADA}" srcOrd="4" destOrd="0" presId="urn:microsoft.com/office/officeart/2005/8/layout/bProcess3"/>
    <dgm:cxn modelId="{DDFEF11D-AD02-413A-9F15-6EBE78FF4024}" type="presParOf" srcId="{A1FE76D1-12AA-4524-8409-B30D5D27ED48}" destId="{25C9F8AF-6D8F-4F5C-B560-D7190AB5B333}" srcOrd="5" destOrd="0" presId="urn:microsoft.com/office/officeart/2005/8/layout/bProcess3"/>
    <dgm:cxn modelId="{C13B08DE-4204-44A4-9185-5E0DB4232FE8}" type="presParOf" srcId="{25C9F8AF-6D8F-4F5C-B560-D7190AB5B333}" destId="{D4DB0745-BEE1-4211-92D4-D3189F903E65}" srcOrd="0" destOrd="0" presId="urn:microsoft.com/office/officeart/2005/8/layout/bProcess3"/>
    <dgm:cxn modelId="{251CD88A-6CA0-4BF3-AA98-7184C32CF04D}" type="presParOf" srcId="{A1FE76D1-12AA-4524-8409-B30D5D27ED48}" destId="{7C0FF6D7-147C-440C-ACE2-2D9AF57AE5E0}" srcOrd="6" destOrd="0" presId="urn:microsoft.com/office/officeart/2005/8/layout/bProcess3"/>
    <dgm:cxn modelId="{0D8B16D5-3A7B-4DCF-B8F2-82D914BB767F}" type="presParOf" srcId="{A1FE76D1-12AA-4524-8409-B30D5D27ED48}" destId="{40F16371-926A-409B-A5D8-30B13498A011}" srcOrd="7" destOrd="0" presId="urn:microsoft.com/office/officeart/2005/8/layout/bProcess3"/>
    <dgm:cxn modelId="{83878E67-ADE0-48C6-8A7A-F5DBD61A236B}" type="presParOf" srcId="{40F16371-926A-409B-A5D8-30B13498A011}" destId="{8EDAB196-3A89-4C9A-B2DB-495345419AC5}" srcOrd="0" destOrd="0" presId="urn:microsoft.com/office/officeart/2005/8/layout/bProcess3"/>
    <dgm:cxn modelId="{75FDF6B0-A875-4414-A8BC-9381DCB6497C}" type="presParOf" srcId="{A1FE76D1-12AA-4524-8409-B30D5D27ED48}" destId="{5D7BCB2F-D2F4-43D5-96F8-3B624FBE3E7F}" srcOrd="8" destOrd="0" presId="urn:microsoft.com/office/officeart/2005/8/layout/bProcess3"/>
    <dgm:cxn modelId="{E1E53A7F-6CDD-486F-AF8E-F4B3D102B6C5}" type="presParOf" srcId="{A1FE76D1-12AA-4524-8409-B30D5D27ED48}" destId="{7E39588D-81D8-4BF5-864D-1AC688A7CE62}" srcOrd="9" destOrd="0" presId="urn:microsoft.com/office/officeart/2005/8/layout/bProcess3"/>
    <dgm:cxn modelId="{3E106843-E51D-4223-93C6-40D590347268}" type="presParOf" srcId="{7E39588D-81D8-4BF5-864D-1AC688A7CE62}" destId="{22178C5D-2D10-438A-81F2-21AAC49721B3}" srcOrd="0" destOrd="0" presId="urn:microsoft.com/office/officeart/2005/8/layout/bProcess3"/>
    <dgm:cxn modelId="{09ED61B0-D17B-4B6C-9A6C-5C69BC40CDCA}" type="presParOf" srcId="{A1FE76D1-12AA-4524-8409-B30D5D27ED48}" destId="{9843ABC3-4250-48AA-AC6E-7A0DE31D3922}" srcOrd="10" destOrd="0" presId="urn:microsoft.com/office/officeart/2005/8/layout/bProcess3"/>
    <dgm:cxn modelId="{5790202F-B4CE-46CD-89A5-3CBD202B1773}" type="presParOf" srcId="{A1FE76D1-12AA-4524-8409-B30D5D27ED48}" destId="{C35F0F19-DF3C-4B67-A291-1313E4F66C1F}" srcOrd="11" destOrd="0" presId="urn:microsoft.com/office/officeart/2005/8/layout/bProcess3"/>
    <dgm:cxn modelId="{0445756F-4C25-403F-875E-52E20584394A}" type="presParOf" srcId="{C35F0F19-DF3C-4B67-A291-1313E4F66C1F}" destId="{3ACED361-94B1-4049-92B4-F2F3F82EE20B}" srcOrd="0" destOrd="0" presId="urn:microsoft.com/office/officeart/2005/8/layout/bProcess3"/>
    <dgm:cxn modelId="{212A0559-268C-4774-9DAD-CEED86973B6E}" type="presParOf" srcId="{A1FE76D1-12AA-4524-8409-B30D5D27ED48}" destId="{BFD5A1BA-C6E0-4210-A0D4-9589DE66EF9E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A79CA3-1EEE-4FB2-8B81-68E02A4B0A6D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905C4D-DCF4-4E1D-AE72-DA767BA6D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813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2B5062-7227-4009-A630-13C81889A7A3}" type="slidenum">
              <a:rPr lang="es-ES" altLang="es-PY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s-ES" altLang="es-PY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Y" altLang="es-P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9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2B5062-7227-4009-A630-13C81889A7A3}" type="slidenum">
              <a:rPr lang="es-ES" altLang="es-PY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s-ES" altLang="es-PY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Y" altLang="es-P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3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5C4D-DCF4-4E1D-AE72-DA767BA6D90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36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5C4D-DCF4-4E1D-AE72-DA767BA6D90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835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5C4D-DCF4-4E1D-AE72-DA767BA6D906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516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552D-B47E-4EB4-A186-74C2360F75D4}" type="slidenum">
              <a:rPr lang="es-PY" smtClean="0"/>
              <a:t>9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598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691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849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58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654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87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776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093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502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484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877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736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8799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066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682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806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328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07E1-878D-4787-BAA8-3BBDBE37CD38}" type="datetimeFigureOut">
              <a:rPr lang="es-ES_tradnl" smtClean="0"/>
              <a:t>16/05/2023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142701-9B5E-4B1B-81B7-D49275D70E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01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chart" Target="../charts/chart1.xm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12698C2-81B3-4137-B693-0E748E0E90CB}"/>
              </a:ext>
            </a:extLst>
          </p:cNvPr>
          <p:cNvSpPr txBox="1"/>
          <p:nvPr/>
        </p:nvSpPr>
        <p:spPr>
          <a:xfrm>
            <a:off x="8353025" y="5858540"/>
            <a:ext cx="275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Y" sz="1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465"/>
            <a:ext cx="5725886" cy="493259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856515" y="1455709"/>
            <a:ext cx="6226628" cy="489364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s-ES" sz="2400" dirty="0" smtClean="0">
              <a:latin typeface="Times" panose="02020603060405020304" pitchFamily="18" charset="0"/>
            </a:endParaRPr>
          </a:p>
          <a:p>
            <a:pPr algn="ctr"/>
            <a:endParaRPr lang="es-MX" sz="2400" i="1" dirty="0" smtClean="0">
              <a:latin typeface="Book Antiqua" panose="02040602050305030304" pitchFamily="18" charset="0"/>
            </a:endParaRPr>
          </a:p>
          <a:p>
            <a:pPr algn="ctr"/>
            <a:endParaRPr lang="es-MX" sz="2400" i="1" dirty="0">
              <a:latin typeface="Book Antiqua" panose="02040602050305030304" pitchFamily="18" charset="0"/>
            </a:endParaRPr>
          </a:p>
          <a:p>
            <a:pPr algn="ctr"/>
            <a:endParaRPr lang="es-MX" sz="2400" i="1" dirty="0" smtClean="0">
              <a:latin typeface="Book Antiqua" panose="02040602050305030304" pitchFamily="18" charset="0"/>
            </a:endParaRPr>
          </a:p>
          <a:p>
            <a:pPr algn="ctr"/>
            <a:r>
              <a:rPr lang="es-MX" sz="2400" i="1" dirty="0" smtClean="0">
                <a:latin typeface="Book Antiqua" panose="02040602050305030304" pitchFamily="18" charset="0"/>
              </a:rPr>
              <a:t>PRESUPUESTO GENERAL DE LA NACIÓN PARA EL EJERCICIO FISCAL 2023</a:t>
            </a:r>
          </a:p>
          <a:p>
            <a:pPr algn="just"/>
            <a:endParaRPr lang="es-MX" sz="2400" dirty="0">
              <a:latin typeface="Book Antiqua" panose="02040602050305030304" pitchFamily="18" charset="0"/>
            </a:endParaRPr>
          </a:p>
          <a:p>
            <a:pPr algn="just"/>
            <a:endParaRPr lang="es-MX" sz="2400" dirty="0" smtClean="0">
              <a:latin typeface="Book Antiqua" panose="02040602050305030304" pitchFamily="18" charset="0"/>
            </a:endParaRPr>
          </a:p>
          <a:p>
            <a:pPr algn="ctr"/>
            <a:r>
              <a:rPr lang="es-ES" sz="2400" i="1" dirty="0" smtClean="0">
                <a:latin typeface="Times" panose="02020603060405020304" pitchFamily="18" charset="0"/>
              </a:rPr>
              <a:t>LINEAMIENTOS </a:t>
            </a:r>
            <a:r>
              <a:rPr lang="es-ES" sz="2400" i="1" dirty="0">
                <a:latin typeface="Times" panose="02020603060405020304" pitchFamily="18" charset="0"/>
              </a:rPr>
              <a:t>PRESUPUESTARIOS</a:t>
            </a:r>
          </a:p>
          <a:p>
            <a:pPr algn="ctr"/>
            <a:r>
              <a:rPr lang="es-ES" sz="2400" i="1" dirty="0">
                <a:latin typeface="Times" panose="02020603060405020304" pitchFamily="18" charset="0"/>
              </a:rPr>
              <a:t>VINCULACIÓN DEL PGN CON LOS ODS</a:t>
            </a:r>
          </a:p>
          <a:p>
            <a:pPr algn="just"/>
            <a:endParaRPr lang="es-MX" sz="2400" dirty="0">
              <a:latin typeface="Book Antiqua" panose="02040602050305030304" pitchFamily="18" charset="0"/>
            </a:endParaRPr>
          </a:p>
          <a:p>
            <a:pPr algn="just"/>
            <a:r>
              <a:rPr lang="es-MX" sz="2400" dirty="0" smtClean="0">
                <a:latin typeface="Book Antiqua" panose="02040602050305030304" pitchFamily="18" charset="0"/>
              </a:rPr>
              <a:t>			Setiembre 2022</a:t>
            </a:r>
          </a:p>
          <a:p>
            <a:pPr algn="just"/>
            <a:endParaRPr lang="es-PY" sz="2400" dirty="0">
              <a:latin typeface="Times" panose="0202060306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0"/>
            <a:ext cx="12192000" cy="992418"/>
            <a:chOff x="0" y="-14515"/>
            <a:chExt cx="12192000" cy="1006933"/>
          </a:xfrm>
        </p:grpSpPr>
        <p:sp>
          <p:nvSpPr>
            <p:cNvPr id="11" name="Rectángulo 10"/>
            <p:cNvSpPr/>
            <p:nvPr/>
          </p:nvSpPr>
          <p:spPr>
            <a:xfrm>
              <a:off x="0" y="-14515"/>
              <a:ext cx="12192000" cy="10069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20" y="107934"/>
              <a:ext cx="3566907" cy="806939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8262479" y="152283"/>
              <a:ext cx="3330975" cy="71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b="1" dirty="0" smtClean="0">
                  <a:solidFill>
                    <a:schemeClr val="accent2">
                      <a:lumMod val="75000"/>
                    </a:schemeClr>
                  </a:solidFill>
                  <a:latin typeface="Book Antiqua" panose="02040602050305030304" pitchFamily="18" charset="0"/>
                </a:rPr>
                <a:t>Comisión Bicameral de Presupuesto</a:t>
              </a:r>
              <a:endParaRPr lang="es-ES_tradnl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368001" y="4400"/>
              <a:ext cx="5036457" cy="98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362566" y="275610"/>
              <a:ext cx="3643086" cy="40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b="1" dirty="0" smtClean="0">
                  <a:solidFill>
                    <a:schemeClr val="accent2">
                      <a:lumMod val="75000"/>
                    </a:schemeClr>
                  </a:solidFill>
                  <a:latin typeface="Book Antiqua" panose="02040602050305030304" pitchFamily="18" charset="0"/>
                </a:rPr>
                <a:t>Congreso Nacional</a:t>
              </a:r>
              <a:endParaRPr lang="es-ES_tradnl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0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81445" y="209738"/>
            <a:ext cx="8911687" cy="921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s-PY" altLang="es-PY" sz="2000" b="1" i="1" dirty="0">
                <a:latin typeface="Times" panose="02020603060405020304" pitchFamily="18" charset="0"/>
              </a:rPr>
              <a:t>CICLO </a:t>
            </a:r>
            <a:r>
              <a:rPr lang="es-PY" altLang="es-PY" sz="2000" b="1" i="1" dirty="0" smtClean="0">
                <a:latin typeface="Times" panose="02020603060405020304" pitchFamily="18" charset="0"/>
              </a:rPr>
              <a:t>PRESUPUESTARIO EN PARAGUAY</a:t>
            </a:r>
            <a:endParaRPr lang="es-PY" altLang="es-PY" sz="2000" b="1" i="1" dirty="0">
              <a:latin typeface="Times" panose="0202060306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348741"/>
            <a:ext cx="10938510" cy="4556104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4510215" y="1714594"/>
            <a:ext cx="2034747" cy="988353"/>
          </a:xfrm>
          <a:prstGeom prst="ellipse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Aprobación</a:t>
            </a:r>
          </a:p>
        </p:txBody>
      </p:sp>
      <p:cxnSp>
        <p:nvCxnSpPr>
          <p:cNvPr id="25" name="58 Conector recto"/>
          <p:cNvCxnSpPr/>
          <p:nvPr/>
        </p:nvCxnSpPr>
        <p:spPr>
          <a:xfrm flipH="1">
            <a:off x="2726724" y="2512541"/>
            <a:ext cx="24714" cy="3324716"/>
          </a:xfrm>
          <a:prstGeom prst="line">
            <a:avLst/>
          </a:prstGeom>
          <a:noFill/>
          <a:ln w="15875" cap="rnd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9" name="59 Conector recto"/>
          <p:cNvCxnSpPr/>
          <p:nvPr/>
        </p:nvCxnSpPr>
        <p:spPr>
          <a:xfrm>
            <a:off x="2726724" y="5837257"/>
            <a:ext cx="7636476" cy="65974"/>
          </a:xfrm>
          <a:prstGeom prst="line">
            <a:avLst/>
          </a:prstGeom>
          <a:noFill/>
          <a:ln w="15875" cap="rnd" cmpd="sng" algn="ctr">
            <a:solidFill>
              <a:srgbClr val="FFC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717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72" y="-93679"/>
            <a:ext cx="10972800" cy="7471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AR" sz="2800" b="1" i="1" dirty="0" smtClean="0">
                <a:latin typeface="Times" panose="02020603060405020304" pitchFamily="18" charset="0"/>
              </a:rPr>
              <a:t>      </a:t>
            </a:r>
            <a:br>
              <a:rPr lang="es-AR" sz="2800" b="1" i="1" dirty="0" smtClean="0">
                <a:latin typeface="Times" panose="02020603060405020304" pitchFamily="18" charset="0"/>
              </a:rPr>
            </a:br>
            <a:r>
              <a:rPr lang="es-MX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60405020304" pitchFamily="18" charset="0"/>
              </a:rPr>
              <a:t>PROCESO PRESUPUESTARIO DE PARAGUAY</a:t>
            </a:r>
            <a:endParaRPr lang="es-PY" altLang="es-PY" sz="2800" b="1" i="1" dirty="0">
              <a:latin typeface="Times" panose="02020603060405020304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94380" y="1025217"/>
            <a:ext cx="11526984" cy="4740942"/>
            <a:chOff x="-47" y="1162"/>
            <a:chExt cx="5533" cy="2793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604" y="1480"/>
              <a:ext cx="363" cy="176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107" y="1480"/>
              <a:ext cx="1497" cy="1678"/>
            </a:xfrm>
            <a:prstGeom prst="rect">
              <a:avLst/>
            </a:prstGeom>
            <a:solidFill>
              <a:srgbClr val="728653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36" y="1389"/>
              <a:ext cx="771" cy="1179"/>
            </a:xfrm>
            <a:prstGeom prst="rect">
              <a:avLst/>
            </a:prstGeom>
            <a:solidFill>
              <a:srgbClr val="9F835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69" y="1498"/>
              <a:ext cx="1452" cy="725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701" y="1344"/>
              <a:ext cx="635" cy="952"/>
            </a:xfrm>
            <a:prstGeom prst="rect">
              <a:avLst/>
            </a:prstGeom>
            <a:solidFill>
              <a:srgbClr val="A53010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49" y="1344"/>
              <a:ext cx="4899" cy="136"/>
            </a:xfrm>
            <a:prstGeom prst="rect">
              <a:avLst/>
            </a:prstGeom>
            <a:solidFill>
              <a:srgbClr val="FF373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49" y="1344"/>
              <a:ext cx="4899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04" y="1162"/>
              <a:ext cx="40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Enero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521" y="1162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Febrero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929" y="1162"/>
              <a:ext cx="45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Marzo</a:t>
              </a: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 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292" y="1162"/>
              <a:ext cx="40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Abril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610" y="1162"/>
              <a:ext cx="40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Mayo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927" y="1162"/>
              <a:ext cx="40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Junio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245" y="1162"/>
              <a:ext cx="40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Julio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562" y="1162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Agosto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2971" y="1162"/>
              <a:ext cx="68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Septiembre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560" y="1162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Octubre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014" y="1162"/>
              <a:ext cx="59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Noviembre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4558" y="1162"/>
              <a:ext cx="59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Diciembre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49" y="1344"/>
              <a:ext cx="0" cy="13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612" y="1344"/>
              <a:ext cx="0" cy="31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020" y="1344"/>
              <a:ext cx="0" cy="45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1383" y="1344"/>
              <a:ext cx="0" cy="58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701" y="1344"/>
              <a:ext cx="0" cy="7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018" y="1344"/>
              <a:ext cx="0" cy="81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2336" y="1344"/>
              <a:ext cx="0" cy="95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2653" y="1344"/>
              <a:ext cx="0" cy="108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107" y="1344"/>
              <a:ext cx="0" cy="122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3606" y="1344"/>
              <a:ext cx="0" cy="140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059" y="1344"/>
              <a:ext cx="0" cy="15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4604" y="1344"/>
              <a:ext cx="0" cy="181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249" y="1480"/>
              <a:ext cx="489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1474" y="2115"/>
              <a:ext cx="18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-47" y="2223"/>
              <a:ext cx="16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Decreto de Lineamientos PNG  (30 de abril)</a:t>
              </a: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H="1">
              <a:off x="2699" y="2568"/>
              <a:ext cx="408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3742" y="3158"/>
              <a:ext cx="228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H="1">
              <a:off x="1837" y="2296"/>
              <a:ext cx="49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495" y="2565"/>
              <a:ext cx="14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Entrega de Anteproyectos (29 de Junio)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1203" y="2885"/>
              <a:ext cx="160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Presentación del Proyecto PGN  al Congreso Nacional (01 de Setiembre)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1292" y="3397"/>
              <a:ext cx="19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Bicameral (hasta el 30 de Octubre)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C. Diputados (hasta el 15 de Noviembre)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C. Senadores (hasta el 30 de Noviembre)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2192" y="3270"/>
              <a:ext cx="15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Estudio y Dictamen</a:t>
              </a:r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H="1">
              <a:off x="4377" y="3249"/>
              <a:ext cx="273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971" y="3552"/>
              <a:ext cx="195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Revisión hasta el 20 de Diciembre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3106" y="3667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C. Diputados ( 10 días)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C. Senadores (10 días)</a:t>
              </a: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4967" y="1480"/>
              <a:ext cx="181" cy="2268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5148" y="1344"/>
              <a:ext cx="0" cy="24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>
              <a:off x="4640" y="3792"/>
              <a:ext cx="846" cy="15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Arial" charset="0"/>
                </a:rPr>
                <a:t>Promulgación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3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657" t="16000" r="31750" b="7833"/>
          <a:stretch/>
        </p:blipFill>
        <p:spPr>
          <a:xfrm>
            <a:off x="3326130" y="942677"/>
            <a:ext cx="5772150" cy="603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600" dirty="0"/>
              <a:t>	  </a:t>
            </a:r>
            <a:r>
              <a:rPr lang="es-AR" sz="1600" b="1" i="1" dirty="0">
                <a:latin typeface="Times" panose="02020603060405020304" pitchFamily="18" charset="0"/>
              </a:rPr>
              <a:t>Congreso Nacional</a:t>
            </a:r>
          </a:p>
          <a:p>
            <a:r>
              <a:rPr lang="es-AR" sz="1600" b="1" i="1" dirty="0">
                <a:latin typeface="Times" panose="02020603060405020304" pitchFamily="18" charset="0"/>
              </a:rPr>
              <a:t>	  Comisión Bicameral de Presupuesto</a:t>
            </a:r>
          </a:p>
          <a:p>
            <a:r>
              <a:rPr lang="es-AR" sz="1600" b="1" i="1" dirty="0">
                <a:latin typeface="Times" panose="02020603060405020304" pitchFamily="18" charset="0"/>
              </a:rPr>
              <a:t>	  </a:t>
            </a:r>
          </a:p>
          <a:p>
            <a:endParaRPr lang="es-AR" sz="1600" i="1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600" dirty="0"/>
              <a:t>	  </a:t>
            </a:r>
            <a:r>
              <a:rPr lang="es-AR" sz="1600" b="1" i="1" dirty="0">
                <a:latin typeface="Times" panose="02020603060405020304" pitchFamily="18" charset="0"/>
              </a:rPr>
              <a:t>Congreso Nacional</a:t>
            </a:r>
          </a:p>
          <a:p>
            <a:r>
              <a:rPr lang="es-AR" sz="1600" b="1" i="1" dirty="0">
                <a:latin typeface="Times" panose="02020603060405020304" pitchFamily="18" charset="0"/>
              </a:rPr>
              <a:t>	  Comisión Bicameral de Presupuesto</a:t>
            </a:r>
          </a:p>
          <a:p>
            <a:r>
              <a:rPr lang="es-AR" sz="1600" b="1" i="1" dirty="0">
                <a:latin typeface="Times" panose="02020603060405020304" pitchFamily="18" charset="0"/>
              </a:rPr>
              <a:t>	  </a:t>
            </a:r>
          </a:p>
          <a:p>
            <a:endParaRPr lang="es-AR" sz="1600" i="1" dirty="0">
              <a:latin typeface="Times" panose="0202060306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01040" y="1077218"/>
            <a:ext cx="10789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imes" panose="02020603060405020304" pitchFamily="18" charset="0"/>
                <a:cs typeface="Arial" panose="020B0604020202020204" pitchFamily="34" charset="0"/>
              </a:rPr>
              <a:t>OBJETIVO</a:t>
            </a:r>
          </a:p>
          <a:p>
            <a:pPr algn="just"/>
            <a:endParaRPr lang="es-MX" dirty="0" smtClean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Diseño </a:t>
            </a:r>
            <a:r>
              <a:rPr lang="es-MX" sz="1600" dirty="0">
                <a:latin typeface="Times" panose="02020603060405020304" pitchFamily="18" charset="0"/>
                <a:cs typeface="Arial" panose="020B0604020202020204" pitchFamily="34" charset="0"/>
              </a:rPr>
              <a:t>y aplicación de una metodología para la identificación de las inversiones realizadas por el Estado en contribución a los Objetivos de Desarrollo Sostenible. </a:t>
            </a:r>
            <a:endParaRPr lang="es-MX" sz="1600" dirty="0" smtClean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r>
              <a:rPr lang="es-MX" b="1" dirty="0">
                <a:latin typeface="Times" panose="02020603060405020304" pitchFamily="18" charset="0"/>
                <a:cs typeface="Arial" panose="020B0604020202020204" pitchFamily="34" charset="0"/>
              </a:rPr>
              <a:t>Los objetivos específicos propuestos son: </a:t>
            </a:r>
          </a:p>
          <a:p>
            <a:pPr algn="just"/>
            <a:endParaRPr lang="es-MX" sz="1600" dirty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Revisar </a:t>
            </a:r>
            <a:r>
              <a:rPr lang="es-MX" sz="1600" dirty="0">
                <a:latin typeface="Times" panose="02020603060405020304" pitchFamily="18" charset="0"/>
                <a:cs typeface="Arial" panose="020B0604020202020204" pitchFamily="34" charset="0"/>
              </a:rPr>
              <a:t>y analizar la asignación y ejecución del total del Presupuesto General de la Nación y sus componentes. </a:t>
            </a:r>
          </a:p>
          <a:p>
            <a:pPr marL="342900" indent="-342900" algn="just">
              <a:buAutoNum type="alphaLcParenR"/>
            </a:pP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Analizar </a:t>
            </a:r>
            <a:r>
              <a:rPr lang="es-MX" sz="1600" dirty="0">
                <a:latin typeface="Times" panose="02020603060405020304" pitchFamily="18" charset="0"/>
                <a:cs typeface="Arial" panose="020B0604020202020204" pitchFamily="34" charset="0"/>
              </a:rPr>
              <a:t>la clasificación funcional del Gasto Público y establecer la vinculación con los </a:t>
            </a: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ODS.</a:t>
            </a:r>
          </a:p>
          <a:p>
            <a:pPr marL="342900" indent="-342900" algn="just">
              <a:buAutoNum type="alphaLcParenR"/>
            </a:pP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Identificar </a:t>
            </a:r>
            <a:r>
              <a:rPr lang="es-MX" sz="1600" dirty="0">
                <a:latin typeface="Times" panose="02020603060405020304" pitchFamily="18" charset="0"/>
                <a:cs typeface="Arial" panose="020B0604020202020204" pitchFamily="34" charset="0"/>
              </a:rPr>
              <a:t>al mínimo nivel de categoría programática de cada OEE los recursos presupuestarios que contribuyen al cumplimiento de cada ODS, estableciendo parámetros de participación a la clasificación funcional. d) Aplicar la metodología propuesta en el proceso presupuestario</a:t>
            </a: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MX" sz="2000" b="1" dirty="0">
                <a:latin typeface="Times" panose="02020603060405020304" pitchFamily="18" charset="0"/>
                <a:cs typeface="Arial" panose="020B0604020202020204" pitchFamily="34" charset="0"/>
              </a:rPr>
              <a:t>ALCANCE</a:t>
            </a:r>
            <a:r>
              <a:rPr lang="es-MX" sz="2800" b="1" dirty="0">
                <a:latin typeface="Times" panose="0202060306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MX" sz="1600" dirty="0" smtClean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Times" panose="02020603060405020304" pitchFamily="18" charset="0"/>
                <a:cs typeface="Arial" panose="020B0604020202020204" pitchFamily="34" charset="0"/>
              </a:rPr>
              <a:t>cálculo incluye el monto </a:t>
            </a: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total </a:t>
            </a:r>
            <a:r>
              <a:rPr lang="es-MX" sz="1600" dirty="0">
                <a:latin typeface="Times" panose="02020603060405020304" pitchFamily="18" charset="0"/>
                <a:cs typeface="Arial" panose="020B0604020202020204" pitchFamily="34" charset="0"/>
              </a:rPr>
              <a:t>del Presupuesto General de la Nación, en atención a su </a:t>
            </a: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distribución </a:t>
            </a:r>
            <a:r>
              <a:rPr lang="es-MX" sz="1600" dirty="0">
                <a:latin typeface="Times" panose="02020603060405020304" pitchFamily="18" charset="0"/>
                <a:cs typeface="Arial" panose="020B0604020202020204" pitchFamily="34" charset="0"/>
              </a:rPr>
              <a:t>sobre la totalidad de Organismos y Entidades del Estado (OEE) y su estructura </a:t>
            </a: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 programática</a:t>
            </a:r>
            <a:r>
              <a:rPr lang="es-MX" sz="1600" dirty="0">
                <a:latin typeface="Times" panose="02020603060405020304" pitchFamily="18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Times" panose="02020603060405020304" pitchFamily="18" charset="0"/>
                <a:cs typeface="Arial" panose="020B0604020202020204" pitchFamily="34" charset="0"/>
              </a:rPr>
              <a:t>que totalizan 105 instituciones y 23 Secretarías dependientes de la presidencia de la republica.</a:t>
            </a:r>
          </a:p>
          <a:p>
            <a:pPr algn="just"/>
            <a:endParaRPr lang="es-MX" sz="1600" dirty="0" smtClean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MX" sz="1600" b="1" dirty="0" smtClean="0">
                <a:latin typeface="Times" panose="02020603060405020304" pitchFamily="18" charset="0"/>
                <a:cs typeface="Arial" panose="020B0604020202020204" pitchFamily="34" charset="0"/>
              </a:rPr>
              <a:t>No están incluidos los municipios, las empresas mixtas y las entidades binacionales.</a:t>
            </a:r>
            <a:endParaRPr lang="es-MX" sz="1600" b="1" dirty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8028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600" dirty="0"/>
              <a:t>	  </a:t>
            </a:r>
            <a:r>
              <a:rPr lang="es-AR" sz="1600" b="1" i="1" dirty="0">
                <a:latin typeface="Times" panose="02020603060405020304" pitchFamily="18" charset="0"/>
              </a:rPr>
              <a:t>Congreso Nacional</a:t>
            </a:r>
          </a:p>
          <a:p>
            <a:r>
              <a:rPr lang="es-AR" sz="1600" b="1" i="1" dirty="0">
                <a:latin typeface="Times" panose="02020603060405020304" pitchFamily="18" charset="0"/>
              </a:rPr>
              <a:t>	  Comisión Bicameral de Presupuesto</a:t>
            </a:r>
          </a:p>
          <a:p>
            <a:r>
              <a:rPr lang="es-AR" sz="1600" b="1" i="1" dirty="0">
                <a:latin typeface="Times" panose="02020603060405020304" pitchFamily="18" charset="0"/>
              </a:rPr>
              <a:t>	  </a:t>
            </a:r>
          </a:p>
          <a:p>
            <a:endParaRPr lang="es-AR" sz="1600" i="1" dirty="0">
              <a:latin typeface="Times" panose="0202060306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22122709"/>
              </p:ext>
            </p:extLst>
          </p:nvPr>
        </p:nvGraphicFramePr>
        <p:xfrm>
          <a:off x="1779373" y="1993557"/>
          <a:ext cx="8633254" cy="473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13469" y="1077218"/>
            <a:ext cx="888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/>
              <a:t>Metodología para la identificación de las inversiones realizadas por el estado y su vinculación con los ODS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1008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8195" y="109786"/>
            <a:ext cx="7940238" cy="812886"/>
          </a:xfrm>
        </p:spPr>
        <p:txBody>
          <a:bodyPr>
            <a:normAutofit/>
          </a:bodyPr>
          <a:lstStyle/>
          <a:p>
            <a:pPr algn="ctr"/>
            <a:r>
              <a:rPr lang="es-P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inversión del PGN en los ODS</a:t>
            </a:r>
            <a:endParaRPr lang="es-P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172355" y="677871"/>
            <a:ext cx="11591917" cy="6027027"/>
            <a:chOff x="302740" y="757881"/>
            <a:chExt cx="11591917" cy="602702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2" t="1873" r="18180" b="2232"/>
            <a:stretch/>
          </p:blipFill>
          <p:spPr>
            <a:xfrm flipH="1">
              <a:off x="3269682" y="896863"/>
              <a:ext cx="5736498" cy="579743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40" y="757881"/>
              <a:ext cx="677562" cy="677562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40" y="1517820"/>
              <a:ext cx="677562" cy="67756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40" y="2277759"/>
              <a:ext cx="679625" cy="67962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40" y="3037698"/>
              <a:ext cx="677567" cy="677567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4" y="3795579"/>
              <a:ext cx="677562" cy="677562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4" y="4553455"/>
              <a:ext cx="677562" cy="677562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46" y="5311331"/>
              <a:ext cx="696117" cy="696117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4" y="6087762"/>
              <a:ext cx="697146" cy="69714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7770" y="800410"/>
              <a:ext cx="808335" cy="551587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7770" y="1404119"/>
              <a:ext cx="808335" cy="678387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7770" y="2121853"/>
              <a:ext cx="808335" cy="638216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7770" y="2818070"/>
              <a:ext cx="808335" cy="691239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681" y="3556244"/>
              <a:ext cx="811424" cy="672238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3233" y="4294169"/>
              <a:ext cx="811424" cy="691843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649" y="5087090"/>
              <a:ext cx="811424" cy="675313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649" y="5836330"/>
              <a:ext cx="811424" cy="703169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1120345" y="865829"/>
              <a:ext cx="1481307" cy="46166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 de la Pobreza</a:t>
              </a:r>
            </a:p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8,7%</a:t>
              </a:r>
              <a:endParaRPr lang="es-PY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137344" y="1625768"/>
              <a:ext cx="1481307" cy="46166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Hambre Cero</a:t>
              </a:r>
            </a:p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2,1%</a:t>
              </a:r>
              <a:endParaRPr lang="es-PY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120344" y="2351763"/>
              <a:ext cx="1481307" cy="46166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Salud y Bienestar</a:t>
              </a:r>
            </a:p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14,5%</a:t>
              </a:r>
              <a:endParaRPr lang="es-PY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1082493" y="3682594"/>
              <a:ext cx="1926674" cy="43088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Igualdad de Género</a:t>
              </a:r>
            </a:p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2,5%</a:t>
              </a:r>
              <a:endParaRPr lang="es-PY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137344" y="3101003"/>
              <a:ext cx="1481307" cy="44627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Educación de calidad</a:t>
              </a:r>
            </a:p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8,8%</a:t>
              </a:r>
              <a:endParaRPr lang="es-PY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137344" y="4605315"/>
              <a:ext cx="1712948" cy="438582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Agua Limpia y saneamiento</a:t>
              </a:r>
            </a:p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0,2%</a:t>
              </a:r>
              <a:endParaRPr lang="es-PY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1195042" y="5324446"/>
              <a:ext cx="1650611" cy="615553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Energía asequible y no contaminante</a:t>
              </a:r>
            </a:p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8,1%</a:t>
              </a:r>
              <a:endParaRPr lang="es-PY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1173152" y="6164987"/>
              <a:ext cx="1712948" cy="60016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Trabajo decente y crecimiento económico</a:t>
              </a:r>
            </a:p>
            <a:p>
              <a:pPr algn="ctr"/>
              <a:r>
                <a:rPr lang="es-PY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12,0%</a:t>
              </a:r>
              <a:endParaRPr lang="es-PY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9499741" y="776121"/>
              <a:ext cx="1481307" cy="60016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Industria, Innovación e infraestructura</a:t>
              </a:r>
            </a:p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6,7%</a:t>
              </a:r>
              <a:endParaRPr lang="es-PY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9197019" y="1512479"/>
              <a:ext cx="1784029" cy="577081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Reducción de las desigualdades</a:t>
              </a:r>
            </a:p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6,4%</a:t>
              </a:r>
              <a:endParaRPr lang="es-PY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9232827" y="2207198"/>
              <a:ext cx="1748221" cy="577081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Ciudades y Comunidades sostenibles</a:t>
              </a:r>
            </a:p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1,3%</a:t>
              </a:r>
              <a:endParaRPr lang="es-PY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9499741" y="2923431"/>
              <a:ext cx="1481307" cy="60016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Producción y consumo responsable</a:t>
              </a:r>
            </a:p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6,5%</a:t>
              </a:r>
              <a:endParaRPr lang="es-PY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499740" y="3676919"/>
              <a:ext cx="1481307" cy="43088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Acción por el clima</a:t>
              </a:r>
            </a:p>
            <a:p>
              <a:pPr algn="ctr"/>
              <a:r>
                <a:rPr lang="es-PY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0,1%</a:t>
              </a:r>
              <a:endParaRPr lang="es-PY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9268099" y="4351549"/>
              <a:ext cx="1712948" cy="577081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Vida de Ecosistema Terrestre</a:t>
              </a:r>
            </a:p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0,1%</a:t>
              </a:r>
              <a:endParaRPr lang="es-PY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9250463" y="5062242"/>
              <a:ext cx="1712948" cy="577081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Paz, Justicia e Instituciones sólidas</a:t>
              </a:r>
            </a:p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14,4%</a:t>
              </a:r>
              <a:endParaRPr lang="es-PY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9250463" y="5899373"/>
              <a:ext cx="1712948" cy="577081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Alianza para lograr objetivos</a:t>
              </a:r>
            </a:p>
            <a:p>
              <a:pPr algn="ctr"/>
              <a:r>
                <a:rPr lang="es-PY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7,6%</a:t>
              </a:r>
              <a:endParaRPr lang="es-PY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5133340" y="3376481"/>
              <a:ext cx="2009182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</a:rPr>
                <a:t>G. 105,3 billones</a:t>
              </a:r>
              <a:endPara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48110" y="109578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Times" panose="02020603060405020304" pitchFamily="18" charset="0"/>
              </a:rPr>
              <a:t>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8" y="5744245"/>
            <a:ext cx="699756" cy="10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5744245"/>
            <a:ext cx="769657" cy="10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61" y="5744244"/>
            <a:ext cx="723331" cy="10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92" y="5744245"/>
            <a:ext cx="708973" cy="10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65" y="5744243"/>
            <a:ext cx="636774" cy="10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39" y="5740853"/>
            <a:ext cx="669299" cy="10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38" y="5740852"/>
            <a:ext cx="586854" cy="10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92" y="5744243"/>
            <a:ext cx="627798" cy="10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89" y="5740851"/>
            <a:ext cx="671682" cy="10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1" y="5740851"/>
            <a:ext cx="655093" cy="102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58" y="5749916"/>
            <a:ext cx="682389" cy="100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47" y="5749916"/>
            <a:ext cx="690445" cy="100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92" y="5740851"/>
            <a:ext cx="695324" cy="101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16" y="5740851"/>
            <a:ext cx="686418" cy="101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634" y="5742320"/>
            <a:ext cx="695324" cy="103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958" y="5742321"/>
            <a:ext cx="545915" cy="100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249" y="5749917"/>
            <a:ext cx="750627" cy="100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723704"/>
              </p:ext>
            </p:extLst>
          </p:nvPr>
        </p:nvGraphicFramePr>
        <p:xfrm>
          <a:off x="187348" y="390093"/>
          <a:ext cx="11482527" cy="532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3452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4">
            <a:extLst>
              <a:ext uri="{FF2B5EF4-FFF2-40B4-BE49-F238E27FC236}">
                <a16:creationId xmlns="" xmlns:a16="http://schemas.microsoft.com/office/drawing/2014/main" id="{73027882-C14A-4ADC-BD60-6D2EBECEFB43}"/>
              </a:ext>
            </a:extLst>
          </p:cNvPr>
          <p:cNvSpPr txBox="1">
            <a:spLocks/>
          </p:cNvSpPr>
          <p:nvPr/>
        </p:nvSpPr>
        <p:spPr>
          <a:xfrm>
            <a:off x="459129" y="290835"/>
            <a:ext cx="11273742" cy="902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Evolución del presupuesto  2020 - 2023</a:t>
            </a:r>
            <a:endParaRPr lang="es-PY" sz="2800" b="1" dirty="0">
              <a:solidFill>
                <a:srgbClr val="3333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Google Shape;237;gd463985ec9_1_18">
            <a:extLst>
              <a:ext uri="{FF2B5EF4-FFF2-40B4-BE49-F238E27FC236}">
                <a16:creationId xmlns="" xmlns:a16="http://schemas.microsoft.com/office/drawing/2014/main" id="{EA9A9283-81A0-47C8-BA0B-CE18F593CC76}"/>
              </a:ext>
            </a:extLst>
          </p:cNvPr>
          <p:cNvSpPr txBox="1"/>
          <p:nvPr/>
        </p:nvSpPr>
        <p:spPr>
          <a:xfrm>
            <a:off x="6875563" y="5296088"/>
            <a:ext cx="17103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MAYOR DEUDA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34" y="1314480"/>
            <a:ext cx="10464932" cy="43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9257</TotalTime>
  <Words>507</Words>
  <Application>Microsoft Office PowerPoint</Application>
  <PresentationFormat>Panorámica</PresentationFormat>
  <Paragraphs>124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Century Gothic</vt:lpstr>
      <vt:lpstr>Tahoma</vt:lpstr>
      <vt:lpstr>Times</vt:lpstr>
      <vt:lpstr>Times New Roman</vt:lpstr>
      <vt:lpstr>Wingdings 3</vt:lpstr>
      <vt:lpstr>Espiral</vt:lpstr>
      <vt:lpstr>Presentación de PowerPoint</vt:lpstr>
      <vt:lpstr>CICLO PRESUPUESTARIO EN PARAGUAY</vt:lpstr>
      <vt:lpstr>       PROCESO PRESUPUESTARIO DE PARAGUAY</vt:lpstr>
      <vt:lpstr>Presentación de PowerPoint</vt:lpstr>
      <vt:lpstr>Presentación de PowerPoint</vt:lpstr>
      <vt:lpstr>Presentación de PowerPoint</vt:lpstr>
      <vt:lpstr>Porcentaje de inversión del PGN en los ODS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Bergottini</dc:creator>
  <cp:lastModifiedBy>Cuenta Microsoft</cp:lastModifiedBy>
  <cp:revision>448</cp:revision>
  <cp:lastPrinted>2020-12-17T10:27:00Z</cp:lastPrinted>
  <dcterms:created xsi:type="dcterms:W3CDTF">2018-06-01T21:37:40Z</dcterms:created>
  <dcterms:modified xsi:type="dcterms:W3CDTF">2023-05-16T14:34:58Z</dcterms:modified>
</cp:coreProperties>
</file>