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9"/>
  </p:notesMasterIdLst>
  <p:handoutMasterIdLst>
    <p:handoutMasterId r:id="rId20"/>
  </p:handoutMasterIdLst>
  <p:sldIdLst>
    <p:sldId id="379" r:id="rId2"/>
    <p:sldId id="397" r:id="rId3"/>
    <p:sldId id="406" r:id="rId4"/>
    <p:sldId id="405" r:id="rId5"/>
    <p:sldId id="398" r:id="rId6"/>
    <p:sldId id="399" r:id="rId7"/>
    <p:sldId id="400" r:id="rId8"/>
    <p:sldId id="402" r:id="rId9"/>
    <p:sldId id="401" r:id="rId10"/>
    <p:sldId id="403" r:id="rId11"/>
    <p:sldId id="404" r:id="rId12"/>
    <p:sldId id="380" r:id="rId13"/>
    <p:sldId id="407" r:id="rId14"/>
    <p:sldId id="389" r:id="rId15"/>
    <p:sldId id="410" r:id="rId16"/>
    <p:sldId id="411" r:id="rId17"/>
    <p:sldId id="394" r:id="rId1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5" d="100"/>
          <a:sy n="55" d="100"/>
        </p:scale>
        <p:origin x="133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5B8A3-1DF5-4354-94A2-9E3028394CBA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402B5-D6EF-4614-81C8-F548DFBB3CE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10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A7C9B-E291-435A-AA3A-BFABF7E13727}" type="datetimeFigureOut">
              <a:rPr lang="es-PY" smtClean="0"/>
              <a:t>21/9/2022</a:t>
            </a:fld>
            <a:endParaRPr lang="es-PY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Y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19FC1-C80F-4903-AD1C-49D1CB38A6F1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35016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19FC1-C80F-4903-AD1C-49D1CB38A6F1}" type="slidenum">
              <a:rPr lang="es-PY" smtClean="0"/>
              <a:t>1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53087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91AA-1C4C-4191-ABA2-EB45014FDDA3}" type="datetimeFigureOut">
              <a:rPr lang="es-PY" smtClean="0"/>
              <a:t>21/9/2022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65E9-2906-4F65-9DD4-1881D5AF46E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687621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91AA-1C4C-4191-ABA2-EB45014FDDA3}" type="datetimeFigureOut">
              <a:rPr lang="es-PY" smtClean="0"/>
              <a:t>21/9/2022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65E9-2906-4F65-9DD4-1881D5AF46E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526143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91AA-1C4C-4191-ABA2-EB45014FDDA3}" type="datetimeFigureOut">
              <a:rPr lang="es-PY" smtClean="0"/>
              <a:t>21/9/2022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65E9-2906-4F65-9DD4-1881D5AF46E5}" type="slidenum">
              <a:rPr lang="es-PY" smtClean="0"/>
              <a:t>‹Nº›</a:t>
            </a:fld>
            <a:endParaRPr lang="es-PY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6410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91AA-1C4C-4191-ABA2-EB45014FDDA3}" type="datetimeFigureOut">
              <a:rPr lang="es-PY" smtClean="0"/>
              <a:t>21/9/2022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65E9-2906-4F65-9DD4-1881D5AF46E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58871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91AA-1C4C-4191-ABA2-EB45014FDDA3}" type="datetimeFigureOut">
              <a:rPr lang="es-PY" smtClean="0"/>
              <a:t>21/9/2022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65E9-2906-4F65-9DD4-1881D5AF46E5}" type="slidenum">
              <a:rPr lang="es-PY" smtClean="0"/>
              <a:t>‹Nº›</a:t>
            </a:fld>
            <a:endParaRPr lang="es-PY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9454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91AA-1C4C-4191-ABA2-EB45014FDDA3}" type="datetimeFigureOut">
              <a:rPr lang="es-PY" smtClean="0"/>
              <a:t>21/9/2022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65E9-2906-4F65-9DD4-1881D5AF46E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656978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91AA-1C4C-4191-ABA2-EB45014FDDA3}" type="datetimeFigureOut">
              <a:rPr lang="es-PY" smtClean="0"/>
              <a:t>21/9/2022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65E9-2906-4F65-9DD4-1881D5AF46E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06082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91AA-1C4C-4191-ABA2-EB45014FDDA3}" type="datetimeFigureOut">
              <a:rPr lang="es-PY" smtClean="0"/>
              <a:t>21/9/2022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65E9-2906-4F65-9DD4-1881D5AF46E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005116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91AA-1C4C-4191-ABA2-EB45014FDDA3}" type="datetimeFigureOut">
              <a:rPr lang="es-PY" smtClean="0"/>
              <a:t>21/9/2022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65E9-2906-4F65-9DD4-1881D5AF46E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049726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91AA-1C4C-4191-ABA2-EB45014FDDA3}" type="datetimeFigureOut">
              <a:rPr lang="es-PY" smtClean="0"/>
              <a:t>21/9/2022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65E9-2906-4F65-9DD4-1881D5AF46E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778162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91AA-1C4C-4191-ABA2-EB45014FDDA3}" type="datetimeFigureOut">
              <a:rPr lang="es-PY" smtClean="0"/>
              <a:t>21/9/2022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65E9-2906-4F65-9DD4-1881D5AF46E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800140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91AA-1C4C-4191-ABA2-EB45014FDDA3}" type="datetimeFigureOut">
              <a:rPr lang="es-PY" smtClean="0"/>
              <a:t>21/9/2022</a:t>
            </a:fld>
            <a:endParaRPr lang="es-P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65E9-2906-4F65-9DD4-1881D5AF46E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95769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91AA-1C4C-4191-ABA2-EB45014FDDA3}" type="datetimeFigureOut">
              <a:rPr lang="es-PY" smtClean="0"/>
              <a:t>21/9/2022</a:t>
            </a:fld>
            <a:endParaRPr lang="es-P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65E9-2906-4F65-9DD4-1881D5AF46E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207981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91AA-1C4C-4191-ABA2-EB45014FDDA3}" type="datetimeFigureOut">
              <a:rPr lang="es-PY" smtClean="0"/>
              <a:t>21/9/2022</a:t>
            </a:fld>
            <a:endParaRPr lang="es-P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65E9-2906-4F65-9DD4-1881D5AF46E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426939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91AA-1C4C-4191-ABA2-EB45014FDDA3}" type="datetimeFigureOut">
              <a:rPr lang="es-PY" smtClean="0"/>
              <a:t>21/9/2022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65E9-2906-4F65-9DD4-1881D5AF46E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907676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65E9-2906-4F65-9DD4-1881D5AF46E5}" type="slidenum">
              <a:rPr lang="es-PY" smtClean="0"/>
              <a:t>‹Nº›</a:t>
            </a:fld>
            <a:endParaRPr lang="es-P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91AA-1C4C-4191-ABA2-EB45014FDDA3}" type="datetimeFigureOut">
              <a:rPr lang="es-PY" smtClean="0"/>
              <a:t>21/9/2022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348990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091AA-1C4C-4191-ABA2-EB45014FDDA3}" type="datetimeFigureOut">
              <a:rPr lang="es-PY" smtClean="0"/>
              <a:t>21/9/2022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A4F65E9-2906-4F65-9DD4-1881D5AF46E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99070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sje.gov.py/static/galeria/contenido/2019/noviembre/mecip_decretos%203.pn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tsje.gov.py/static/galeria/contenido/2019/noviembre/mecip_cicuito_administrativo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8" name="Picture 89097">
            <a:extLst>
              <a:ext uri="{FF2B5EF4-FFF2-40B4-BE49-F238E27FC236}">
                <a16:creationId xmlns:a16="http://schemas.microsoft.com/office/drawing/2014/main" id="{D709F934-1D9F-4392-84D6-00A0E4605D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5514" r="-2" b="15512"/>
          <a:stretch/>
        </p:blipFill>
        <p:spPr>
          <a:xfrm>
            <a:off x="4883025" y="0"/>
            <a:ext cx="7308975" cy="3429000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F78B6F78-1F33-4CA7-996A-6873334365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89" r="-2" b="480"/>
          <a:stretch/>
        </p:blipFill>
        <p:spPr>
          <a:xfrm>
            <a:off x="4883025" y="3429000"/>
            <a:ext cx="7308975" cy="3429000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>
        <p:nvSpPr>
          <p:cNvPr id="89096" name="Rectángulo 8"/>
          <p:cNvSpPr>
            <a:spLocks noGrp="1" noChangeArrowheads="1"/>
          </p:cNvSpPr>
          <p:nvPr>
            <p:ph type="ctrTitle"/>
          </p:nvPr>
        </p:nvSpPr>
        <p:spPr>
          <a:xfrm>
            <a:off x="448056" y="859536"/>
            <a:ext cx="4832802" cy="124358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 algn="l">
              <a:spcAft>
                <a:spcPts val="1000"/>
              </a:spcAft>
            </a:pPr>
            <a:br>
              <a:rPr lang="en-US" altLang="es-PY" sz="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altLang="es-PY" sz="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altLang="es-PY" sz="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altLang="es-PY" sz="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altLang="es-PY" sz="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</a:t>
            </a:r>
            <a:br>
              <a:rPr lang="en-US" sz="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900" kern="12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48055" y="1196704"/>
            <a:ext cx="4832803" cy="4561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s-ES" sz="4400" b="1" i="1" dirty="0">
                <a:solidFill>
                  <a:srgbClr val="002060"/>
                </a:solidFill>
              </a:rPr>
              <a:t>REQUISITOS MÍNIMOS PARA UN SISTEMA DE CONTROL  INTERNO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endParaRPr kumimoji="0" lang="es-ES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endParaRPr lang="es-ES" b="1" i="1" dirty="0">
              <a:solidFill>
                <a:srgbClr val="002060"/>
              </a:solidFill>
              <a:latin typeface="Calibri" panose="020F0502020204030204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endParaRPr kumimoji="0" lang="es-ES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r">
              <a:lnSpc>
                <a:spcPct val="90000"/>
              </a:lnSpc>
              <a:spcAft>
                <a:spcPts val="600"/>
              </a:spcAft>
              <a:defRPr/>
            </a:pPr>
            <a:r>
              <a:rPr kumimoji="0" lang="es-ES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21/09/2022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583EE6AF-F2E0-46C4-A9CF-0740B3C60BF0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35" y="1196703"/>
            <a:ext cx="5816697" cy="1243584"/>
          </a:xfrm>
          <a:prstGeom prst="rect">
            <a:avLst/>
          </a:prstGeom>
        </p:spPr>
      </p:pic>
      <p:pic>
        <p:nvPicPr>
          <p:cNvPr id="3" name="Picture 2" descr="MECIP – Facultad de Odontología">
            <a:extLst>
              <a:ext uri="{FF2B5EF4-FFF2-40B4-BE49-F238E27FC236}">
                <a16:creationId xmlns:a16="http://schemas.microsoft.com/office/drawing/2014/main" id="{CC605C1D-1626-9BD5-D4CB-7E3EA9A85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531" y="5757847"/>
            <a:ext cx="1491849" cy="83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5DB1D6B-65B0-912E-A257-AB7AAB87FE3C}"/>
              </a:ext>
            </a:extLst>
          </p:cNvPr>
          <p:cNvSpPr txBox="1"/>
          <p:nvPr/>
        </p:nvSpPr>
        <p:spPr>
          <a:xfrm>
            <a:off x="7877906" y="1055077"/>
            <a:ext cx="41472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Y" sz="2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CONGRESO NACIONAL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791E6EB-162F-2E9E-358B-3B6702485466}"/>
              </a:ext>
            </a:extLst>
          </p:cNvPr>
          <p:cNvSpPr txBox="1"/>
          <p:nvPr/>
        </p:nvSpPr>
        <p:spPr>
          <a:xfrm>
            <a:off x="7768004" y="2117122"/>
            <a:ext cx="4468317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PY" sz="17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COMISIÓN BICAMERAL DE PRESUPUESTO</a:t>
            </a:r>
          </a:p>
        </p:txBody>
      </p:sp>
    </p:spTree>
    <p:extLst>
      <p:ext uri="{BB962C8B-B14F-4D97-AF65-F5344CB8AC3E}">
        <p14:creationId xmlns:p14="http://schemas.microsoft.com/office/powerpoint/2010/main" val="1190901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828FE6F-A6C2-C509-CD15-301481D89B9C}"/>
              </a:ext>
            </a:extLst>
          </p:cNvPr>
          <p:cNvSpPr txBox="1">
            <a:spLocks/>
          </p:cNvSpPr>
          <p:nvPr/>
        </p:nvSpPr>
        <p:spPr>
          <a:xfrm>
            <a:off x="829733" y="508862"/>
            <a:ext cx="10125077" cy="8989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PY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Estándar de Control Interno para Instituciones Públicas de Paraguay</a:t>
            </a:r>
            <a:endParaRPr lang="es-PY" sz="2800" dirty="0"/>
          </a:p>
        </p:txBody>
      </p:sp>
      <p:pic>
        <p:nvPicPr>
          <p:cNvPr id="5" name="Marcador de contenido 4" descr="MECIP">
            <a:extLst>
              <a:ext uri="{FF2B5EF4-FFF2-40B4-BE49-F238E27FC236}">
                <a16:creationId xmlns:a16="http://schemas.microsoft.com/office/drawing/2014/main" id="{CCF96353-68A3-9EF4-A9C4-FADD5F17FF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22" y="2381785"/>
            <a:ext cx="8167399" cy="435944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57A591F-36A0-19BD-6FC9-5A320CF71744}"/>
              </a:ext>
            </a:extLst>
          </p:cNvPr>
          <p:cNvSpPr txBox="1"/>
          <p:nvPr/>
        </p:nvSpPr>
        <p:spPr>
          <a:xfrm>
            <a:off x="5931624" y="2215111"/>
            <a:ext cx="39153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s-PY" sz="1400" dirty="0"/>
              <a:t>Compromisos de la Alta Dirección</a:t>
            </a:r>
          </a:p>
          <a:p>
            <a:pPr marL="342900" indent="-342900">
              <a:buAutoNum type="arabicPeriod"/>
            </a:pPr>
            <a:r>
              <a:rPr lang="es-PY" sz="1400" dirty="0"/>
              <a:t>Acuerdos y Compromisos Éticos</a:t>
            </a:r>
          </a:p>
          <a:p>
            <a:pPr marL="342900" indent="-342900">
              <a:buAutoNum type="arabicPeriod"/>
            </a:pPr>
            <a:r>
              <a:rPr lang="es-PY" sz="1400" dirty="0"/>
              <a:t>Protocolo de Buen Gobierno</a:t>
            </a:r>
          </a:p>
          <a:p>
            <a:pPr marL="342900" indent="-342900">
              <a:buAutoNum type="arabicPeriod"/>
            </a:pPr>
            <a:r>
              <a:rPr lang="es-PY" sz="1400" dirty="0"/>
              <a:t>Política de Gestión del Talento Humano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7D371CE-A322-FA3A-BDDD-65B795FE5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32" y="1423262"/>
            <a:ext cx="10266160" cy="1134925"/>
          </a:xfrm>
        </p:spPr>
        <p:txBody>
          <a:bodyPr>
            <a:noAutofit/>
          </a:bodyPr>
          <a:lstStyle/>
          <a:p>
            <a:pPr algn="just"/>
            <a:r>
              <a:rPr lang="es-PY" sz="2000" dirty="0">
                <a:solidFill>
                  <a:srgbClr val="0070C0"/>
                </a:solidFill>
              </a:rPr>
              <a:t>Esta norma se estructura en cinco componentes, cada uno de ellos posee una serie de Principios (requisitos), que en algunos casos, vuelven a dividirse en elementos, a fin de facilitar su comprensión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2B298FA-7A6E-71FB-C747-06290866EEB3}"/>
              </a:ext>
            </a:extLst>
          </p:cNvPr>
          <p:cNvSpPr txBox="1"/>
          <p:nvPr/>
        </p:nvSpPr>
        <p:spPr>
          <a:xfrm>
            <a:off x="7147742" y="3222040"/>
            <a:ext cx="37195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s-PY" sz="1400" dirty="0"/>
              <a:t>Direccionamiento Estratégico</a:t>
            </a:r>
          </a:p>
          <a:p>
            <a:pPr marL="342900" indent="-342900">
              <a:buAutoNum type="arabicPeriod"/>
            </a:pPr>
            <a:r>
              <a:rPr lang="es-PY" sz="1400" dirty="0"/>
              <a:t>Gestión por procesos</a:t>
            </a:r>
          </a:p>
          <a:p>
            <a:pPr marL="342900" indent="-342900">
              <a:buAutoNum type="arabicPeriod"/>
            </a:pPr>
            <a:r>
              <a:rPr lang="es-PY" sz="1400" dirty="0"/>
              <a:t>Estructura Organizacional </a:t>
            </a:r>
          </a:p>
          <a:p>
            <a:pPr marL="342900" indent="-342900">
              <a:buAutoNum type="arabicPeriod"/>
            </a:pPr>
            <a:r>
              <a:rPr lang="es-PY" sz="1400" dirty="0"/>
              <a:t>Identificación y evaluación de riesgos</a:t>
            </a:r>
          </a:p>
        </p:txBody>
      </p:sp>
      <p:pic>
        <p:nvPicPr>
          <p:cNvPr id="3" name="Picture 2" descr="MECIP – Facultad de Odontología">
            <a:extLst>
              <a:ext uri="{FF2B5EF4-FFF2-40B4-BE49-F238E27FC236}">
                <a16:creationId xmlns:a16="http://schemas.microsoft.com/office/drawing/2014/main" id="{481488F1-D575-4078-AAF9-B767F83EB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83" y="6020862"/>
            <a:ext cx="1491849" cy="83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B26FA4F-A01C-48F4-CDCF-B0B4693C2EC0}"/>
              </a:ext>
            </a:extLst>
          </p:cNvPr>
          <p:cNvSpPr txBox="1"/>
          <p:nvPr/>
        </p:nvSpPr>
        <p:spPr>
          <a:xfrm>
            <a:off x="7851522" y="4224143"/>
            <a:ext cx="503799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n-US" sz="1400" dirty="0">
                <a:effectLst/>
                <a:latin typeface="Trebuchet MS (Cuerpo)"/>
                <a:ea typeface="Calibri" panose="020F0502020204030204" pitchFamily="34" charset="0"/>
                <a:cs typeface="Times New Roman" panose="02020603050405020304" pitchFamily="18" charset="0"/>
              </a:rPr>
              <a:t>Control Operacional</a:t>
            </a:r>
            <a:endParaRPr lang="es-PY" sz="1400" dirty="0">
              <a:effectLst/>
              <a:latin typeface="Trebuchet MS (Cuerpo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s-PY" sz="1400" dirty="0">
                <a:effectLst/>
                <a:latin typeface="Trebuchet MS (Cuerpo)"/>
                <a:ea typeface="Calibri" panose="020F0502020204030204" pitchFamily="34" charset="0"/>
                <a:cs typeface="Times New Roman" panose="02020603050405020304" pitchFamily="18" charset="0"/>
              </a:rPr>
              <a:t>Competencia, Formación y Toma de Conciencia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sz="1400" dirty="0">
                <a:effectLst/>
                <a:latin typeface="Trebuchet MS (Cuerpo)"/>
                <a:ea typeface="Calibri" panose="020F0502020204030204" pitchFamily="34" charset="0"/>
                <a:cs typeface="Times New Roman" panose="02020603050405020304" pitchFamily="18" charset="0"/>
              </a:rPr>
              <a:t>Gestión de la Información</a:t>
            </a:r>
            <a:endParaRPr lang="es-PY" sz="1400" dirty="0">
              <a:effectLst/>
              <a:latin typeface="Trebuchet MS (Cuerpo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1400" dirty="0">
                <a:effectLst/>
                <a:latin typeface="Trebuchet MS (Cuerpo)"/>
                <a:ea typeface="Calibri" panose="020F0502020204030204" pitchFamily="34" charset="0"/>
                <a:cs typeface="Times New Roman" panose="02020603050405020304" pitchFamily="18" charset="0"/>
              </a:rPr>
              <a:t>Comunicación</a:t>
            </a:r>
            <a:endParaRPr lang="es-PY" sz="1400" dirty="0">
              <a:effectLst/>
              <a:latin typeface="Trebuchet MS (Cuerpo)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C93A5AB-06AF-4C86-715B-B47980D8CC21}"/>
              </a:ext>
            </a:extLst>
          </p:cNvPr>
          <p:cNvSpPr txBox="1"/>
          <p:nvPr/>
        </p:nvSpPr>
        <p:spPr>
          <a:xfrm>
            <a:off x="7882313" y="5419681"/>
            <a:ext cx="4098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s-PY" sz="1400" dirty="0"/>
              <a:t>Seguimiento y Medición del Control Interno </a:t>
            </a:r>
          </a:p>
          <a:p>
            <a:pPr marL="342900" indent="-342900">
              <a:buAutoNum type="arabicPeriod"/>
            </a:pPr>
            <a:r>
              <a:rPr lang="es-PY" sz="1400" dirty="0"/>
              <a:t>Auditoria Interna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66DD461-5FCB-4B17-9220-E8C78B7BAEFC}"/>
              </a:ext>
            </a:extLst>
          </p:cNvPr>
          <p:cNvSpPr txBox="1"/>
          <p:nvPr/>
        </p:nvSpPr>
        <p:spPr>
          <a:xfrm>
            <a:off x="7904277" y="6254672"/>
            <a:ext cx="42642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s-PY" sz="1400" dirty="0"/>
              <a:t>Análisis Crítico del Sistema de Control Interno</a:t>
            </a:r>
          </a:p>
          <a:p>
            <a:pPr marL="342900" indent="-342900">
              <a:buAutoNum type="arabicPeriod"/>
            </a:pPr>
            <a:r>
              <a:rPr lang="es-PY" sz="1400" dirty="0"/>
              <a:t>Mejora Continua</a:t>
            </a:r>
          </a:p>
        </p:txBody>
      </p:sp>
    </p:spTree>
    <p:extLst>
      <p:ext uri="{BB962C8B-B14F-4D97-AF65-F5344CB8AC3E}">
        <p14:creationId xmlns:p14="http://schemas.microsoft.com/office/powerpoint/2010/main" val="3586028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cip :: SINAFOCA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40" y="46436"/>
            <a:ext cx="8037870" cy="662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2AD3A47-C206-609F-42F2-7227B24DE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3310" y="394898"/>
            <a:ext cx="3334394" cy="5858417"/>
          </a:xfrm>
        </p:spPr>
        <p:txBody>
          <a:bodyPr>
            <a:noAutofit/>
          </a:bodyPr>
          <a:lstStyle/>
          <a:p>
            <a:pPr algn="ctr"/>
            <a:r>
              <a:rPr lang="es-PY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Estándar de Control Interno para Instituciones Públicas de Paraguay</a:t>
            </a:r>
            <a:br>
              <a:rPr lang="es-PY" sz="2800" dirty="0"/>
            </a:br>
            <a:endParaRPr lang="es-PY" sz="2800" dirty="0"/>
          </a:p>
        </p:txBody>
      </p:sp>
      <p:pic>
        <p:nvPicPr>
          <p:cNvPr id="3" name="Picture 2" descr="MECIP – Facultad de Odontología">
            <a:extLst>
              <a:ext uri="{FF2B5EF4-FFF2-40B4-BE49-F238E27FC236}">
                <a16:creationId xmlns:a16="http://schemas.microsoft.com/office/drawing/2014/main" id="{4F1352BA-4747-13E9-5418-2922941DD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582" y="5834200"/>
            <a:ext cx="1491849" cy="83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F4819BD-D51A-47F7-1A9E-C67CE05B376D}"/>
              </a:ext>
            </a:extLst>
          </p:cNvPr>
          <p:cNvSpPr txBox="1"/>
          <p:nvPr/>
        </p:nvSpPr>
        <p:spPr>
          <a:xfrm>
            <a:off x="8792308" y="2886236"/>
            <a:ext cx="276078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s-ES" sz="2800" b="1" i="1" dirty="0">
                <a:solidFill>
                  <a:srgbClr val="002060"/>
                </a:solidFill>
              </a:rPr>
              <a:t>REQUISITOS MÍNIMOS PARA UN SISTEMA DE CONTROL  INTERNO</a:t>
            </a:r>
          </a:p>
        </p:txBody>
      </p:sp>
    </p:spTree>
    <p:extLst>
      <p:ext uri="{BB962C8B-B14F-4D97-AF65-F5344CB8AC3E}">
        <p14:creationId xmlns:p14="http://schemas.microsoft.com/office/powerpoint/2010/main" val="1965976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2FC2CD-974B-4871-A37C-FE1327888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266297"/>
            <a:ext cx="5929312" cy="6243638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 (Títulos)"/>
                <a:ea typeface="+mn-ea"/>
                <a:cs typeface="+mn-cs"/>
              </a:rPr>
              <a:t>RESOLUCIÓN Nº 511- </a:t>
            </a:r>
            <a:r>
              <a:rPr lang="es-ES" sz="3200" b="1" dirty="0">
                <a:solidFill>
                  <a:srgbClr val="002060"/>
                </a:solidFill>
                <a:latin typeface="Trebuchet MS (Títulos)"/>
              </a:rPr>
              <a:t>24/11/2020</a:t>
            </a:r>
            <a:br>
              <a:rPr lang="es-ES" sz="3200" b="1" i="1" dirty="0">
                <a:solidFill>
                  <a:srgbClr val="002060"/>
                </a:solidFill>
                <a:latin typeface="Calibri" panose="020F0502020204030204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 (Títulos)"/>
                <a:ea typeface="+mn-ea"/>
                <a:cs typeface="+mn-cs"/>
              </a:rPr>
              <a:t> “QUE APRUEBA LA ACTUALIZACIÓN DE LAS POLÍTICAS DE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 (Títulos)"/>
                <a:ea typeface="+mn-ea"/>
                <a:cs typeface="+mn-cs"/>
              </a:rPr>
              <a:t> DESARROLLO DEL TALENTO HUMANO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 (Títulos)"/>
                <a:ea typeface="+mn-ea"/>
                <a:cs typeface="+mn-cs"/>
              </a:rPr>
              <a:t> DE LA HONORABLE CÁMARA DE SENADORES Y DEL CONGRESO NACIONAL”.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 (Títulos)"/>
                <a:ea typeface="+mn-ea"/>
                <a:cs typeface="+mn-cs"/>
              </a:rPr>
            </a:b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 (Títulos)"/>
                <a:ea typeface="+mn-ea"/>
                <a:cs typeface="+mn-cs"/>
              </a:rPr>
            </a:br>
            <a:r>
              <a:rPr lang="es-PY" sz="2400" dirty="0">
                <a:solidFill>
                  <a:srgbClr val="0070C0"/>
                </a:solidFill>
                <a:effectLst/>
                <a:latin typeface="Trebuchet MS (Títulos)"/>
                <a:ea typeface="Calibri" panose="020F0502020204030204" pitchFamily="34" charset="0"/>
              </a:rPr>
              <a:t>Tiene como fin mantener actualizadas las </a:t>
            </a:r>
            <a:r>
              <a:rPr lang="es-PY" sz="2400" b="1" dirty="0">
                <a:solidFill>
                  <a:srgbClr val="0070C0"/>
                </a:solidFill>
                <a:effectLst/>
                <a:latin typeface="Trebuchet MS (Títulos)"/>
                <a:ea typeface="Calibri" panose="020F0502020204030204" pitchFamily="34" charset="0"/>
              </a:rPr>
              <a:t>Políticas de Desarrollo de Talento Humano</a:t>
            </a:r>
            <a:r>
              <a:rPr lang="es-PY" sz="2400" dirty="0">
                <a:solidFill>
                  <a:srgbClr val="0070C0"/>
                </a:solidFill>
                <a:effectLst/>
                <a:latin typeface="Trebuchet MS (Títulos)"/>
                <a:ea typeface="Calibri" panose="020F0502020204030204" pitchFamily="34" charset="0"/>
              </a:rPr>
              <a:t>, de la HCS y del CN, incorporando </a:t>
            </a:r>
            <a:r>
              <a:rPr lang="es-PY" sz="2400" b="1" dirty="0">
                <a:solidFill>
                  <a:srgbClr val="0070C0"/>
                </a:solidFill>
                <a:effectLst/>
                <a:latin typeface="Trebuchet MS (Títulos)"/>
                <a:ea typeface="Calibri" panose="020F0502020204030204" pitchFamily="34" charset="0"/>
              </a:rPr>
              <a:t>Valores Éticos</a:t>
            </a:r>
            <a:r>
              <a:rPr lang="es-PY" sz="2400" dirty="0">
                <a:solidFill>
                  <a:srgbClr val="0070C0"/>
                </a:solidFill>
                <a:effectLst/>
                <a:latin typeface="Trebuchet MS (Títulos)"/>
                <a:ea typeface="Calibri" panose="020F0502020204030204" pitchFamily="34" charset="0"/>
              </a:rPr>
              <a:t> que ayuden a conducir a los colaboradores de forma que su actuación esté de acuerdo con las </a:t>
            </a:r>
            <a:r>
              <a:rPr lang="es-PY" sz="2400" b="1" dirty="0">
                <a:solidFill>
                  <a:srgbClr val="0070C0"/>
                </a:solidFill>
                <a:effectLst/>
                <a:latin typeface="Trebuchet MS (Títulos)"/>
                <a:ea typeface="Calibri" panose="020F0502020204030204" pitchFamily="34" charset="0"/>
              </a:rPr>
              <a:t>metas y objetivos estratégicos</a:t>
            </a:r>
            <a:r>
              <a:rPr lang="es-PY" sz="2400" dirty="0">
                <a:solidFill>
                  <a:srgbClr val="0070C0"/>
                </a:solidFill>
                <a:effectLst/>
                <a:latin typeface="Trebuchet MS (Títulos)"/>
                <a:ea typeface="Calibri" panose="020F0502020204030204" pitchFamily="34" charset="0"/>
              </a:rPr>
              <a:t> y en concordancia con la </a:t>
            </a:r>
            <a:r>
              <a:rPr lang="es-PY" sz="2400" b="1" dirty="0">
                <a:solidFill>
                  <a:srgbClr val="0070C0"/>
                </a:solidFill>
                <a:effectLst/>
                <a:latin typeface="Trebuchet MS (Títulos)"/>
                <a:ea typeface="Calibri" panose="020F0502020204030204" pitchFamily="34" charset="0"/>
              </a:rPr>
              <a:t>misión y visión institucional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 (Títulos)"/>
                <a:ea typeface="+mn-ea"/>
                <a:cs typeface="+mn-cs"/>
              </a:rPr>
            </a:br>
            <a:endParaRPr lang="es-PY" sz="2400" dirty="0">
              <a:solidFill>
                <a:srgbClr val="0070C0"/>
              </a:solidFill>
              <a:latin typeface="Trebuchet MS (Títulos)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2" descr="MECIP – Facultad de Odontología">
            <a:extLst>
              <a:ext uri="{FF2B5EF4-FFF2-40B4-BE49-F238E27FC236}">
                <a16:creationId xmlns:a16="http://schemas.microsoft.com/office/drawing/2014/main" id="{6B12E7E7-3CE4-990E-7518-845979A01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426" y="6011742"/>
            <a:ext cx="1491849" cy="83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Marcador de contenido 8" descr="Diagrama, Icono&#10;&#10;Descripción generada automáticamente">
            <a:extLst>
              <a:ext uri="{FF2B5EF4-FFF2-40B4-BE49-F238E27FC236}">
                <a16:creationId xmlns:a16="http://schemas.microsoft.com/office/drawing/2014/main" id="{BCDF8A11-FD4E-4C73-955B-1D6A5AF0BB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3" r="11122" b="2"/>
          <a:stretch/>
        </p:blipFill>
        <p:spPr>
          <a:xfrm>
            <a:off x="5820508" y="0"/>
            <a:ext cx="6371491" cy="6243638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30613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ódigo de Ética del OAM – Observatorio Argentino de Marketing">
            <a:extLst>
              <a:ext uri="{FF2B5EF4-FFF2-40B4-BE49-F238E27FC236}">
                <a16:creationId xmlns:a16="http://schemas.microsoft.com/office/drawing/2014/main" id="{8E1A5A5B-55E2-5F9D-C81C-A9AD0B96D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6" y="1457331"/>
            <a:ext cx="3605212" cy="392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1253D2-E906-AB96-8F36-2C7DE31B6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42925"/>
            <a:ext cx="8080904" cy="595788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PY" sz="2800" b="1" dirty="0">
                <a:solidFill>
                  <a:srgbClr val="002060"/>
                </a:solidFill>
                <a:effectLst/>
                <a:latin typeface="Trebuchet MS (Títulos)"/>
                <a:ea typeface="Calibri" panose="020F0502020204030204" pitchFamily="34" charset="0"/>
                <a:cs typeface="Times New Roman" panose="02020603050405020304" pitchFamily="18" charset="0"/>
              </a:rPr>
              <a:t>RESOLUCIÓN N° 516 - 04/10/2021</a:t>
            </a:r>
            <a:endParaRPr lang="es-PY" sz="2800" dirty="0">
              <a:solidFill>
                <a:srgbClr val="002060"/>
              </a:solidFill>
              <a:effectLst/>
              <a:latin typeface="Trebuchet MS (Títulos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PY" sz="2600" b="1" dirty="0">
                <a:solidFill>
                  <a:schemeClr val="accent2">
                    <a:lumMod val="75000"/>
                  </a:schemeClr>
                </a:solidFill>
                <a:effectLst/>
                <a:latin typeface="Trebuchet MS (Títulos)"/>
                <a:ea typeface="Calibri" panose="020F0502020204030204" pitchFamily="34" charset="0"/>
                <a:cs typeface="Times New Roman" panose="02020603050405020304" pitchFamily="18" charset="0"/>
              </a:rPr>
              <a:t>QUE APRUEBA LA CUARTA VERSIÓN DEL CÓDIGO DE ÉTICA DE LA HONORABLE CÁMARA DE SENADORES Y EL CONGRESO NACIONAL Y DESIGNA MIEMBROS DEL COMITÉ DE ÉTICA</a:t>
            </a:r>
            <a:endParaRPr lang="es-PY" sz="2600" dirty="0">
              <a:solidFill>
                <a:schemeClr val="accent2">
                  <a:lumMod val="75000"/>
                </a:schemeClr>
              </a:solidFill>
              <a:effectLst/>
              <a:latin typeface="Trebuchet MS (Títulos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PY" sz="2400" dirty="0">
                <a:solidFill>
                  <a:srgbClr val="0070C0"/>
                </a:solidFill>
                <a:effectLst/>
                <a:latin typeface="Trebuchet MS (Títulos)"/>
                <a:ea typeface="Calibri" panose="020F0502020204030204" pitchFamily="34" charset="0"/>
                <a:cs typeface="Times New Roman" panose="02020603050405020304" pitchFamily="18" charset="0"/>
              </a:rPr>
              <a:t>Visto; la importancia de contar con un </a:t>
            </a:r>
            <a:r>
              <a:rPr lang="es-PY" sz="2400" b="1" dirty="0">
                <a:solidFill>
                  <a:srgbClr val="0070C0"/>
                </a:solidFill>
                <a:effectLst/>
                <a:latin typeface="Trebuchet MS (Títulos)"/>
                <a:ea typeface="Calibri" panose="020F0502020204030204" pitchFamily="34" charset="0"/>
                <a:cs typeface="Times New Roman" panose="02020603050405020304" pitchFamily="18" charset="0"/>
              </a:rPr>
              <a:t>Código de Ética </a:t>
            </a:r>
            <a:r>
              <a:rPr lang="es-PY" sz="2400" dirty="0">
                <a:solidFill>
                  <a:srgbClr val="0070C0"/>
                </a:solidFill>
                <a:effectLst/>
                <a:latin typeface="Trebuchet MS (Títulos)"/>
                <a:ea typeface="Calibri" panose="020F0502020204030204" pitchFamily="34" charset="0"/>
                <a:cs typeface="Times New Roman" panose="02020603050405020304" pitchFamily="18" charset="0"/>
              </a:rPr>
              <a:t>dentro de la Honorable Cámara de Senadores y en el Congreso Nacional, </a:t>
            </a:r>
            <a:r>
              <a:rPr lang="es-PY" sz="2400" b="1" dirty="0">
                <a:solidFill>
                  <a:srgbClr val="0070C0"/>
                </a:solidFill>
                <a:effectLst/>
                <a:latin typeface="Trebuchet MS (Títulos)"/>
                <a:ea typeface="Calibri" panose="020F0502020204030204" pitchFamily="34" charset="0"/>
                <a:cs typeface="Times New Roman" panose="02020603050405020304" pitchFamily="18" charset="0"/>
              </a:rPr>
              <a:t>que sirva de guía en las diversas interacciones con todos los grupos de interés </a:t>
            </a:r>
            <a:r>
              <a:rPr lang="es-PY" sz="2400" dirty="0">
                <a:solidFill>
                  <a:srgbClr val="0070C0"/>
                </a:solidFill>
                <a:effectLst/>
                <a:latin typeface="Trebuchet MS (Títulos)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s-PY" sz="2400" b="1" dirty="0">
                <a:solidFill>
                  <a:srgbClr val="0070C0"/>
                </a:solidFill>
                <a:effectLst/>
                <a:latin typeface="Trebuchet MS (Títulos)"/>
                <a:ea typeface="Calibri" panose="020F0502020204030204" pitchFamily="34" charset="0"/>
                <a:cs typeface="Times New Roman" panose="02020603050405020304" pitchFamily="18" charset="0"/>
              </a:rPr>
              <a:t>que sea capaz de traducir la tarea en un servicio de excelencia, orientando la conducta de las personas, y que la misma sea revisada y actualizada en forma periódica.</a:t>
            </a:r>
          </a:p>
          <a:p>
            <a:endParaRPr lang="es-PY" dirty="0"/>
          </a:p>
        </p:txBody>
      </p:sp>
      <p:pic>
        <p:nvPicPr>
          <p:cNvPr id="4" name="Picture 2" descr="MECIP – Facultad de Odontología">
            <a:extLst>
              <a:ext uri="{FF2B5EF4-FFF2-40B4-BE49-F238E27FC236}">
                <a16:creationId xmlns:a16="http://schemas.microsoft.com/office/drawing/2014/main" id="{26E82CD7-1B9E-FF1C-0E18-B304AE82B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853" y="5972155"/>
            <a:ext cx="1491849" cy="83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30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Marcador de contenido 8">
            <a:extLst>
              <a:ext uri="{FF2B5EF4-FFF2-40B4-BE49-F238E27FC236}">
                <a16:creationId xmlns:a16="http://schemas.microsoft.com/office/drawing/2014/main" id="{994420AD-76F7-4B12-BF9B-8284DFBD89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0" r="43372"/>
          <a:stretch/>
        </p:blipFill>
        <p:spPr>
          <a:xfrm>
            <a:off x="8704750" y="0"/>
            <a:ext cx="3503911" cy="6858000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pic>
        <p:nvPicPr>
          <p:cNvPr id="2" name="Picture 2" descr="MECIP – Facultad de Odontología">
            <a:extLst>
              <a:ext uri="{FF2B5EF4-FFF2-40B4-BE49-F238E27FC236}">
                <a16:creationId xmlns:a16="http://schemas.microsoft.com/office/drawing/2014/main" id="{7CAE011E-E0E0-C7FF-F992-7A06BEC7A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853" y="5972155"/>
            <a:ext cx="1491849" cy="83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00B6479-01A4-4F64-AE94-190500371312}"/>
              </a:ext>
            </a:extLst>
          </p:cNvPr>
          <p:cNvSpPr txBox="1"/>
          <p:nvPr/>
        </p:nvSpPr>
        <p:spPr>
          <a:xfrm>
            <a:off x="754925" y="263555"/>
            <a:ext cx="8037498" cy="5999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PY" sz="3600" b="1" dirty="0">
                <a:solidFill>
                  <a:schemeClr val="accent2">
                    <a:lumMod val="50000"/>
                  </a:schemeClr>
                </a:solidFill>
                <a:effectLst/>
                <a:latin typeface="Trebuchet MS (Títulos)"/>
                <a:ea typeface="Calibri" panose="020F0502020204030204" pitchFamily="34" charset="0"/>
                <a:cs typeface="Times New Roman" panose="02020603050405020304" pitchFamily="18" charset="0"/>
              </a:rPr>
              <a:t>RESOLUCIÓN N° 528 – 11/10/2021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PY" sz="2400" b="1" dirty="0">
                <a:solidFill>
                  <a:srgbClr val="0070C0"/>
                </a:solidFill>
                <a:effectLst/>
                <a:latin typeface="Trebuchet MS (Títulos)"/>
                <a:ea typeface="Calibri" panose="020F0502020204030204" pitchFamily="34" charset="0"/>
                <a:cs typeface="Times New Roman" panose="02020603050405020304" pitchFamily="18" charset="0"/>
              </a:rPr>
              <a:t>QUE APRUEBA LA TERCERA VERSIÓN DEL CÓDIGO DE BUEN GOBIERNO DE LA HONORABLE CÁMARA DE SENADORES Y EL CONGRESO NACIONAL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Y" sz="2400" dirty="0">
                <a:solidFill>
                  <a:srgbClr val="0070C0"/>
                </a:solidFill>
                <a:effectLst/>
                <a:latin typeface="Trebuchet MS (Títulos)"/>
                <a:ea typeface="Calibri" panose="020F0502020204030204" pitchFamily="34" charset="0"/>
                <a:cs typeface="Times New Roman" panose="02020603050405020304" pitchFamily="18" charset="0"/>
              </a:rPr>
              <a:t>Visto; la importancia de contar con un </a:t>
            </a:r>
            <a:r>
              <a:rPr lang="es-PY" sz="2400" b="1" dirty="0">
                <a:solidFill>
                  <a:srgbClr val="0070C0"/>
                </a:solidFill>
                <a:effectLst/>
                <a:latin typeface="Trebuchet MS (Títulos)"/>
                <a:ea typeface="Calibri" panose="020F0502020204030204" pitchFamily="34" charset="0"/>
                <a:cs typeface="Times New Roman" panose="02020603050405020304" pitchFamily="18" charset="0"/>
              </a:rPr>
              <a:t>Código de Buen Gobierno</a:t>
            </a:r>
            <a:r>
              <a:rPr lang="es-PY" sz="2400" dirty="0">
                <a:solidFill>
                  <a:srgbClr val="0070C0"/>
                </a:solidFill>
                <a:effectLst/>
                <a:latin typeface="Trebuchet MS (Títulos)"/>
                <a:ea typeface="Calibri" panose="020F0502020204030204" pitchFamily="34" charset="0"/>
                <a:cs typeface="Times New Roman" panose="02020603050405020304" pitchFamily="18" charset="0"/>
              </a:rPr>
              <a:t>, que </a:t>
            </a:r>
            <a:r>
              <a:rPr lang="es-PY" sz="2400" b="1" dirty="0">
                <a:solidFill>
                  <a:srgbClr val="0070C0"/>
                </a:solidFill>
                <a:effectLst/>
                <a:latin typeface="Trebuchet MS (Títulos)"/>
                <a:ea typeface="Calibri" panose="020F0502020204030204" pitchFamily="34" charset="0"/>
                <a:cs typeface="Times New Roman" panose="02020603050405020304" pitchFamily="18" charset="0"/>
              </a:rPr>
              <a:t>establece el compromiso que asume la máxima autoridad de la institución y su equipo directivo en la conducción de la institución, define el estilo de administración y gestión</a:t>
            </a:r>
            <a:r>
              <a:rPr lang="es-PY" sz="2400" dirty="0">
                <a:solidFill>
                  <a:srgbClr val="0070C0"/>
                </a:solidFill>
                <a:effectLst/>
                <a:latin typeface="Trebuchet MS (Títulos)"/>
                <a:ea typeface="Calibri" panose="020F0502020204030204" pitchFamily="34" charset="0"/>
                <a:cs typeface="Times New Roman" panose="02020603050405020304" pitchFamily="18" charset="0"/>
              </a:rPr>
              <a:t>, que </a:t>
            </a:r>
            <a:r>
              <a:rPr lang="es-PY" sz="2400" b="1" dirty="0">
                <a:solidFill>
                  <a:srgbClr val="0070C0"/>
                </a:solidFill>
                <a:effectLst/>
                <a:latin typeface="Trebuchet MS (Títulos)"/>
                <a:ea typeface="Calibri" panose="020F0502020204030204" pitchFamily="34" charset="0"/>
                <a:cs typeface="Times New Roman" panose="02020603050405020304" pitchFamily="18" charset="0"/>
              </a:rPr>
              <a:t>a pesar de tener como base principios y valores individuales, obliga a sumir los requisitos de tipo moral, ético, de responsabilidad, y de transparencia en el actuar que exigen las comunidades de las cuales debemos atender.</a:t>
            </a:r>
          </a:p>
        </p:txBody>
      </p:sp>
    </p:spTree>
    <p:extLst>
      <p:ext uri="{BB962C8B-B14F-4D97-AF65-F5344CB8AC3E}">
        <p14:creationId xmlns:p14="http://schemas.microsoft.com/office/powerpoint/2010/main" val="1563644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valuación y mejora del sistema de Control Interno de acuerdo al marco COSO  – Rocha Mendoza Consulting">
            <a:extLst>
              <a:ext uri="{FF2B5EF4-FFF2-40B4-BE49-F238E27FC236}">
                <a16:creationId xmlns:a16="http://schemas.microsoft.com/office/drawing/2014/main" id="{4C000EF8-DC5E-69F7-CEE6-FA18163CF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994" y="1774173"/>
            <a:ext cx="4350006" cy="371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MECIP – Facultad de Odontología">
            <a:extLst>
              <a:ext uri="{FF2B5EF4-FFF2-40B4-BE49-F238E27FC236}">
                <a16:creationId xmlns:a16="http://schemas.microsoft.com/office/drawing/2014/main" id="{121E1942-BD5A-E9B3-79B0-3CEBE173E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853" y="5972155"/>
            <a:ext cx="1491849" cy="83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15D999F-869C-F3DE-ADC1-36D61BE0155C}"/>
              </a:ext>
            </a:extLst>
          </p:cNvPr>
          <p:cNvSpPr txBox="1"/>
          <p:nvPr/>
        </p:nvSpPr>
        <p:spPr>
          <a:xfrm>
            <a:off x="671512" y="542926"/>
            <a:ext cx="7686675" cy="5611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PY" sz="2800" b="1" dirty="0">
                <a:solidFill>
                  <a:srgbClr val="002060"/>
                </a:solidFill>
                <a:effectLst/>
                <a:latin typeface="Trebuchet MS (Títulos)"/>
                <a:ea typeface="Calibri" panose="020F0502020204030204" pitchFamily="34" charset="0"/>
                <a:cs typeface="Times New Roman" panose="02020603050405020304" pitchFamily="18" charset="0"/>
              </a:rPr>
              <a:t>RESOLUCIÓN N° 796 - 23/12/2021</a:t>
            </a:r>
            <a:endParaRPr lang="es-PY" sz="2800" dirty="0">
              <a:solidFill>
                <a:srgbClr val="002060"/>
              </a:solidFill>
              <a:effectLst/>
              <a:latin typeface="Trebuchet MS (Títulos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PY" sz="2800" b="1" dirty="0">
                <a:solidFill>
                  <a:srgbClr val="0070C0"/>
                </a:solidFill>
                <a:effectLst/>
                <a:latin typeface="Trebuchet MS (Títulos)"/>
                <a:ea typeface="Calibri" panose="020F0502020204030204" pitchFamily="34" charset="0"/>
                <a:cs typeface="Times New Roman" panose="02020603050405020304" pitchFamily="18" charset="0"/>
              </a:rPr>
              <a:t>¨QUE ESTABLECE Y APRUEBA LAS POLÍTICAS DE CONTROL INTERNO DE LA HONORABLE CÁMARA DE SENADORES Y EL CONGRESO NACIONAL¨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es-PY" sz="1050" dirty="0">
              <a:solidFill>
                <a:schemeClr val="accent2">
                  <a:lumMod val="75000"/>
                </a:schemeClr>
              </a:solidFill>
              <a:effectLst/>
              <a:latin typeface="Trebuchet MS (Títulos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PY" sz="2800" dirty="0">
                <a:solidFill>
                  <a:srgbClr val="0070C0"/>
                </a:solidFill>
                <a:effectLst/>
                <a:latin typeface="Trebuchet MS (Títulos)"/>
                <a:ea typeface="Calibri" panose="020F0502020204030204" pitchFamily="34" charset="0"/>
                <a:cs typeface="Times New Roman" panose="02020603050405020304" pitchFamily="18" charset="0"/>
              </a:rPr>
              <a:t>Visto; la </a:t>
            </a:r>
            <a:r>
              <a:rPr lang="es-PY" sz="2800" dirty="0">
                <a:solidFill>
                  <a:srgbClr val="0070C0"/>
                </a:solidFill>
                <a:latin typeface="Trebuchet MS (Títulos)"/>
                <a:ea typeface="Calibri" panose="020F0502020204030204" pitchFamily="34" charset="0"/>
                <a:cs typeface="Times New Roman" panose="02020603050405020304" pitchFamily="18" charset="0"/>
              </a:rPr>
              <a:t>necesidad de </a:t>
            </a:r>
            <a:r>
              <a:rPr lang="es-PY" sz="2800" b="1" dirty="0">
                <a:solidFill>
                  <a:srgbClr val="0070C0"/>
                </a:solidFill>
                <a:latin typeface="Trebuchet MS (Títulos)"/>
                <a:ea typeface="Calibri" panose="020F0502020204030204" pitchFamily="34" charset="0"/>
                <a:cs typeface="Times New Roman" panose="02020603050405020304" pitchFamily="18" charset="0"/>
              </a:rPr>
              <a:t>definir las Políticas de Control Interno Institucional, que constituya una herramienta que permita instalar la cultura del control estratégico, de gestión y evaluación </a:t>
            </a:r>
            <a:r>
              <a:rPr lang="es-PY" sz="2800" dirty="0">
                <a:solidFill>
                  <a:srgbClr val="0070C0"/>
                </a:solidFill>
                <a:latin typeface="Trebuchet MS (Títulos)"/>
                <a:ea typeface="Calibri" panose="020F0502020204030204" pitchFamily="34" charset="0"/>
                <a:cs typeface="Times New Roman" panose="02020603050405020304" pitchFamily="18" charset="0"/>
              </a:rPr>
              <a:t>en la </a:t>
            </a:r>
            <a:r>
              <a:rPr lang="es-PY" sz="2800" dirty="0">
                <a:solidFill>
                  <a:srgbClr val="0070C0"/>
                </a:solidFill>
                <a:effectLst/>
                <a:latin typeface="Trebuchet MS (Títulos)"/>
                <a:ea typeface="Calibri" panose="020F0502020204030204" pitchFamily="34" charset="0"/>
                <a:cs typeface="Times New Roman" panose="02020603050405020304" pitchFamily="18" charset="0"/>
              </a:rPr>
              <a:t>Honorable Cámara de Senadores y el Congreso </a:t>
            </a:r>
            <a:r>
              <a:rPr lang="es-PY" sz="2800" dirty="0">
                <a:solidFill>
                  <a:srgbClr val="0070C0"/>
                </a:solidFill>
                <a:latin typeface="Trebuchet MS (Títulos)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s-PY" sz="2800" dirty="0">
                <a:solidFill>
                  <a:srgbClr val="0070C0"/>
                </a:solidFill>
                <a:effectLst/>
                <a:latin typeface="Trebuchet MS (Títulos)"/>
                <a:ea typeface="Calibri" panose="020F0502020204030204" pitchFamily="34" charset="0"/>
                <a:cs typeface="Times New Roman" panose="02020603050405020304" pitchFamily="18" charset="0"/>
              </a:rPr>
              <a:t>acional</a:t>
            </a:r>
            <a:endParaRPr lang="es-PY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979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0184" y="247650"/>
            <a:ext cx="9666816" cy="687827"/>
          </a:xfrm>
        </p:spPr>
        <p:txBody>
          <a:bodyPr>
            <a:noAutofit/>
          </a:bodyPr>
          <a:lstStyle/>
          <a:p>
            <a:pPr algn="ctr"/>
            <a:r>
              <a:rPr lang="es-E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Acuerdos y Compromisos Éticos de la Comisión Bicameral de Presupuesto</a:t>
            </a:r>
            <a:br>
              <a:rPr lang="es-E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</a:br>
            <a:br>
              <a:rPr lang="en-US" sz="2400" b="1" dirty="0">
                <a:solidFill>
                  <a:srgbClr val="002060"/>
                </a:solidFill>
                <a:latin typeface="Calibri" panose="020F0502020204030204"/>
              </a:rPr>
            </a:br>
            <a:endParaRPr lang="es-PY" sz="2400" dirty="0"/>
          </a:p>
        </p:txBody>
      </p:sp>
      <p:pic>
        <p:nvPicPr>
          <p:cNvPr id="5" name="Picture 2" descr="MECIP – Facultad de Odontología">
            <a:extLst>
              <a:ext uri="{FF2B5EF4-FFF2-40B4-BE49-F238E27FC236}">
                <a16:creationId xmlns:a16="http://schemas.microsoft.com/office/drawing/2014/main" id="{0931B283-AC37-0F05-F5BE-CADBDD342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715" y="5922523"/>
            <a:ext cx="1491849" cy="83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8F3AB1C-598A-FB2C-204C-4B97FF8783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879" y="609600"/>
            <a:ext cx="7461580" cy="5312923"/>
          </a:xfrm>
        </p:spPr>
      </p:pic>
    </p:spTree>
    <p:extLst>
      <p:ext uri="{BB962C8B-B14F-4D97-AF65-F5344CB8AC3E}">
        <p14:creationId xmlns:p14="http://schemas.microsoft.com/office/powerpoint/2010/main" val="4103395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Picture 4" descr="Piezas metálicas de tres en raya">
            <a:extLst>
              <a:ext uri="{FF2B5EF4-FFF2-40B4-BE49-F238E27FC236}">
                <a16:creationId xmlns:a16="http://schemas.microsoft.com/office/drawing/2014/main" id="{427403E9-2368-466E-BBCD-367636F899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2" r="8230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4" name="Picture 2" descr="MECIP – Facultad de Odontología">
            <a:extLst>
              <a:ext uri="{FF2B5EF4-FFF2-40B4-BE49-F238E27FC236}">
                <a16:creationId xmlns:a16="http://schemas.microsoft.com/office/drawing/2014/main" id="{121E1942-BD5A-E9B3-79B0-3CEBE173E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866" y="6019770"/>
            <a:ext cx="1491849" cy="83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90221EB-FAA5-4124-B304-41FD8BA44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12009" y="2206028"/>
            <a:ext cx="5211428" cy="348417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kumimoji="0" lang="en-US" sz="7200" b="1" i="0" u="none" strike="noStrike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¡</a:t>
            </a:r>
            <a:r>
              <a:rPr kumimoji="0" lang="es-PY" sz="7200" b="1" i="0" u="none" strike="noStrike" cap="none" spc="0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Muchas</a:t>
            </a:r>
            <a:r>
              <a:rPr kumimoji="0" lang="en-US" sz="7200" b="1" i="0" u="none" strike="noStrike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 Gracias!</a:t>
            </a:r>
            <a:br>
              <a:rPr kumimoji="0" lang="en-US" sz="72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</a:b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4284339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8" name="Picture 89097">
            <a:extLst>
              <a:ext uri="{FF2B5EF4-FFF2-40B4-BE49-F238E27FC236}">
                <a16:creationId xmlns:a16="http://schemas.microsoft.com/office/drawing/2014/main" id="{D709F934-1D9F-4392-84D6-00A0E4605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5514" r="-2" b="15512"/>
          <a:stretch/>
        </p:blipFill>
        <p:spPr>
          <a:xfrm>
            <a:off x="5620128" y="0"/>
            <a:ext cx="6571872" cy="3493018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F78B6F78-1F33-4CA7-996A-6873334365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89" r="-2" b="480"/>
          <a:stretch/>
        </p:blipFill>
        <p:spPr>
          <a:xfrm>
            <a:off x="5616698" y="3326218"/>
            <a:ext cx="6569522" cy="35317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>
        <p:nvSpPr>
          <p:cNvPr id="89096" name="Rectángulo 8"/>
          <p:cNvSpPr>
            <a:spLocks noGrp="1" noChangeArrowheads="1"/>
          </p:cNvSpPr>
          <p:nvPr>
            <p:ph type="ctrTitle"/>
          </p:nvPr>
        </p:nvSpPr>
        <p:spPr>
          <a:xfrm>
            <a:off x="448056" y="859536"/>
            <a:ext cx="4832802" cy="124358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 algn="l">
              <a:spcAft>
                <a:spcPts val="1000"/>
              </a:spcAft>
            </a:pPr>
            <a:br>
              <a:rPr lang="en-US" altLang="es-PY" sz="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altLang="es-PY" sz="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altLang="es-PY" sz="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altLang="es-PY" sz="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altLang="es-PY" sz="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</a:t>
            </a:r>
            <a:br>
              <a:rPr lang="en-US" sz="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900" kern="12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639350D-30A8-4CE0-9CDB-18C85B6E830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468" y="2033381"/>
            <a:ext cx="881689" cy="82705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583EE6AF-F2E0-46C4-A9CF-0740B3C60BF0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313" y="415591"/>
            <a:ext cx="4994644" cy="1157714"/>
          </a:xfrm>
          <a:prstGeom prst="rect">
            <a:avLst/>
          </a:prstGeom>
        </p:spPr>
      </p:pic>
      <p:pic>
        <p:nvPicPr>
          <p:cNvPr id="1026" name="Picture 2" descr="MECIP – Facultad de Odontología">
            <a:extLst>
              <a:ext uri="{FF2B5EF4-FFF2-40B4-BE49-F238E27FC236}">
                <a16:creationId xmlns:a16="http://schemas.microsoft.com/office/drawing/2014/main" id="{38696219-7B94-B267-E3E8-A28176FC8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172" y="5998464"/>
            <a:ext cx="1491849" cy="83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8E35CB4-2F8D-B979-1548-3A22C40D5F6E}"/>
              </a:ext>
            </a:extLst>
          </p:cNvPr>
          <p:cNvSpPr txBox="1"/>
          <p:nvPr/>
        </p:nvSpPr>
        <p:spPr>
          <a:xfrm>
            <a:off x="6839644" y="2109774"/>
            <a:ext cx="54599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Y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Estándar de Control Interno para Instituciones Públicas del Paraguay</a:t>
            </a:r>
            <a:endParaRPr lang="es-PY" dirty="0">
              <a:solidFill>
                <a:srgbClr val="002060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62618" y="415591"/>
            <a:ext cx="5943807" cy="6497345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s-ES" sz="59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SOCIALIZACIÓN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endParaRPr lang="es-ES" sz="3600" b="1" i="1" dirty="0">
              <a:solidFill>
                <a:srgbClr val="002060"/>
              </a:solidFill>
              <a:latin typeface="Calibri" panose="020F0502020204030204"/>
            </a:endParaRPr>
          </a:p>
          <a:p>
            <a:pPr marL="571500" indent="-5715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s-PY" sz="5100" b="1" i="1" dirty="0">
                <a:solidFill>
                  <a:srgbClr val="0070C0"/>
                </a:solidFill>
                <a:latin typeface="Calibri" panose="020F0502020204030204"/>
              </a:rPr>
              <a:t>Resultado de Evaluación</a:t>
            </a:r>
          </a:p>
          <a:p>
            <a:pPr marL="571500" indent="-5715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s-ES" sz="5100" b="1" i="1" dirty="0">
                <a:solidFill>
                  <a:srgbClr val="0070C0"/>
                </a:solidFill>
                <a:latin typeface="Calibri" panose="020F0502020204030204"/>
              </a:rPr>
              <a:t>Marco Legal</a:t>
            </a:r>
          </a:p>
          <a:p>
            <a:pPr marL="571500" indent="-5715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s-ES" sz="5100" b="1" i="1" dirty="0">
                <a:solidFill>
                  <a:srgbClr val="0070C0"/>
                </a:solidFill>
                <a:latin typeface="Calibri" panose="020F0502020204030204"/>
              </a:rPr>
              <a:t>Breve Reseña</a:t>
            </a:r>
          </a:p>
          <a:p>
            <a:pPr marL="571500" indent="-5715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s-ES" sz="5100" b="1" i="1" dirty="0">
                <a:solidFill>
                  <a:srgbClr val="0070C0"/>
                </a:solidFill>
                <a:latin typeface="Calibri" panose="020F0502020204030204"/>
              </a:rPr>
              <a:t>Metodología de Aplicación </a:t>
            </a:r>
            <a:r>
              <a:rPr lang="es-PY" sz="5100" b="1" i="1" dirty="0">
                <a:solidFill>
                  <a:srgbClr val="0070C0"/>
                </a:solidFill>
              </a:rPr>
              <a:t>“Planificar-Hacer-Verificar Actuar” (PHVA)</a:t>
            </a:r>
          </a:p>
          <a:p>
            <a:pPr marL="571500" indent="-5715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s-PY" sz="5100" b="1" i="1" dirty="0">
                <a:solidFill>
                  <a:srgbClr val="0070C0"/>
                </a:solidFill>
              </a:rPr>
              <a:t>Estructura del MECIP</a:t>
            </a:r>
          </a:p>
          <a:p>
            <a:pPr marL="571500" indent="-5715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s-ES" sz="5100" b="1" i="1" dirty="0">
                <a:solidFill>
                  <a:srgbClr val="0070C0"/>
                </a:solidFill>
                <a:latin typeface="Calibri" panose="020F0502020204030204"/>
              </a:rPr>
              <a:t>Política de Talento Humano-Actualizado por Resol. N° 511 del 24/11/2020</a:t>
            </a:r>
          </a:p>
          <a:p>
            <a:pPr marL="571500" indent="-5715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s-ES" sz="5100" b="1" i="1" dirty="0">
                <a:solidFill>
                  <a:srgbClr val="0070C0"/>
                </a:solidFill>
                <a:latin typeface="Calibri" panose="020F0502020204030204"/>
              </a:rPr>
              <a:t>Código de Ética-4ta. Versión Resol. N° 516 del 04/10/21</a:t>
            </a:r>
          </a:p>
          <a:p>
            <a:pPr marL="571500" indent="-5715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s-ES" sz="5100" b="1" i="1" dirty="0">
                <a:solidFill>
                  <a:srgbClr val="0070C0"/>
                </a:solidFill>
                <a:latin typeface="Calibri" panose="020F0502020204030204"/>
              </a:rPr>
              <a:t>Código de Buen Gobierno-3ra. Versión Resol. N° 528 del 11/10/21</a:t>
            </a:r>
          </a:p>
          <a:p>
            <a:pPr marL="571500" indent="-5715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s-ES" sz="5100" b="1" i="1" dirty="0">
                <a:solidFill>
                  <a:srgbClr val="0070C0"/>
                </a:solidFill>
                <a:latin typeface="Calibri" panose="020F0502020204030204"/>
              </a:rPr>
              <a:t>Política de Control Interno Resol. N° 796 del 23/12/2021</a:t>
            </a:r>
          </a:p>
          <a:p>
            <a:pPr marL="571500" indent="-5715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kumimoji="0" lang="es-ES" sz="51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</a:rPr>
              <a:t>Acuerdos</a:t>
            </a:r>
            <a:r>
              <a:rPr kumimoji="0" lang="es-ES" sz="5100" b="1" i="1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</a:rPr>
              <a:t> y Compromisos Éticos de la CBP</a:t>
            </a:r>
            <a:endParaRPr kumimoji="0" lang="en-US" sz="51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0716F1E-2B69-C084-FF90-3837BDCCDCCB}"/>
              </a:ext>
            </a:extLst>
          </p:cNvPr>
          <p:cNvSpPr txBox="1"/>
          <p:nvPr/>
        </p:nvSpPr>
        <p:spPr>
          <a:xfrm>
            <a:off x="7721333" y="1257854"/>
            <a:ext cx="446831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PY" sz="15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COMISIÓN BICAMERAL DE PRESUPUESTO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BFFF84B-CF0B-77B5-BC2A-0B4A248AFAE6}"/>
              </a:ext>
            </a:extLst>
          </p:cNvPr>
          <p:cNvSpPr txBox="1"/>
          <p:nvPr/>
        </p:nvSpPr>
        <p:spPr>
          <a:xfrm>
            <a:off x="8417493" y="321224"/>
            <a:ext cx="3772157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Y" sz="25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CONGRESO NACIONAL</a:t>
            </a:r>
          </a:p>
        </p:txBody>
      </p:sp>
    </p:spTree>
    <p:extLst>
      <p:ext uri="{BB962C8B-B14F-4D97-AF65-F5344CB8AC3E}">
        <p14:creationId xmlns:p14="http://schemas.microsoft.com/office/powerpoint/2010/main" val="2475522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7315F2-4600-9A39-E7E1-3DBFC75B1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67279"/>
            <a:ext cx="9015411" cy="1310640"/>
          </a:xfrm>
        </p:spPr>
        <p:txBody>
          <a:bodyPr>
            <a:normAutofit/>
          </a:bodyPr>
          <a:lstStyle/>
          <a:p>
            <a:pPr algn="ctr"/>
            <a:r>
              <a:rPr lang="es-PY" sz="1800" b="1" dirty="0">
                <a:solidFill>
                  <a:srgbClr val="002060"/>
                </a:solidFill>
              </a:rPr>
              <a:t>COMPARATIVO </a:t>
            </a:r>
            <a:br>
              <a:rPr lang="es-PY" sz="1800" b="1" dirty="0">
                <a:solidFill>
                  <a:srgbClr val="002060"/>
                </a:solidFill>
              </a:rPr>
            </a:br>
            <a:r>
              <a:rPr lang="es-PY" sz="1800" b="1" dirty="0">
                <a:solidFill>
                  <a:srgbClr val="002060"/>
                </a:solidFill>
              </a:rPr>
              <a:t>EVALUACION REALIZADO POR AUDITORÍA INTERNA INSTITUCIONAL VS EVALUACIÓN REALIZADO POR LA CONTRALORÍA GENERAL DE LA REPÚBLICA SOBRE NIVELES DE MADUREZ EN LA IMPLEMENTACION DURANTE EL AÑO 2020</a:t>
            </a:r>
          </a:p>
        </p:txBody>
      </p:sp>
      <p:pic>
        <p:nvPicPr>
          <p:cNvPr id="3" name="Picture 2" descr="MECIP – Facultad de Odontología">
            <a:extLst>
              <a:ext uri="{FF2B5EF4-FFF2-40B4-BE49-F238E27FC236}">
                <a16:creationId xmlns:a16="http://schemas.microsoft.com/office/drawing/2014/main" id="{517DE5F3-3818-359E-D2DB-8522B4919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853" y="5972155"/>
            <a:ext cx="1491849" cy="83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MECIP – Facultad de Odontología">
            <a:extLst>
              <a:ext uri="{FF2B5EF4-FFF2-40B4-BE49-F238E27FC236}">
                <a16:creationId xmlns:a16="http://schemas.microsoft.com/office/drawing/2014/main" id="{23D62E01-BDD9-8850-4486-73157AED3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151" y="6019770"/>
            <a:ext cx="1491849" cy="83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77DFC20-BF31-91E6-FCCD-4A5F8EBE1E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2686768"/>
              </p:ext>
            </p:extLst>
          </p:nvPr>
        </p:nvGraphicFramePr>
        <p:xfrm>
          <a:off x="421480" y="1477919"/>
          <a:ext cx="8915400" cy="45984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1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0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73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38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11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079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92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Y" sz="1800" b="1" u="none" strike="noStrike" dirty="0">
                          <a:effectLst/>
                        </a:rPr>
                        <a:t>COMPONENTE</a:t>
                      </a:r>
                      <a:endParaRPr lang="es-PY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PY" sz="1800" b="1" u="none" strike="noStrike" dirty="0">
                          <a:effectLst/>
                        </a:rPr>
                        <a:t>RESULTADOS OBTENIDOS</a:t>
                      </a:r>
                      <a:endParaRPr lang="es-PY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220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PY" sz="1800" b="1" u="none" strike="noStrike" dirty="0">
                          <a:effectLst/>
                        </a:rPr>
                        <a:t>AI julio 2021</a:t>
                      </a:r>
                      <a:endParaRPr lang="es-PY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PY" sz="1800" b="1" u="none" strike="noStrike" dirty="0">
                          <a:effectLst/>
                        </a:rPr>
                        <a:t>CGR agosto 2021</a:t>
                      </a:r>
                      <a:endParaRPr lang="es-PY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220">
                <a:tc>
                  <a:txBody>
                    <a:bodyPr/>
                    <a:lstStyle/>
                    <a:p>
                      <a:pPr algn="l" fontAlgn="ctr"/>
                      <a:r>
                        <a:rPr lang="es-PY" sz="1800" u="none" strike="noStrike">
                          <a:effectLst/>
                        </a:rPr>
                        <a:t>Ambiente de Control</a:t>
                      </a:r>
                      <a:endParaRPr lang="es-PY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800" u="none" strike="noStrike">
                          <a:effectLst/>
                        </a:rPr>
                        <a:t>3,78</a:t>
                      </a:r>
                      <a:endParaRPr lang="es-PY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800" u="none" strike="noStrike">
                          <a:effectLst/>
                        </a:rPr>
                        <a:t>BB</a:t>
                      </a:r>
                      <a:endParaRPr lang="es-PY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800" u="none" strike="noStrike" dirty="0">
                          <a:effectLst/>
                        </a:rPr>
                        <a:t>Gestionado</a:t>
                      </a:r>
                      <a:endParaRPr lang="es-PY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800" u="none" strike="noStrike" dirty="0">
                          <a:effectLst/>
                        </a:rPr>
                        <a:t>2,86</a:t>
                      </a:r>
                      <a:endParaRPr lang="es-PY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800" u="none" strike="noStrike" dirty="0">
                          <a:effectLst/>
                        </a:rPr>
                        <a:t>CC</a:t>
                      </a:r>
                      <a:endParaRPr lang="es-PY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800" u="none" strike="noStrike" dirty="0">
                          <a:effectLst/>
                        </a:rPr>
                        <a:t>Diseñado</a:t>
                      </a:r>
                      <a:endParaRPr lang="es-PY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089">
                <a:tc>
                  <a:txBody>
                    <a:bodyPr/>
                    <a:lstStyle/>
                    <a:p>
                      <a:pPr algn="l" fontAlgn="ctr"/>
                      <a:r>
                        <a:rPr lang="es-PY" sz="1800" u="none" strike="noStrike">
                          <a:effectLst/>
                        </a:rPr>
                        <a:t>Control de Planificación</a:t>
                      </a:r>
                      <a:endParaRPr lang="es-PY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800" u="none" strike="noStrike">
                          <a:effectLst/>
                        </a:rPr>
                        <a:t>3,30</a:t>
                      </a:r>
                      <a:endParaRPr lang="es-PY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800" u="none" strike="noStrike">
                          <a:effectLst/>
                        </a:rPr>
                        <a:t>B-</a:t>
                      </a:r>
                      <a:endParaRPr lang="es-PY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800" u="none" strike="noStrike" dirty="0">
                          <a:effectLst/>
                        </a:rPr>
                        <a:t>Gestionado</a:t>
                      </a:r>
                      <a:endParaRPr lang="es-PY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800" u="none" strike="noStrike">
                          <a:effectLst/>
                        </a:rPr>
                        <a:t>2,13</a:t>
                      </a:r>
                      <a:endParaRPr lang="es-PY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800" u="none" strike="noStrike">
                          <a:effectLst/>
                        </a:rPr>
                        <a:t>C-</a:t>
                      </a:r>
                      <a:endParaRPr lang="es-PY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800" u="none" strike="noStrike" dirty="0">
                          <a:effectLst/>
                        </a:rPr>
                        <a:t>Diseñado</a:t>
                      </a:r>
                      <a:endParaRPr lang="es-PY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456">
                <a:tc>
                  <a:txBody>
                    <a:bodyPr/>
                    <a:lstStyle/>
                    <a:p>
                      <a:pPr algn="l" fontAlgn="ctr"/>
                      <a:r>
                        <a:rPr lang="es-PY" sz="1800" u="none" strike="noStrike">
                          <a:effectLst/>
                        </a:rPr>
                        <a:t>Control de Implementación</a:t>
                      </a:r>
                      <a:endParaRPr lang="es-PY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800" u="none" strike="noStrike">
                          <a:effectLst/>
                        </a:rPr>
                        <a:t>1,51</a:t>
                      </a:r>
                      <a:endParaRPr lang="es-PY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800" u="none" strike="noStrike" dirty="0">
                          <a:effectLst/>
                        </a:rPr>
                        <a:t>D</a:t>
                      </a:r>
                      <a:endParaRPr lang="es-PY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800" u="none" strike="noStrike" dirty="0">
                          <a:effectLst/>
                        </a:rPr>
                        <a:t>Inicial</a:t>
                      </a:r>
                      <a:endParaRPr lang="es-PY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800" u="none" strike="noStrike">
                          <a:effectLst/>
                        </a:rPr>
                        <a:t>1,79</a:t>
                      </a:r>
                      <a:endParaRPr lang="es-PY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800" u="none" strike="noStrike">
                          <a:effectLst/>
                        </a:rPr>
                        <a:t>DD</a:t>
                      </a:r>
                      <a:endParaRPr lang="es-PY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800" u="none" strike="noStrike" dirty="0">
                          <a:effectLst/>
                        </a:rPr>
                        <a:t>Inicial</a:t>
                      </a:r>
                      <a:endParaRPr lang="es-PY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770">
                <a:tc>
                  <a:txBody>
                    <a:bodyPr/>
                    <a:lstStyle/>
                    <a:p>
                      <a:pPr algn="l" fontAlgn="ctr"/>
                      <a:r>
                        <a:rPr lang="es-PY" sz="1800" u="none" strike="noStrike">
                          <a:effectLst/>
                        </a:rPr>
                        <a:t>Control de Evaluación</a:t>
                      </a:r>
                      <a:endParaRPr lang="es-PY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800" u="none" strike="noStrike">
                          <a:effectLst/>
                        </a:rPr>
                        <a:t>1,32</a:t>
                      </a:r>
                      <a:endParaRPr lang="es-PY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800" u="none" strike="noStrike">
                          <a:effectLst/>
                        </a:rPr>
                        <a:t>D-</a:t>
                      </a:r>
                      <a:endParaRPr lang="es-PY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800" u="none" strike="noStrike" dirty="0">
                          <a:effectLst/>
                        </a:rPr>
                        <a:t>Inicial</a:t>
                      </a:r>
                      <a:endParaRPr lang="es-PY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800" u="none" strike="noStrike">
                          <a:effectLst/>
                        </a:rPr>
                        <a:t>2,70</a:t>
                      </a:r>
                      <a:endParaRPr lang="es-PY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800" u="none" strike="noStrike" dirty="0">
                          <a:effectLst/>
                        </a:rPr>
                        <a:t>CC</a:t>
                      </a:r>
                      <a:endParaRPr lang="es-PY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800" u="none" strike="noStrike" dirty="0">
                          <a:effectLst/>
                        </a:rPr>
                        <a:t>Diseñado</a:t>
                      </a:r>
                      <a:endParaRPr lang="es-PY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089">
                <a:tc>
                  <a:txBody>
                    <a:bodyPr/>
                    <a:lstStyle/>
                    <a:p>
                      <a:pPr algn="l" fontAlgn="ctr"/>
                      <a:r>
                        <a:rPr lang="es-PY" sz="1800" u="none" strike="noStrike">
                          <a:effectLst/>
                        </a:rPr>
                        <a:t>Control para la Mejora</a:t>
                      </a:r>
                      <a:endParaRPr lang="es-PY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800" u="none" strike="noStrike">
                          <a:effectLst/>
                        </a:rPr>
                        <a:t>1,68</a:t>
                      </a:r>
                      <a:endParaRPr lang="es-PY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800" u="none" strike="noStrike">
                          <a:effectLst/>
                        </a:rPr>
                        <a:t>D</a:t>
                      </a:r>
                      <a:endParaRPr lang="es-PY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800" u="none" strike="noStrike" dirty="0">
                          <a:effectLst/>
                        </a:rPr>
                        <a:t>Inicial</a:t>
                      </a:r>
                      <a:endParaRPr lang="es-PY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800" u="none" strike="noStrike">
                          <a:effectLst/>
                        </a:rPr>
                        <a:t>3,15</a:t>
                      </a:r>
                      <a:endParaRPr lang="es-PY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800" u="none" strike="noStrike" dirty="0">
                          <a:effectLst/>
                        </a:rPr>
                        <a:t>B-</a:t>
                      </a:r>
                      <a:endParaRPr lang="es-PY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800" u="none" strike="noStrike" dirty="0">
                          <a:effectLst/>
                        </a:rPr>
                        <a:t>Gestionado</a:t>
                      </a:r>
                      <a:endParaRPr lang="es-PY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9220">
                <a:tc>
                  <a:txBody>
                    <a:bodyPr/>
                    <a:lstStyle/>
                    <a:p>
                      <a:pPr algn="l" fontAlgn="ctr"/>
                      <a:r>
                        <a:rPr lang="es-PY" sz="1800" u="none" strike="noStrike">
                          <a:effectLst/>
                        </a:rPr>
                        <a:t> </a:t>
                      </a:r>
                      <a:endParaRPr lang="es-PY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800" u="none" strike="noStrike">
                          <a:effectLst/>
                        </a:rPr>
                        <a:t> </a:t>
                      </a:r>
                      <a:endParaRPr lang="es-PY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800" u="none" strike="noStrike">
                          <a:effectLst/>
                        </a:rPr>
                        <a:t> </a:t>
                      </a:r>
                      <a:endParaRPr lang="es-PY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800" u="none" strike="noStrike" dirty="0">
                          <a:effectLst/>
                        </a:rPr>
                        <a:t> </a:t>
                      </a:r>
                      <a:endParaRPr lang="es-PY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800" u="none" strike="noStrike">
                          <a:effectLst/>
                        </a:rPr>
                        <a:t> </a:t>
                      </a:r>
                      <a:endParaRPr lang="es-PY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800" u="none" strike="noStrike">
                          <a:effectLst/>
                        </a:rPr>
                        <a:t> </a:t>
                      </a:r>
                      <a:endParaRPr lang="es-PY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800" u="none" strike="noStrike">
                          <a:effectLst/>
                        </a:rPr>
                        <a:t> </a:t>
                      </a:r>
                      <a:endParaRPr lang="es-PY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2752">
                <a:tc>
                  <a:txBody>
                    <a:bodyPr/>
                    <a:lstStyle/>
                    <a:p>
                      <a:pPr algn="l" fontAlgn="ctr"/>
                      <a:r>
                        <a:rPr lang="es-PY" sz="1800" u="none" strike="noStrike" dirty="0">
                          <a:effectLst/>
                        </a:rPr>
                        <a:t>SCI CONSOLIDADO</a:t>
                      </a:r>
                      <a:endParaRPr lang="es-PY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800" u="none" strike="noStrike" dirty="0">
                          <a:effectLst/>
                        </a:rPr>
                        <a:t>2,53</a:t>
                      </a:r>
                      <a:endParaRPr lang="es-PY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800" u="none" strike="noStrike" dirty="0">
                          <a:effectLst/>
                        </a:rPr>
                        <a:t>C</a:t>
                      </a:r>
                      <a:endParaRPr lang="es-PY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800" u="none" strike="noStrike" dirty="0">
                          <a:effectLst/>
                        </a:rPr>
                        <a:t>DISEÑADO MEDIO</a:t>
                      </a:r>
                      <a:endParaRPr lang="es-PY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800" u="none" strike="noStrike" dirty="0">
                          <a:effectLst/>
                        </a:rPr>
                        <a:t>2,30</a:t>
                      </a:r>
                      <a:endParaRPr lang="es-PY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800" u="none" strike="noStrike" dirty="0">
                          <a:effectLst/>
                        </a:rPr>
                        <a:t>C-</a:t>
                      </a:r>
                      <a:endParaRPr lang="es-PY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800" u="none" strike="noStrike" dirty="0">
                          <a:effectLst/>
                        </a:rPr>
                        <a:t>DISEÑADO BAJO</a:t>
                      </a:r>
                      <a:endParaRPr lang="es-PY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25504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s-PY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CALIFICACIÓN  CGR - CIERRE DEL AÑO 2021     </a:t>
                      </a:r>
                      <a:r>
                        <a:rPr lang="es-PY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2,25  </a:t>
                      </a:r>
                      <a:r>
                        <a:rPr lang="es-PY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CRITERIO/DISEÑADO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PY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PY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PY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PY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PY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PY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666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9756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A49B2C-B4C3-0BE6-8A5D-37E149AC2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61950"/>
            <a:ext cx="8596668" cy="944880"/>
          </a:xfrm>
        </p:spPr>
        <p:txBody>
          <a:bodyPr>
            <a:normAutofit fontScale="90000"/>
          </a:bodyPr>
          <a:lstStyle/>
          <a:p>
            <a:pPr algn="ctr"/>
            <a:r>
              <a:rPr lang="es-PY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Estándar de Control Interno para Instituciones Públicas del Paraguay </a:t>
            </a:r>
            <a:br>
              <a:rPr lang="es-PY" sz="3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Y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 Legal</a:t>
            </a:r>
            <a:br>
              <a:rPr lang="es-PY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PY" dirty="0">
              <a:solidFill>
                <a:srgbClr val="002060"/>
              </a:solidFill>
            </a:endParaRPr>
          </a:p>
        </p:txBody>
      </p:sp>
      <p:pic>
        <p:nvPicPr>
          <p:cNvPr id="3" name="Picture 2" descr="MECIP – Facultad de Odontología">
            <a:extLst>
              <a:ext uri="{FF2B5EF4-FFF2-40B4-BE49-F238E27FC236}">
                <a16:creationId xmlns:a16="http://schemas.microsoft.com/office/drawing/2014/main" id="{0C74DFAD-EDAA-2C0E-FD71-8014D0298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468" y="5981685"/>
            <a:ext cx="1491849" cy="83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B04F0033-BEE9-1EAB-FA09-C94728986BEF}"/>
              </a:ext>
            </a:extLst>
          </p:cNvPr>
          <p:cNvSpPr txBox="1">
            <a:spLocks/>
          </p:cNvSpPr>
          <p:nvPr/>
        </p:nvSpPr>
        <p:spPr>
          <a:xfrm>
            <a:off x="829734" y="2274562"/>
            <a:ext cx="8596668" cy="94488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br>
              <a:rPr lang="es-PY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PY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34EDD28-83C9-5402-7DF1-977B255C8705}"/>
              </a:ext>
            </a:extLst>
          </p:cNvPr>
          <p:cNvSpPr txBox="1"/>
          <p:nvPr/>
        </p:nvSpPr>
        <p:spPr>
          <a:xfrm>
            <a:off x="418485" y="1853081"/>
            <a:ext cx="9114366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fontAlgn="t">
              <a:buFont typeface="Wingdings" panose="05000000000000000000" pitchFamily="2" charset="2"/>
              <a:buChar char="Ø"/>
            </a:pPr>
            <a:r>
              <a:rPr lang="es-PY" sz="2200" b="0" dirty="0">
                <a:solidFill>
                  <a:srgbClr val="0070C0"/>
                </a:solidFill>
                <a:effectLst/>
                <a:latin typeface="Trebuchet MS (Cuerpo)"/>
              </a:rPr>
              <a:t>La Constitución  Nacional (Art. 273-275) del año 1992.</a:t>
            </a:r>
          </a:p>
          <a:p>
            <a:pPr marL="285750" indent="-285750" algn="l" fontAlgn="t">
              <a:buFont typeface="Wingdings" panose="05000000000000000000" pitchFamily="2" charset="2"/>
              <a:buChar char="Ø"/>
            </a:pPr>
            <a:endParaRPr lang="es-PY" sz="2200" dirty="0">
              <a:solidFill>
                <a:srgbClr val="0070C0"/>
              </a:solidFill>
              <a:latin typeface="Trebuchet MS (Cuerpo)"/>
            </a:endParaRPr>
          </a:p>
          <a:p>
            <a:pPr marL="285750" indent="-285750" algn="just" fontAlgn="t">
              <a:buFont typeface="Wingdings" panose="05000000000000000000" pitchFamily="2" charset="2"/>
              <a:buChar char="Ø"/>
            </a:pPr>
            <a:r>
              <a:rPr lang="es-PY" sz="2200" b="0" dirty="0">
                <a:solidFill>
                  <a:srgbClr val="0070C0"/>
                </a:solidFill>
                <a:effectLst/>
                <a:latin typeface="Trebuchet MS (Cuerpo)"/>
              </a:rPr>
              <a:t>Ley N° 1.535/1999: De Administración Financiera del Estado y el Funcionamiento del Sistema Integrado de Administración Financiera (SIAF)".</a:t>
            </a:r>
          </a:p>
          <a:p>
            <a:pPr algn="just" fontAlgn="t"/>
            <a:endParaRPr lang="es-PY" sz="2200" b="0" dirty="0">
              <a:solidFill>
                <a:srgbClr val="0070C0"/>
              </a:solidFill>
              <a:effectLst/>
              <a:latin typeface="Trebuchet MS (Cuerpo)"/>
            </a:endParaRPr>
          </a:p>
          <a:p>
            <a:pPr marL="285750" indent="-285750" algn="just" fontAlgn="t">
              <a:buFont typeface="Wingdings" panose="05000000000000000000" pitchFamily="2" charset="2"/>
              <a:buChar char="Ø"/>
            </a:pPr>
            <a:r>
              <a:rPr lang="es-PY" sz="2200" b="0" u="sng" strike="noStrike" dirty="0">
                <a:solidFill>
                  <a:srgbClr val="0070C0"/>
                </a:solidFill>
                <a:effectLst/>
                <a:latin typeface="Trebuchet MS (Cuerpo)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Decretos</a:t>
            </a:r>
            <a:endParaRPr lang="es-PY" sz="2200" b="0" u="sng" dirty="0">
              <a:solidFill>
                <a:srgbClr val="0070C0"/>
              </a:solidFill>
              <a:effectLst/>
              <a:latin typeface="Trebuchet MS (Cuerpo)"/>
            </a:endParaRPr>
          </a:p>
          <a:p>
            <a:pPr algn="l" fontAlgn="t"/>
            <a:endParaRPr lang="es-PY" sz="2200" b="0" dirty="0">
              <a:solidFill>
                <a:srgbClr val="0070C0"/>
              </a:solidFill>
              <a:effectLst/>
              <a:latin typeface="Trebuchet MS (Cuerpo)"/>
            </a:endParaRPr>
          </a:p>
          <a:p>
            <a:pPr marL="285750" indent="-285750" algn="just" fontAlgn="t">
              <a:buFont typeface="Wingdings" panose="05000000000000000000" pitchFamily="2" charset="2"/>
              <a:buChar char="Ø"/>
            </a:pPr>
            <a:r>
              <a:rPr lang="es-PY" sz="2200" b="0" dirty="0">
                <a:solidFill>
                  <a:srgbClr val="0070C0"/>
                </a:solidFill>
                <a:effectLst/>
                <a:latin typeface="Trebuchet MS (Cuerpo)"/>
              </a:rPr>
              <a:t>Resolución de la Contraloría General de la República N°377/2016 Por la cual se adopta la </a:t>
            </a:r>
            <a:r>
              <a:rPr lang="es-PY" sz="2200" dirty="0">
                <a:solidFill>
                  <a:srgbClr val="0070C0"/>
                </a:solidFill>
                <a:effectLst/>
                <a:latin typeface="Trebuchet MS (Cuerpo)"/>
              </a:rPr>
              <a:t>Norma de Requisitos Mínimos para un Sistema de Control Interno </a:t>
            </a:r>
            <a:r>
              <a:rPr lang="es-PY" sz="2200" b="0" dirty="0">
                <a:solidFill>
                  <a:srgbClr val="0070C0"/>
                </a:solidFill>
                <a:effectLst/>
                <a:latin typeface="Trebuchet MS (Cuerpo)"/>
              </a:rPr>
              <a:t>del Modelo Estándar de Control Interno para Instituciones Públicas del Paraguay - Mecip 2015</a:t>
            </a:r>
          </a:p>
          <a:p>
            <a:pPr algn="l" fontAlgn="t"/>
            <a:endParaRPr lang="es-PY" dirty="0">
              <a:solidFill>
                <a:srgbClr val="0070C0"/>
              </a:solidFill>
              <a:latin typeface="Trebuchet MS (Cuerpo)"/>
            </a:endParaRPr>
          </a:p>
        </p:txBody>
      </p:sp>
    </p:spTree>
    <p:extLst>
      <p:ext uri="{BB962C8B-B14F-4D97-AF65-F5344CB8AC3E}">
        <p14:creationId xmlns:p14="http://schemas.microsoft.com/office/powerpoint/2010/main" val="1980293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B849FD3-FC55-6678-7DF5-B06811C3E57C}"/>
              </a:ext>
            </a:extLst>
          </p:cNvPr>
          <p:cNvSpPr txBox="1"/>
          <p:nvPr/>
        </p:nvSpPr>
        <p:spPr>
          <a:xfrm>
            <a:off x="712922" y="340963"/>
            <a:ext cx="8945428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PY" dirty="0"/>
          </a:p>
          <a:p>
            <a:pPr algn="ctr"/>
            <a:r>
              <a:rPr lang="es-PY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Estándar de Control Interno del Paraguay </a:t>
            </a:r>
          </a:p>
          <a:p>
            <a:pPr algn="ctr"/>
            <a:r>
              <a:rPr lang="es-PY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Instituciones Públicas</a:t>
            </a:r>
          </a:p>
          <a:p>
            <a:pPr algn="just"/>
            <a:endParaRPr lang="es-PY" sz="24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es-PY" sz="2400" dirty="0">
                <a:solidFill>
                  <a:schemeClr val="accent2">
                    <a:lumMod val="50000"/>
                  </a:schemeClr>
                </a:solidFill>
              </a:rPr>
              <a:t>¿Qué es el MECIP? </a:t>
            </a:r>
          </a:p>
          <a:p>
            <a:pPr algn="just"/>
            <a:r>
              <a:rPr lang="es-PY" dirty="0">
                <a:solidFill>
                  <a:srgbClr val="0070C0"/>
                </a:solidFill>
              </a:rPr>
              <a:t>El control interno es un conjunto de normas, principios, acciones y procesos efectuados por las autoridades, la administración y los funcionarios de una entidad, a fin de asegurar razonablemente que los objetivos de la institución sean alcanzadas. </a:t>
            </a:r>
            <a:r>
              <a:rPr lang="es-PY" dirty="0">
                <a:solidFill>
                  <a:srgbClr val="0070C0"/>
                </a:solidFill>
                <a:effectLst/>
                <a:latin typeface="Trebuchet MS (Cuerpo)"/>
              </a:rPr>
              <a:t>Comprende planes, métodos, políticas y procedimientos utilizados  para cumplir con la Misión, el plan estratégico y los objetivos de la entidad.</a:t>
            </a:r>
            <a:endParaRPr lang="es-PY" dirty="0">
              <a:solidFill>
                <a:srgbClr val="0070C0"/>
              </a:solidFill>
              <a:latin typeface="Trebuchet MS (Cuerpo)"/>
            </a:endParaRPr>
          </a:p>
          <a:p>
            <a:pPr algn="just"/>
            <a:r>
              <a:rPr lang="es-PY" sz="2400" dirty="0">
                <a:solidFill>
                  <a:srgbClr val="0070C0"/>
                </a:solidFill>
              </a:rPr>
              <a:t> </a:t>
            </a:r>
          </a:p>
          <a:p>
            <a:pPr algn="just"/>
            <a:r>
              <a:rPr lang="es-PY" sz="2400" dirty="0">
                <a:solidFill>
                  <a:schemeClr val="accent2">
                    <a:lumMod val="50000"/>
                  </a:schemeClr>
                </a:solidFill>
              </a:rPr>
              <a:t>¿Qué es la Norma de Requisitos Mínimos - NRM? </a:t>
            </a:r>
          </a:p>
          <a:p>
            <a:pPr algn="just"/>
            <a:r>
              <a:rPr lang="es-PY" sz="2200" dirty="0">
                <a:solidFill>
                  <a:srgbClr val="0070C0"/>
                </a:solidFill>
              </a:rPr>
              <a:t>La Norma es un documento de Requisitos, que define los requerimientos mínimos que deberán estar desarrollados e implementados para asegurar un efectivo control interno institucional, y que serán objeto de evaluación y auditoría.</a:t>
            </a:r>
          </a:p>
          <a:p>
            <a:pPr algn="just"/>
            <a:endParaRPr lang="es-PY" sz="2200" dirty="0">
              <a:solidFill>
                <a:srgbClr val="0070C0"/>
              </a:solidFill>
            </a:endParaRPr>
          </a:p>
        </p:txBody>
      </p:sp>
      <p:pic>
        <p:nvPicPr>
          <p:cNvPr id="2" name="Picture 2" descr="MECIP – Facultad de Odontología">
            <a:extLst>
              <a:ext uri="{FF2B5EF4-FFF2-40B4-BE49-F238E27FC236}">
                <a16:creationId xmlns:a16="http://schemas.microsoft.com/office/drawing/2014/main" id="{DAE42B2B-05AC-EF66-2348-63ABF1D5D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285" y="5948330"/>
            <a:ext cx="1491849" cy="83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570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61DADE-F362-6DDF-4BEE-08BF6E507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33220"/>
          </a:xfrm>
        </p:spPr>
        <p:txBody>
          <a:bodyPr>
            <a:normAutofit/>
          </a:bodyPr>
          <a:lstStyle/>
          <a:p>
            <a:pPr algn="ctr"/>
            <a:r>
              <a:rPr lang="es-PY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Estándar de Control Interno para Instituciones Públicas de Paraguay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1E5274-9A2C-73E7-2AB8-81A9FA40C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751308"/>
            <a:ext cx="9226083" cy="4633993"/>
          </a:xfrm>
        </p:spPr>
        <p:txBody>
          <a:bodyPr>
            <a:noAutofit/>
          </a:bodyPr>
          <a:lstStyle/>
          <a:p>
            <a:pPr algn="just"/>
            <a:r>
              <a:rPr lang="es-PY" sz="2000" dirty="0">
                <a:solidFill>
                  <a:srgbClr val="0070C0"/>
                </a:solidFill>
              </a:rPr>
              <a:t>Según la Ley de Administración Financiera del Estado, todas las instituciones del Estado deben adoptar mecanismos de control interno. </a:t>
            </a:r>
          </a:p>
          <a:p>
            <a:pPr marL="0" indent="0" algn="just">
              <a:buNone/>
            </a:pPr>
            <a:endParaRPr lang="es-PY" sz="2000" dirty="0">
              <a:solidFill>
                <a:srgbClr val="0070C0"/>
              </a:solidFill>
            </a:endParaRPr>
          </a:p>
          <a:p>
            <a:pPr algn="just"/>
            <a:r>
              <a:rPr lang="es-PY" sz="2000" dirty="0">
                <a:solidFill>
                  <a:srgbClr val="0070C0"/>
                </a:solidFill>
              </a:rPr>
              <a:t>El mecip 2015 es la norma que establece los requisitos mínimos para un sistema de control interno efectivo, permitiendo a las instituciones velar por la buena administración de los recursos públicos. </a:t>
            </a:r>
          </a:p>
          <a:p>
            <a:pPr marL="0" indent="0" algn="just">
              <a:buNone/>
            </a:pPr>
            <a:endParaRPr lang="es-PY" sz="2000" dirty="0">
              <a:solidFill>
                <a:srgbClr val="0070C0"/>
              </a:solidFill>
            </a:endParaRPr>
          </a:p>
          <a:p>
            <a:pPr algn="just"/>
            <a:r>
              <a:rPr lang="es-PY" sz="2000" dirty="0">
                <a:solidFill>
                  <a:srgbClr val="0070C0"/>
                </a:solidFill>
              </a:rPr>
              <a:t>El objeto de esta norma es definir </a:t>
            </a:r>
            <a:r>
              <a:rPr lang="es-PY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“QUE” </a:t>
            </a:r>
            <a:r>
              <a:rPr lang="es-PY" sz="2000" dirty="0">
                <a:solidFill>
                  <a:srgbClr val="0070C0"/>
                </a:solidFill>
              </a:rPr>
              <a:t>es lo que se debe hacer para asegurar un adecuado nivel de control interno, dejando en manos de las instituciones la responsabilidad de decidir el </a:t>
            </a:r>
            <a:r>
              <a:rPr lang="es-PY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“COMO” </a:t>
            </a:r>
            <a:r>
              <a:rPr lang="es-PY" sz="2000" dirty="0">
                <a:solidFill>
                  <a:srgbClr val="0070C0"/>
                </a:solidFill>
              </a:rPr>
              <a:t>esos requisitos serán alcanzados, mejorando el servicio que otorgan las instituciones a la ciudadanía.</a:t>
            </a:r>
          </a:p>
        </p:txBody>
      </p:sp>
      <p:pic>
        <p:nvPicPr>
          <p:cNvPr id="4" name="Picture 2" descr="MECIP – Facultad de Odontología">
            <a:extLst>
              <a:ext uri="{FF2B5EF4-FFF2-40B4-BE49-F238E27FC236}">
                <a16:creationId xmlns:a16="http://schemas.microsoft.com/office/drawing/2014/main" id="{CC0D8806-95CB-1E13-7EC6-A81ABD774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468" y="5829285"/>
            <a:ext cx="1491849" cy="83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265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87F426-C330-A2C0-5C8A-632CDA22C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79715"/>
          </a:xfrm>
        </p:spPr>
        <p:txBody>
          <a:bodyPr>
            <a:normAutofit/>
          </a:bodyPr>
          <a:lstStyle/>
          <a:p>
            <a:pPr algn="ctr"/>
            <a:r>
              <a:rPr lang="es-PY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Estándar de Control Interno para Instituciones Públicas de Paraguay</a:t>
            </a:r>
            <a:endParaRPr lang="es-PY" sz="2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BEB5DF-B0B0-5FE6-A0FB-5A30ABA52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89315"/>
            <a:ext cx="8993608" cy="4352047"/>
          </a:xfrm>
        </p:spPr>
        <p:txBody>
          <a:bodyPr>
            <a:normAutofit lnSpcReduction="10000"/>
          </a:bodyPr>
          <a:lstStyle/>
          <a:p>
            <a:pPr algn="just"/>
            <a:r>
              <a:rPr lang="es-PY" sz="2400" dirty="0">
                <a:solidFill>
                  <a:srgbClr val="0070C0"/>
                </a:solidFill>
              </a:rPr>
              <a:t>El mecip 2015 constituye un marco de Gestión de Calidad y Metodologías necesarias para el diseño, desarrollo, implementación y funcionamiento de un CONTROL INTERNO que apoye la gestión y el cumplimiento de la Misión y Objetivos Institucionales. </a:t>
            </a:r>
          </a:p>
          <a:p>
            <a:pPr algn="just"/>
            <a:endParaRPr lang="es-PY" sz="1000" dirty="0">
              <a:solidFill>
                <a:srgbClr val="0070C0"/>
              </a:solidFill>
            </a:endParaRPr>
          </a:p>
          <a:p>
            <a:pPr algn="just"/>
            <a:r>
              <a:rPr lang="es-PY" sz="2400" dirty="0">
                <a:solidFill>
                  <a:srgbClr val="0070C0"/>
                </a:solidFill>
              </a:rPr>
              <a:t>El modelo del Sistema de Control Interno basado en procesos y riesgos que se muestra a continuación, ilustra la forma en que se puede aplicar a todos los componentes la metodología conocida como </a:t>
            </a:r>
            <a:r>
              <a:rPr lang="es-PY" sz="2400" b="1" dirty="0">
                <a:solidFill>
                  <a:srgbClr val="0070C0"/>
                </a:solidFill>
              </a:rPr>
              <a:t>“Planificar-Hacer-Verificar Actuar” (PHVA).</a:t>
            </a:r>
          </a:p>
          <a:p>
            <a:pPr algn="just"/>
            <a:r>
              <a:rPr lang="es-PY" sz="2400" b="1" dirty="0">
                <a:solidFill>
                  <a:srgbClr val="0070C0"/>
                </a:solidFill>
                <a:latin typeface="Trebuchet MS (Cuerpo)"/>
              </a:rPr>
              <a:t>PHVA: </a:t>
            </a:r>
            <a:r>
              <a:rPr lang="es-PY" sz="2400" i="0" dirty="0">
                <a:solidFill>
                  <a:srgbClr val="0070C0"/>
                </a:solidFill>
                <a:effectLst/>
                <a:latin typeface="Trebuchet MS (Cuerpo)"/>
              </a:rPr>
              <a:t>es una estrategia interactiva de resolución de problemas para mejorar procesos e implementar cambios.</a:t>
            </a:r>
            <a:endParaRPr lang="es-PY" sz="2400" dirty="0">
              <a:solidFill>
                <a:srgbClr val="0070C0"/>
              </a:solidFill>
              <a:latin typeface="Trebuchet MS (Cuerpo)"/>
            </a:endParaRPr>
          </a:p>
        </p:txBody>
      </p:sp>
      <p:pic>
        <p:nvPicPr>
          <p:cNvPr id="4" name="Picture 2" descr="MECIP – Facultad de Odontología">
            <a:extLst>
              <a:ext uri="{FF2B5EF4-FFF2-40B4-BE49-F238E27FC236}">
                <a16:creationId xmlns:a16="http://schemas.microsoft.com/office/drawing/2014/main" id="{FD56D718-BE38-0B50-87DB-1A7F3D5B5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468" y="5829285"/>
            <a:ext cx="1491849" cy="83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727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401D8C-1B80-EFCA-0217-0673EF706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082" y="51661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s-PY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Estándar de Control Interno para Instituciones Públicas de Paraguay</a:t>
            </a:r>
            <a:endParaRPr lang="es-PY" sz="2800" dirty="0"/>
          </a:p>
        </p:txBody>
      </p:sp>
      <p:pic>
        <p:nvPicPr>
          <p:cNvPr id="4" name="Marcador de contenido 3" descr="NORMAS Y REQUISITOS MÍNIMOS 2015| CONTRALORIA GENERAL - BDO">
            <a:extLst>
              <a:ext uri="{FF2B5EF4-FFF2-40B4-BE49-F238E27FC236}">
                <a16:creationId xmlns:a16="http://schemas.microsoft.com/office/drawing/2014/main" id="{B872E171-6557-C2E0-A8B8-2B0EEE3A3C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301" y="1474783"/>
            <a:ext cx="6573318" cy="4420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MECIP – Facultad de Odontología">
            <a:extLst>
              <a:ext uri="{FF2B5EF4-FFF2-40B4-BE49-F238E27FC236}">
                <a16:creationId xmlns:a16="http://schemas.microsoft.com/office/drawing/2014/main" id="{DD4AA1DE-0D3D-0FE1-EFED-A6FDE2AEB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468" y="5829285"/>
            <a:ext cx="1491849" cy="83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5797415-DBE5-F243-A3D6-51471A311D99}"/>
              </a:ext>
            </a:extLst>
          </p:cNvPr>
          <p:cNvSpPr txBox="1"/>
          <p:nvPr/>
        </p:nvSpPr>
        <p:spPr>
          <a:xfrm>
            <a:off x="5175416" y="1703388"/>
            <a:ext cx="61018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Y" b="1" dirty="0">
                <a:solidFill>
                  <a:schemeClr val="accent2">
                    <a:lumMod val="50000"/>
                  </a:schemeClr>
                </a:solidFill>
                <a:latin typeface="AtlasGrotesk"/>
              </a:rPr>
              <a:t>C</a:t>
            </a:r>
            <a:r>
              <a:rPr lang="es-PY" b="1" i="0" dirty="0">
                <a:solidFill>
                  <a:schemeClr val="accent2">
                    <a:lumMod val="50000"/>
                  </a:schemeClr>
                </a:solidFill>
                <a:effectLst/>
                <a:latin typeface="AtlasGrotesk"/>
              </a:rPr>
              <a:t>omprender el estado actual y el estado deseado</a:t>
            </a:r>
            <a:endParaRPr lang="es-PY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1026EE1-CE8F-45DD-51C6-CB2C7E09DDD0}"/>
              </a:ext>
            </a:extLst>
          </p:cNvPr>
          <p:cNvSpPr txBox="1"/>
          <p:nvPr/>
        </p:nvSpPr>
        <p:spPr>
          <a:xfrm>
            <a:off x="7033845" y="3886197"/>
            <a:ext cx="49452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Y" b="1" i="0" dirty="0">
                <a:solidFill>
                  <a:schemeClr val="accent2">
                    <a:lumMod val="50000"/>
                  </a:schemeClr>
                </a:solidFill>
                <a:effectLst/>
                <a:latin typeface="AtlasGrotesk"/>
              </a:rPr>
              <a:t>Es el momento para poner a prueba los cambios propuestos inicialmente. </a:t>
            </a:r>
            <a:endParaRPr lang="es-PY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7DD6A28-2AC1-41BE-CEED-FA89E7CD8AA5}"/>
              </a:ext>
            </a:extLst>
          </p:cNvPr>
          <p:cNvSpPr txBox="1"/>
          <p:nvPr/>
        </p:nvSpPr>
        <p:spPr>
          <a:xfrm>
            <a:off x="352272" y="5371972"/>
            <a:ext cx="49758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Y" b="1" i="0" dirty="0">
                <a:solidFill>
                  <a:schemeClr val="accent2">
                    <a:lumMod val="50000"/>
                  </a:schemeClr>
                </a:solidFill>
                <a:effectLst/>
                <a:latin typeface="AtlasGrotesk"/>
              </a:rPr>
              <a:t>Se analiza la información recopilada durante la etapa Hacer y se la compara con los objetivos y metas originales.</a:t>
            </a:r>
            <a:endParaRPr lang="es-PY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F130754-BFEB-968B-E43A-56C552B5E519}"/>
              </a:ext>
            </a:extLst>
          </p:cNvPr>
          <p:cNvSpPr txBox="1"/>
          <p:nvPr/>
        </p:nvSpPr>
        <p:spPr>
          <a:xfrm>
            <a:off x="254978" y="2741848"/>
            <a:ext cx="34026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Y" b="1" dirty="0">
                <a:solidFill>
                  <a:schemeClr val="accent2">
                    <a:lumMod val="50000"/>
                  </a:schemeClr>
                </a:solidFill>
                <a:latin typeface="AtlasGrotesk"/>
              </a:rPr>
              <a:t>H</a:t>
            </a:r>
            <a:r>
              <a:rPr lang="es-PY" b="1" i="0" dirty="0">
                <a:solidFill>
                  <a:schemeClr val="accent2">
                    <a:lumMod val="50000"/>
                  </a:schemeClr>
                </a:solidFill>
                <a:effectLst/>
                <a:latin typeface="AtlasGrotesk"/>
              </a:rPr>
              <a:t>aber identificado una propuesta de cambio para implementar en el proceso. </a:t>
            </a:r>
            <a:endParaRPr lang="es-PY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134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86E316-F0A8-5F1A-3171-D7C691F18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09966"/>
            <a:ext cx="10341962" cy="1038387"/>
          </a:xfrm>
        </p:spPr>
        <p:txBody>
          <a:bodyPr>
            <a:normAutofit/>
          </a:bodyPr>
          <a:lstStyle/>
          <a:p>
            <a:pPr algn="ctr"/>
            <a:r>
              <a:rPr lang="es-PY" sz="2400" b="1" i="0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rebuchet MS (Títulos)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Circuito administrativo PHVA aplicado a los componentes del Mecip</a:t>
            </a:r>
            <a:endParaRPr lang="es-PY" sz="2400" dirty="0">
              <a:solidFill>
                <a:schemeClr val="accent2">
                  <a:lumMod val="50000"/>
                </a:schemeClr>
              </a:solidFill>
              <a:latin typeface="Trebuchet MS (Títulos)"/>
            </a:endParaRPr>
          </a:p>
        </p:txBody>
      </p:sp>
      <p:pic>
        <p:nvPicPr>
          <p:cNvPr id="3" name="Picture 2" descr="MECIP – Facultad de Odontología">
            <a:extLst>
              <a:ext uri="{FF2B5EF4-FFF2-40B4-BE49-F238E27FC236}">
                <a16:creationId xmlns:a16="http://schemas.microsoft.com/office/drawing/2014/main" id="{43846173-69E5-95BA-5D2C-2710B9CF4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098" y="5872149"/>
            <a:ext cx="1491849" cy="83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0353BED-9893-B681-9369-41232FA15C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488" y="889595"/>
            <a:ext cx="6822412" cy="511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66269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590</TotalTime>
  <Words>1273</Words>
  <Application>Microsoft Office PowerPoint</Application>
  <PresentationFormat>Panorámica</PresentationFormat>
  <Paragraphs>148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7" baseType="lpstr">
      <vt:lpstr>Aharoni</vt:lpstr>
      <vt:lpstr>Arial</vt:lpstr>
      <vt:lpstr>AtlasGrotesk</vt:lpstr>
      <vt:lpstr>Calibri</vt:lpstr>
      <vt:lpstr>Trebuchet MS</vt:lpstr>
      <vt:lpstr>Trebuchet MS (Cuerpo)</vt:lpstr>
      <vt:lpstr>Trebuchet MS (Títulos)</vt:lpstr>
      <vt:lpstr>Wingdings</vt:lpstr>
      <vt:lpstr>Wingdings 3</vt:lpstr>
      <vt:lpstr>Faceta</vt:lpstr>
      <vt:lpstr>          </vt:lpstr>
      <vt:lpstr>          </vt:lpstr>
      <vt:lpstr>COMPARATIVO  EVALUACION REALIZADO POR AUDITORÍA INTERNA INSTITUCIONAL VS EVALUACIÓN REALIZADO POR LA CONTRALORÍA GENERAL DE LA REPÚBLICA SOBRE NIVELES DE MADUREZ EN LA IMPLEMENTACION DURANTE EL AÑO 2020</vt:lpstr>
      <vt:lpstr>Modelo Estándar de Control Interno para Instituciones Públicas del Paraguay  Marco Legal </vt:lpstr>
      <vt:lpstr>Presentación de PowerPoint</vt:lpstr>
      <vt:lpstr>Modelo Estándar de Control Interno para Instituciones Públicas de Paraguay</vt:lpstr>
      <vt:lpstr>Modelo Estándar de Control Interno para Instituciones Públicas de Paraguay</vt:lpstr>
      <vt:lpstr>Modelo Estándar de Control Interno para Instituciones Públicas de Paraguay</vt:lpstr>
      <vt:lpstr>Circuito administrativo PHVA aplicado a los componentes del Mecip</vt:lpstr>
      <vt:lpstr>Esta norma se estructura en cinco componentes, cada uno de ellos posee una serie de Principios (requisitos), que en algunos casos, vuelven a dividirse en elementos, a fin de facilitar su comprensión</vt:lpstr>
      <vt:lpstr>Modelo Estándar de Control Interno para Instituciones Públicas de Paraguay </vt:lpstr>
      <vt:lpstr>RESOLUCIÓN Nº 511- 24/11/2020  “QUE APRUEBA LA ACTUALIZACIÓN DE LAS POLÍTICAS DE DESARROLLO DEL TALENTO HUMANO DE LA HONORABLE CÁMARA DE SENADORES Y DEL CONGRESO NACIONAL”.  Tiene como fin mantener actualizadas las Políticas de Desarrollo de Talento Humano, de la HCS y del CN, incorporando Valores Éticos que ayuden a conducir a los colaboradores de forma que su actuación esté de acuerdo con las metas y objetivos estratégicos y en concordancia con la misión y visión institucional </vt:lpstr>
      <vt:lpstr>Presentación de PowerPoint</vt:lpstr>
      <vt:lpstr>Presentación de PowerPoint</vt:lpstr>
      <vt:lpstr>Presentación de PowerPoint</vt:lpstr>
      <vt:lpstr>Acuerdos y Compromisos Éticos de la Comisión Bicameral de Presupuesto  </vt:lpstr>
      <vt:lpstr>¡Muchas Gracias!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  </dc:title>
  <dc:creator>FERNANDO OVIEDO</dc:creator>
  <cp:lastModifiedBy>PC</cp:lastModifiedBy>
  <cp:revision>61</cp:revision>
  <cp:lastPrinted>2022-09-21T18:19:11Z</cp:lastPrinted>
  <dcterms:created xsi:type="dcterms:W3CDTF">2021-09-14T13:26:53Z</dcterms:created>
  <dcterms:modified xsi:type="dcterms:W3CDTF">2022-09-22T01:14:38Z</dcterms:modified>
</cp:coreProperties>
</file>