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7"/>
  </p:notesMasterIdLst>
  <p:sldIdLst>
    <p:sldId id="256" r:id="rId2"/>
    <p:sldId id="312" r:id="rId3"/>
    <p:sldId id="335" r:id="rId4"/>
    <p:sldId id="306" r:id="rId5"/>
    <p:sldId id="334" r:id="rId6"/>
  </p:sldIdLst>
  <p:sldSz cx="12192000" cy="6858000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C699AA7-ACE3-43A2-A4C8-125D29A6AAFB}">
          <p14:sldIdLst>
            <p14:sldId id="256"/>
            <p14:sldId id="312"/>
            <p14:sldId id="335"/>
          </p14:sldIdLst>
        </p14:section>
        <p14:section name="Sección sin título" id="{CB795B47-8AF4-4E06-9C85-5D46B12DFA92}">
          <p14:sldIdLst>
            <p14:sldId id="306"/>
            <p14:sldId id="33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3010"/>
    <a:srgbClr val="F39E87"/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amon\Desktop\ODS\ODS-202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amon\Desktop\ODS\ODS-2022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Y" dirty="0" smtClean="0"/>
              <a:t>VINCULACION CON EL PRESUPUESTO GENERAL DE LA NACIÓN EN %</a:t>
            </a:r>
            <a:endParaRPr lang="es-PY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272339790709832E-2"/>
          <c:y val="0.15358347329871438"/>
          <c:w val="0.97566737705036533"/>
          <c:h val="0.80205905768628238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val>
            <c:numRef>
              <c:f>'COMPARATIVO 2021 (4)'!$J$4:$J$20</c:f>
              <c:numCache>
                <c:formatCode>0.0%</c:formatCode>
                <c:ptCount val="17"/>
                <c:pt idx="0">
                  <c:v>8.9953000331070357E-2</c:v>
                </c:pt>
                <c:pt idx="1">
                  <c:v>1.9973232087993363E-2</c:v>
                </c:pt>
                <c:pt idx="2">
                  <c:v>0.15491118334158308</c:v>
                </c:pt>
                <c:pt idx="3">
                  <c:v>8.7048916953727073E-2</c:v>
                </c:pt>
                <c:pt idx="4">
                  <c:v>2.5710882725272475E-2</c:v>
                </c:pt>
                <c:pt idx="5">
                  <c:v>4.0608270036495229E-3</c:v>
                </c:pt>
                <c:pt idx="6">
                  <c:v>7.0515933375393414E-2</c:v>
                </c:pt>
                <c:pt idx="7">
                  <c:v>0.10875333992806159</c:v>
                </c:pt>
                <c:pt idx="8">
                  <c:v>8.5145869184393194E-2</c:v>
                </c:pt>
                <c:pt idx="9">
                  <c:v>6.2030261343880601E-2</c:v>
                </c:pt>
                <c:pt idx="10">
                  <c:v>1.3833946236652137E-2</c:v>
                </c:pt>
                <c:pt idx="11">
                  <c:v>6.1773166679069832E-2</c:v>
                </c:pt>
                <c:pt idx="12">
                  <c:v>1.0361594674648739E-3</c:v>
                </c:pt>
                <c:pt idx="13">
                  <c:v>0</c:v>
                </c:pt>
                <c:pt idx="14">
                  <c:v>5.4685248712280402E-4</c:v>
                </c:pt>
                <c:pt idx="15">
                  <c:v>0.1427066357488449</c:v>
                </c:pt>
                <c:pt idx="16">
                  <c:v>7.1999793105820789E-2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83582208"/>
        <c:axId val="161545536"/>
      </c:barChart>
      <c:catAx>
        <c:axId val="183582208"/>
        <c:scaling>
          <c:orientation val="minMax"/>
        </c:scaling>
        <c:delete val="1"/>
        <c:axPos val="b"/>
        <c:majorTickMark val="none"/>
        <c:minorTickMark val="none"/>
        <c:tickLblPos val="nextTo"/>
        <c:crossAx val="161545536"/>
        <c:crosses val="autoZero"/>
        <c:auto val="1"/>
        <c:lblAlgn val="ctr"/>
        <c:lblOffset val="100"/>
        <c:noMultiLvlLbl val="0"/>
      </c:catAx>
      <c:valAx>
        <c:axId val="161545536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83582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PY" dirty="0" smtClean="0"/>
              <a:t>COMPARATIVO 2021 - 2022</a:t>
            </a:r>
            <a:endParaRPr lang="es-PY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6"/>
              <c:layout>
                <c:manualLayout>
                  <c:x val="-1.00000000000000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'COMPARATIVO 2021 (2)'!$G$4:$G$20</c:f>
              <c:numCache>
                <c:formatCode>0.0%</c:formatCode>
                <c:ptCount val="17"/>
                <c:pt idx="0">
                  <c:v>9.0055301348439865E-2</c:v>
                </c:pt>
                <c:pt idx="1">
                  <c:v>1.9077833901706111E-2</c:v>
                </c:pt>
                <c:pt idx="2">
                  <c:v>0.15252450699387399</c:v>
                </c:pt>
                <c:pt idx="3">
                  <c:v>8.7204583957151194E-2</c:v>
                </c:pt>
                <c:pt idx="4">
                  <c:v>2.6049951519979696E-2</c:v>
                </c:pt>
                <c:pt idx="5">
                  <c:v>5.1484076205074222E-3</c:v>
                </c:pt>
                <c:pt idx="6">
                  <c:v>7.2470627808858698E-2</c:v>
                </c:pt>
                <c:pt idx="7">
                  <c:v>0.10483756504078026</c:v>
                </c:pt>
                <c:pt idx="8">
                  <c:v>9.5274946913060765E-2</c:v>
                </c:pt>
                <c:pt idx="9">
                  <c:v>6.1725288638996664E-2</c:v>
                </c:pt>
                <c:pt idx="10">
                  <c:v>1.5424009308739084E-2</c:v>
                </c:pt>
                <c:pt idx="11">
                  <c:v>6.4539293013587629E-2</c:v>
                </c:pt>
                <c:pt idx="12">
                  <c:v>1.2353395150853171E-3</c:v>
                </c:pt>
                <c:pt idx="13">
                  <c:v>0</c:v>
                </c:pt>
                <c:pt idx="14">
                  <c:v>6.5119011037016912E-4</c:v>
                </c:pt>
                <c:pt idx="15">
                  <c:v>0.13974529251570875</c:v>
                </c:pt>
                <c:pt idx="16">
                  <c:v>6.4035861793154361E-2</c:v>
                </c:pt>
              </c:numCache>
            </c:numRef>
          </c:val>
        </c:ser>
        <c:ser>
          <c:idx val="1"/>
          <c:order val="1"/>
          <c:invertIfNegative val="0"/>
          <c:val>
            <c:numRef>
              <c:f>'COMPARATIVO 2021 (2)'!$H$4:$H$20</c:f>
            </c:numRef>
          </c:val>
        </c:ser>
        <c:ser>
          <c:idx val="2"/>
          <c:order val="2"/>
          <c:invertIfNegative val="0"/>
          <c:val>
            <c:numRef>
              <c:f>'COMPARATIVO 2021 (2)'!$I$4:$I$20</c:f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1.4999999999999993E-2"/>
                  <c:y val="-1.1180992313067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516278775473374E-3"/>
                  <c:y val="-2.79524807826694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333333333333333E-2"/>
                  <c:y val="-8.3857442348008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499999999999997E-2"/>
                  <c:y val="-8.38574423480094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000000000000001E-2"/>
                  <c:y val="-8.38574423480094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333333333333334E-2"/>
                  <c:y val="-1.02491245548840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16666666666666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02"/>
                  <c:y val="-8.38574423480088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8333333333333332E-2"/>
                  <c:y val="-5.59049615653389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4999999999999999E-2"/>
                  <c:y val="-8.38574423480094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2.5000000000000001E-2"/>
                  <c:y val="-2.79524807826694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6666666666666666E-2"/>
                  <c:y val="-2.5157232704402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1.3333333333333334E-2"/>
                  <c:y val="-1.1180992313067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1.8333333333333333E-2"/>
                  <c:y val="-1.02491245548840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3.16666666666665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'COMPARATIVO 2021 (2)'!$J$4:$J$20</c:f>
              <c:numCache>
                <c:formatCode>0.0%</c:formatCode>
                <c:ptCount val="17"/>
                <c:pt idx="0">
                  <c:v>8.9953000331070357E-2</c:v>
                </c:pt>
                <c:pt idx="1">
                  <c:v>1.9973232087993363E-2</c:v>
                </c:pt>
                <c:pt idx="2">
                  <c:v>0.15491118334158308</c:v>
                </c:pt>
                <c:pt idx="3">
                  <c:v>8.7048916953727073E-2</c:v>
                </c:pt>
                <c:pt idx="4">
                  <c:v>2.5710882725272475E-2</c:v>
                </c:pt>
                <c:pt idx="5">
                  <c:v>4.0608270036495229E-3</c:v>
                </c:pt>
                <c:pt idx="6">
                  <c:v>7.0515933375393414E-2</c:v>
                </c:pt>
                <c:pt idx="7">
                  <c:v>0.10875333992806159</c:v>
                </c:pt>
                <c:pt idx="8">
                  <c:v>8.5145869184393194E-2</c:v>
                </c:pt>
                <c:pt idx="9">
                  <c:v>6.2030261343880601E-2</c:v>
                </c:pt>
                <c:pt idx="10">
                  <c:v>1.3833946236652137E-2</c:v>
                </c:pt>
                <c:pt idx="11">
                  <c:v>6.1773166679069832E-2</c:v>
                </c:pt>
                <c:pt idx="12">
                  <c:v>1.0361594674648739E-3</c:v>
                </c:pt>
                <c:pt idx="13">
                  <c:v>0</c:v>
                </c:pt>
                <c:pt idx="14">
                  <c:v>5.4685248712280402E-4</c:v>
                </c:pt>
                <c:pt idx="15">
                  <c:v>0.1427066357488449</c:v>
                </c:pt>
                <c:pt idx="16">
                  <c:v>7.1999793105820789E-2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5118208"/>
        <c:axId val="184005120"/>
      </c:barChart>
      <c:catAx>
        <c:axId val="185118208"/>
        <c:scaling>
          <c:orientation val="minMax"/>
        </c:scaling>
        <c:delete val="0"/>
        <c:axPos val="b"/>
        <c:majorTickMark val="none"/>
        <c:minorTickMark val="none"/>
        <c:tickLblPos val="nextTo"/>
        <c:crossAx val="184005120"/>
        <c:crosses val="autoZero"/>
        <c:auto val="1"/>
        <c:lblAlgn val="ctr"/>
        <c:lblOffset val="100"/>
        <c:noMultiLvlLbl val="0"/>
      </c:catAx>
      <c:valAx>
        <c:axId val="18400512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851182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A79CA3-1EEE-4FB2-8B81-68E02A4B0A6D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905C4D-DCF4-4E1D-AE72-DA767BA6D90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813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05C4D-DCF4-4E1D-AE72-DA767BA6D906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20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05C4D-DCF4-4E1D-AE72-DA767BA6D906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20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1691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849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587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6541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87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7767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0936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1502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484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877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3736488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879923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066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682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180625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328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F07E1-878D-4787-BAA8-3BBDBE37CD38}" type="datetimeFigureOut">
              <a:rPr lang="es-ES_tradnl" smtClean="0"/>
              <a:t>23/02/2022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01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oleObject" Target="../embeddings/oleObject2.bin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oleObject" Target="../embeddings/oleObject3.bin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1600" dirty="0"/>
              <a:t>	  </a:t>
            </a:r>
            <a:r>
              <a:rPr lang="es-AR" sz="1600" b="1" i="1" dirty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600" b="1" i="1" dirty="0">
                <a:latin typeface="Times" panose="02020603060405020304" pitchFamily="18" charset="0"/>
              </a:rPr>
              <a:t>	  Comisión Bicameral de Presupuesto</a:t>
            </a:r>
          </a:p>
          <a:p>
            <a:r>
              <a:rPr lang="es-AR" sz="1600" b="1" i="1" dirty="0">
                <a:latin typeface="Times" panose="02020603060405020304" pitchFamily="18" charset="0"/>
              </a:rPr>
              <a:t>	  </a:t>
            </a:r>
          </a:p>
          <a:p>
            <a:endParaRPr lang="es-AR" sz="1600" i="1" dirty="0">
              <a:latin typeface="Times" panose="0202060306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50719" y="2021431"/>
            <a:ext cx="112637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latin typeface="Times" panose="02020603060405020304" pitchFamily="18" charset="0"/>
              </a:rPr>
              <a:t>PRESUPUESTO GENERAL DE LA NACIÓN Y SU VINCULACIÓN CON LOS OBJETIVOS DE DESARROLLO SOSTENIBLE</a:t>
            </a:r>
          </a:p>
          <a:p>
            <a:pPr algn="ctr"/>
            <a:endParaRPr lang="es-ES" sz="3000" dirty="0">
              <a:latin typeface="Times" panose="02020603060405020304" pitchFamily="18" charset="0"/>
            </a:endParaRPr>
          </a:p>
          <a:p>
            <a:pPr algn="ctr"/>
            <a:r>
              <a:rPr lang="es-ES" sz="3000" dirty="0" smtClean="0">
                <a:latin typeface="Times" panose="02020603060405020304" pitchFamily="18" charset="0"/>
              </a:rPr>
              <a:t>EJERCICIO FISCAL 2022</a:t>
            </a:r>
            <a:endParaRPr lang="es-ES" sz="3000" dirty="0">
              <a:latin typeface="Times" panose="02020603060405020304" pitchFamily="18" charset="0"/>
            </a:endParaRPr>
          </a:p>
          <a:p>
            <a:pPr algn="just"/>
            <a:endParaRPr lang="es-ES" sz="3600" dirty="0">
              <a:latin typeface="Times" panose="02020603060405020304" pitchFamily="18" charset="0"/>
            </a:endParaRPr>
          </a:p>
          <a:p>
            <a:pPr algn="just"/>
            <a:endParaRPr lang="es-ES" sz="3600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6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	  </a:t>
            </a:r>
            <a:r>
              <a:rPr lang="es-AR" sz="1200" b="1" i="1" dirty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/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9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pic>
        <p:nvPicPr>
          <p:cNvPr id="13314" name="Picture 2" descr="Qué son los 17 Objetivos de Desarrollo Sostenible y la Agenda 20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6" y="1278082"/>
            <a:ext cx="10311417" cy="518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8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1600" dirty="0"/>
              <a:t>	  </a:t>
            </a:r>
            <a:r>
              <a:rPr lang="es-AR" sz="1600" b="1" i="1" dirty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600" b="1" i="1" dirty="0">
                <a:latin typeface="Times" panose="02020603060405020304" pitchFamily="18" charset="0"/>
              </a:rPr>
              <a:t>	  Comisión Bicameral de Presupuesto</a:t>
            </a:r>
          </a:p>
          <a:p>
            <a:r>
              <a:rPr lang="es-AR" sz="1600" b="1" i="1" dirty="0">
                <a:latin typeface="Times" panose="02020603060405020304" pitchFamily="18" charset="0"/>
              </a:rPr>
              <a:t>	  </a:t>
            </a:r>
          </a:p>
          <a:p>
            <a:endParaRPr lang="es-AR" sz="1600" i="1" dirty="0">
              <a:latin typeface="Times" panose="02020603060405020304" pitchFamily="18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735" y="1346056"/>
            <a:ext cx="9684329" cy="45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676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	  </a:t>
            </a:r>
            <a:r>
              <a:rPr lang="es-AR" sz="1200" b="1" i="1" dirty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/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ángulo 1"/>
          <p:cNvSpPr/>
          <p:nvPr/>
        </p:nvSpPr>
        <p:spPr>
          <a:xfrm>
            <a:off x="3848110" y="109578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>
                <a:latin typeface="Times" panose="02020603060405020304" pitchFamily="18" charset="0"/>
              </a:rPr>
              <a:t> 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48" y="5744245"/>
            <a:ext cx="699756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04" y="5744245"/>
            <a:ext cx="769657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761" y="5744244"/>
            <a:ext cx="723331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092" y="5744245"/>
            <a:ext cx="708973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065" y="5744243"/>
            <a:ext cx="636774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39" y="5740853"/>
            <a:ext cx="669299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138" y="5740852"/>
            <a:ext cx="586854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992" y="5744243"/>
            <a:ext cx="627798" cy="101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289" y="5740851"/>
            <a:ext cx="671682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71" y="5740851"/>
            <a:ext cx="655093" cy="102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9" name="Picture 1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058" y="5749916"/>
            <a:ext cx="682389" cy="100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0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447" y="5749916"/>
            <a:ext cx="690445" cy="100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4" name="Picture 2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92" y="5740851"/>
            <a:ext cx="695324" cy="101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5" name="Picture 2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16" y="5740851"/>
            <a:ext cx="686418" cy="101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6" name="Picture 2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634" y="5742320"/>
            <a:ext cx="695324" cy="103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7" name="Picture 2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958" y="5742321"/>
            <a:ext cx="545915" cy="100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8" name="Picture 26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249" y="5749917"/>
            <a:ext cx="750627" cy="100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4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548678"/>
              </p:ext>
            </p:extLst>
          </p:nvPr>
        </p:nvGraphicFramePr>
        <p:xfrm>
          <a:off x="187348" y="995362"/>
          <a:ext cx="11482527" cy="486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2416084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	  </a:t>
            </a:r>
            <a:r>
              <a:rPr lang="es-AR" sz="1200" b="1" i="1" dirty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/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ángulo 1"/>
          <p:cNvSpPr/>
          <p:nvPr/>
        </p:nvSpPr>
        <p:spPr>
          <a:xfrm>
            <a:off x="3848110" y="109578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>
                <a:latin typeface="Times" panose="02020603060405020304" pitchFamily="18" charset="0"/>
              </a:rPr>
              <a:t> 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48" y="5744245"/>
            <a:ext cx="699756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04" y="5744245"/>
            <a:ext cx="769657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761" y="5744244"/>
            <a:ext cx="723331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092" y="5744245"/>
            <a:ext cx="708973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065" y="5744243"/>
            <a:ext cx="636774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39" y="5740853"/>
            <a:ext cx="669299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138" y="5740852"/>
            <a:ext cx="586854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992" y="5744243"/>
            <a:ext cx="627798" cy="101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289" y="5740851"/>
            <a:ext cx="671682" cy="101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71" y="5740851"/>
            <a:ext cx="655093" cy="102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9" name="Picture 1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058" y="5749916"/>
            <a:ext cx="682389" cy="100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0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447" y="5749916"/>
            <a:ext cx="690445" cy="100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4" name="Picture 2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92" y="5740851"/>
            <a:ext cx="695324" cy="101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5" name="Picture 2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16" y="5740851"/>
            <a:ext cx="686418" cy="101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6" name="Picture 2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634" y="5742320"/>
            <a:ext cx="695324" cy="103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7" name="Picture 2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958" y="5742321"/>
            <a:ext cx="545915" cy="100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38" name="Picture 26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249" y="5749917"/>
            <a:ext cx="750627" cy="100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9643515"/>
              </p:ext>
            </p:extLst>
          </p:nvPr>
        </p:nvGraphicFramePr>
        <p:xfrm>
          <a:off x="187348" y="1157287"/>
          <a:ext cx="11647897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160657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7206</TotalTime>
  <Words>67</Words>
  <Application>Microsoft Office PowerPoint</Application>
  <PresentationFormat>Personalizado</PresentationFormat>
  <Paragraphs>40</Paragraphs>
  <Slides>5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Espiral</vt:lpstr>
      <vt:lpstr>Imagen de mapa de bits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Bergottini</dc:creator>
  <cp:lastModifiedBy>Ramon</cp:lastModifiedBy>
  <cp:revision>361</cp:revision>
  <cp:lastPrinted>2020-12-17T10:27:00Z</cp:lastPrinted>
  <dcterms:created xsi:type="dcterms:W3CDTF">2018-06-01T21:37:40Z</dcterms:created>
  <dcterms:modified xsi:type="dcterms:W3CDTF">2022-02-23T12:54:16Z</dcterms:modified>
</cp:coreProperties>
</file>