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21"/>
  </p:notesMasterIdLst>
  <p:sldIdLst>
    <p:sldId id="256" r:id="rId2"/>
    <p:sldId id="286" r:id="rId3"/>
    <p:sldId id="287" r:id="rId4"/>
    <p:sldId id="322" r:id="rId5"/>
    <p:sldId id="324" r:id="rId6"/>
    <p:sldId id="292" r:id="rId7"/>
    <p:sldId id="259" r:id="rId8"/>
    <p:sldId id="291" r:id="rId9"/>
    <p:sldId id="289" r:id="rId10"/>
    <p:sldId id="295" r:id="rId11"/>
    <p:sldId id="283" r:id="rId12"/>
    <p:sldId id="294" r:id="rId13"/>
    <p:sldId id="284" r:id="rId14"/>
    <p:sldId id="310" r:id="rId15"/>
    <p:sldId id="296" r:id="rId16"/>
    <p:sldId id="313" r:id="rId17"/>
    <p:sldId id="314" r:id="rId18"/>
    <p:sldId id="315" r:id="rId19"/>
    <p:sldId id="316" r:id="rId20"/>
  </p:sldIdLst>
  <p:sldSz cx="12192000" cy="6858000"/>
  <p:notesSz cx="7010400" cy="92964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501" autoAdjust="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Hoja_de_c_lculo_de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Ramon\Desktop\PROYECTO%20PGN2021\informes%20varios\Comparativo%20INGRESOS%20TESORERIA%20GRAL.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E:\informes%20varios\resumen%20por%20ff%20y%20grupo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E:\documentos%20varios\INGRESOS%20TRIBUTARIOS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E:\documentos%20varios\INGRESOS%20TRIBUTARIOS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PY"/>
              <a:t>Composición</a:t>
            </a:r>
            <a:r>
              <a:rPr lang="es-PY" baseline="0"/>
              <a:t> del Gasto financiado con FF 10</a:t>
            </a:r>
            <a:endParaRPr lang="es-PY"/>
          </a:p>
        </c:rich>
      </c:tx>
      <c:layout>
        <c:manualLayout>
          <c:xMode val="edge"/>
          <c:yMode val="edge"/>
          <c:x val="0.26584205708358177"/>
          <c:y val="2.34355652972054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>
        <c:manualLayout>
          <c:layoutTarget val="inner"/>
          <c:xMode val="edge"/>
          <c:yMode val="edge"/>
          <c:x val="2.5043344837190347E-2"/>
          <c:y val="0.12352406684930414"/>
          <c:w val="0.40515014289555418"/>
          <c:h val="0.75992403924331542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'POR GRUPO'!$K$5:$K$8</c:f>
              <c:strCache>
                <c:ptCount val="4"/>
                <c:pt idx="0">
                  <c:v>SERVICIOS PERSONALES</c:v>
                </c:pt>
                <c:pt idx="1">
                  <c:v>SERVICIO DE LA DEUDA </c:v>
                </c:pt>
                <c:pt idx="2">
                  <c:v>TRANSFERENCIAS</c:v>
                </c:pt>
                <c:pt idx="3">
                  <c:v>OTROS GASTOS</c:v>
                </c:pt>
              </c:strCache>
            </c:strRef>
          </c:cat>
          <c:val>
            <c:numRef>
              <c:f>'POR GRUPO'!$L$5:$L$8</c:f>
              <c:numCache>
                <c:formatCode>0%</c:formatCode>
                <c:ptCount val="4"/>
                <c:pt idx="0">
                  <c:v>0.65</c:v>
                </c:pt>
                <c:pt idx="1">
                  <c:v>0.11</c:v>
                </c:pt>
                <c:pt idx="2">
                  <c:v>0.14000000000000001</c:v>
                </c:pt>
                <c:pt idx="3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AR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7898731408573929E-2"/>
          <c:y val="6.3379952607946682E-2"/>
          <c:w val="0.90309142607174098"/>
          <c:h val="0.93662004739205329"/>
        </c:manualLayout>
      </c:layout>
      <c:doughnutChart>
        <c:varyColors val="1"/>
        <c:ser>
          <c:idx val="0"/>
          <c:order val="0"/>
          <c:tx>
            <c:strRef>
              <c:f>'ING. AGRUP.FF10'!$N$17:$N$32</c:f>
              <c:strCache>
                <c:ptCount val="16"/>
                <c:pt idx="0">
                  <c:v>SERVICIOS PERSONALES</c:v>
                </c:pt>
                <c:pt idx="12">
                  <c:v>INTERESES DE LA DEUDA</c:v>
                </c:pt>
                <c:pt idx="15">
                  <c:v>JUBILACIONES Y PENSIONES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'ING. AGRUP.FF10'!$N$17:$N$32</c:f>
              <c:strCache>
                <c:ptCount val="3"/>
                <c:pt idx="0">
                  <c:v>SERVICIOS PERSONALES</c:v>
                </c:pt>
                <c:pt idx="1">
                  <c:v>INTERESES DE LA DEUDA</c:v>
                </c:pt>
                <c:pt idx="2">
                  <c:v>JUBILACIONES Y PENSIONES</c:v>
                </c:pt>
              </c:strCache>
            </c:strRef>
          </c:cat>
          <c:val>
            <c:numRef>
              <c:f>'ING. AGRUP.FF10'!$O$17:$O$32</c:f>
              <c:numCache>
                <c:formatCode>#,##0</c:formatCode>
                <c:ptCount val="3"/>
                <c:pt idx="0">
                  <c:v>19269917630947</c:v>
                </c:pt>
                <c:pt idx="1">
                  <c:v>3155399270733</c:v>
                </c:pt>
                <c:pt idx="2">
                  <c:v>1520080414001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AR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PY" sz="2000" b="1" dirty="0"/>
              <a:t>TRANSFERENCIAS </a:t>
            </a:r>
            <a:r>
              <a:rPr lang="es-PY" sz="2000" b="1" baseline="0" dirty="0" smtClean="0"/>
              <a:t>FF </a:t>
            </a:r>
            <a:r>
              <a:rPr lang="es-PY" sz="2000" b="1" baseline="0" dirty="0"/>
              <a:t>10</a:t>
            </a:r>
            <a:endParaRPr lang="es-PY" sz="20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title>
    <c:autoTitleDeleted val="0"/>
    <c:plotArea>
      <c:layout>
        <c:manualLayout>
          <c:layoutTarget val="inner"/>
          <c:xMode val="edge"/>
          <c:yMode val="edge"/>
          <c:x val="0.27550354473577637"/>
          <c:y val="7.5329492481798321E-2"/>
          <c:w val="0.45146932169088938"/>
          <c:h val="0.8834803701045455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TRANSFERENCIAS!$A$5:$A$12</c:f>
              <c:strCache>
                <c:ptCount val="8"/>
                <c:pt idx="0">
                  <c:v>TRANSFERENCIAS A JUBILADOS Y PENSIONADOS</c:v>
                </c:pt>
                <c:pt idx="1">
                  <c:v>PENSION A ADULTOS MAYORS</c:v>
                </c:pt>
                <c:pt idx="2">
                  <c:v>TEKOPORA Y OTROS</c:v>
                </c:pt>
                <c:pt idx="3">
                  <c:v>ALIMENTACION ESCOLAR</c:v>
                </c:pt>
                <c:pt idx="4">
                  <c:v>APORTES A ENTIDADES SIN FINES DE LUCRO</c:v>
                </c:pt>
                <c:pt idx="5">
                  <c:v>TARIFA SOCIAL ANDE</c:v>
                </c:pt>
                <c:pt idx="6">
                  <c:v>FONDE DE EQUIDAD</c:v>
                </c:pt>
                <c:pt idx="7">
                  <c:v>OTRAS TRANSFERENCIAS</c:v>
                </c:pt>
              </c:strCache>
            </c:strRef>
          </c:cat>
          <c:val>
            <c:numRef>
              <c:f>TRANSFERENCIAS!$B$5:$B$12</c:f>
              <c:numCache>
                <c:formatCode>#,##0</c:formatCode>
                <c:ptCount val="8"/>
                <c:pt idx="0">
                  <c:v>1529983433712</c:v>
                </c:pt>
                <c:pt idx="1">
                  <c:v>1402514878993</c:v>
                </c:pt>
                <c:pt idx="2">
                  <c:v>410989760000</c:v>
                </c:pt>
                <c:pt idx="3">
                  <c:v>375028309921</c:v>
                </c:pt>
                <c:pt idx="4">
                  <c:v>48471701400</c:v>
                </c:pt>
                <c:pt idx="5">
                  <c:v>32581266911</c:v>
                </c:pt>
                <c:pt idx="6">
                  <c:v>57467444451</c:v>
                </c:pt>
                <c:pt idx="7">
                  <c:v>221431999191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AR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PY" sz="2400" dirty="0" smtClean="0"/>
              <a:t>Evolución</a:t>
            </a:r>
            <a:r>
              <a:rPr lang="es-PY" sz="2400" baseline="0" dirty="0" smtClean="0"/>
              <a:t> de la Deuda Publica</a:t>
            </a:r>
          </a:p>
          <a:p>
            <a:pPr>
              <a:defRPr/>
            </a:pPr>
            <a:r>
              <a:rPr lang="es-PY" sz="2400" baseline="0" dirty="0" smtClean="0"/>
              <a:t>En millones de Dólares</a:t>
            </a:r>
            <a:endParaRPr lang="es-PY" sz="24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2.5150151535513966E-2"/>
          <c:y val="0.11317216007560635"/>
          <c:w val="0.97484984846448608"/>
          <c:h val="0.80129346429225434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10"/>
            <c:invertIfNegative val="0"/>
            <c:bubble3D val="0"/>
            <c:spPr>
              <a:solidFill>
                <a:srgbClr val="A53010"/>
              </a:solidFill>
            </c:spPr>
          </c:dPt>
          <c:dLbls>
            <c:dLbl>
              <c:idx val="10"/>
              <c:layout>
                <c:manualLayout>
                  <c:x val="-1.594391354810293E-16"/>
                  <c:y val="-3.214137287047588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13,872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'Saldo Deuda Pública (2)'!$E$5:$O$5</c:f>
              <c:strCach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An agos-2020</c:v>
                </c:pt>
                <c:pt idx="8">
                  <c:v>Proyecto a Dic-2020</c:v>
                </c:pt>
                <c:pt idx="9">
                  <c:v>Proy. 2021</c:v>
                </c:pt>
                <c:pt idx="10">
                  <c:v>Proy. 2021 (2)</c:v>
                </c:pt>
              </c:strCache>
            </c:strRef>
          </c:cat>
          <c:val>
            <c:numRef>
              <c:f>'Saldo Deuda Pública (2)'!$E$118:$O$118</c:f>
              <c:numCache>
                <c:formatCode>_ * #,##0.0_ ;_ * \-#,##0.0_ ;_ * "-"??_ ;_ @_ </c:formatCode>
                <c:ptCount val="11"/>
                <c:pt idx="0">
                  <c:v>4174.1946977707721</c:v>
                </c:pt>
                <c:pt idx="1">
                  <c:v>5400.3405147080366</c:v>
                </c:pt>
                <c:pt idx="2">
                  <c:v>5464.2578809098695</c:v>
                </c:pt>
                <c:pt idx="3">
                  <c:v>6304.4378244210493</c:v>
                </c:pt>
                <c:pt idx="4">
                  <c:v>7166.0023828960475</c:v>
                </c:pt>
                <c:pt idx="5">
                  <c:v>8040.8902278536852</c:v>
                </c:pt>
                <c:pt idx="6">
                  <c:v>8859.1000026930287</c:v>
                </c:pt>
                <c:pt idx="7">
                  <c:v>10994.269645311291</c:v>
                </c:pt>
                <c:pt idx="8">
                  <c:v>11360.475467499422</c:v>
                </c:pt>
                <c:pt idx="9">
                  <c:v>12148.475467499422</c:v>
                </c:pt>
                <c:pt idx="10">
                  <c:v>13070.475467499422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-852945552"/>
        <c:axId val="-743276512"/>
      </c:barChart>
      <c:catAx>
        <c:axId val="-852945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743276512"/>
        <c:crosses val="autoZero"/>
        <c:auto val="1"/>
        <c:lblAlgn val="ctr"/>
        <c:lblOffset val="100"/>
        <c:noMultiLvlLbl val="0"/>
      </c:catAx>
      <c:valAx>
        <c:axId val="-743276512"/>
        <c:scaling>
          <c:orientation val="minMax"/>
        </c:scaling>
        <c:delete val="1"/>
        <c:axPos val="l"/>
        <c:numFmt formatCode="_ * #,##0.0_ ;_ * \-#,##0.0_ ;_ * &quot;-&quot;??_ ;_ @_ " sourceLinked="1"/>
        <c:majorTickMark val="none"/>
        <c:minorTickMark val="none"/>
        <c:tickLblPos val="nextTo"/>
        <c:crossAx val="-8529455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63409192324855E-2"/>
          <c:y val="0.30582385535141443"/>
          <c:w val="0.96073181615350289"/>
          <c:h val="0.60134441528142313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Pt>
            <c:idx val="8"/>
            <c:invertIfNegative val="0"/>
            <c:bubble3D val="0"/>
            <c:spPr>
              <a:solidFill>
                <a:srgbClr val="A53010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s-A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Hoja3!$B$3:$J$3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Hoja3!$B$6:$J$6</c:f>
              <c:numCache>
                <c:formatCode>_(* #,##0.0_);_(* \(#,##0.0\);_(* "-"?_);_(@_)</c:formatCode>
                <c:ptCount val="9"/>
                <c:pt idx="0">
                  <c:v>365.66404728924164</c:v>
                </c:pt>
                <c:pt idx="1">
                  <c:v>455.42502311831078</c:v>
                </c:pt>
                <c:pt idx="2">
                  <c:v>474.21050974105765</c:v>
                </c:pt>
                <c:pt idx="3">
                  <c:v>642.5518957552008</c:v>
                </c:pt>
                <c:pt idx="4">
                  <c:v>681.04400859223733</c:v>
                </c:pt>
                <c:pt idx="5">
                  <c:v>647.34037162449306</c:v>
                </c:pt>
                <c:pt idx="6">
                  <c:v>710.15141666776503</c:v>
                </c:pt>
                <c:pt idx="7">
                  <c:v>878.1</c:v>
                </c:pt>
                <c:pt idx="8">
                  <c:v>1096.2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743282496"/>
        <c:axId val="-743271616"/>
        <c:axId val="0"/>
      </c:bar3DChart>
      <c:catAx>
        <c:axId val="-74328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-743271616"/>
        <c:crosses val="autoZero"/>
        <c:auto val="1"/>
        <c:lblAlgn val="ctr"/>
        <c:lblOffset val="100"/>
        <c:noMultiLvlLbl val="0"/>
      </c:catAx>
      <c:valAx>
        <c:axId val="-743271616"/>
        <c:scaling>
          <c:orientation val="minMax"/>
        </c:scaling>
        <c:delete val="1"/>
        <c:axPos val="l"/>
        <c:numFmt formatCode="_(* #,##0.0_);_(* \(#,##0.0\);_(* &quot;-&quot;?_);_(@_)" sourceLinked="1"/>
        <c:majorTickMark val="out"/>
        <c:minorTickMark val="none"/>
        <c:tickLblPos val="nextTo"/>
        <c:crossAx val="-74328249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0.52132</cdr:y>
    </cdr:from>
    <cdr:to>
      <cdr:x>0.29394</cdr:x>
      <cdr:y>0.58095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-1118267" y="2825071"/>
          <a:ext cx="2987728" cy="32314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ES_tradnl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500" b="1" dirty="0" smtClean="0"/>
            <a:t>Servicio de la Deuda</a:t>
          </a:r>
          <a:endParaRPr lang="es-PY" sz="1500" b="1" dirty="0"/>
        </a:p>
      </cdr:txBody>
    </cdr:sp>
  </cdr:relSizeAnchor>
  <cdr:relSizeAnchor xmlns:cdr="http://schemas.openxmlformats.org/drawingml/2006/chartDrawing">
    <cdr:from>
      <cdr:x>0</cdr:x>
      <cdr:y>0.23166</cdr:y>
    </cdr:from>
    <cdr:to>
      <cdr:x>0.29394</cdr:x>
      <cdr:y>0.2913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-1118267" y="1255380"/>
          <a:ext cx="2987729" cy="32319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500" b="1" dirty="0" smtClean="0"/>
            <a:t>Transferencias</a:t>
          </a:r>
          <a:endParaRPr lang="es-PY" sz="1500" b="1" dirty="0"/>
        </a:p>
      </cdr:txBody>
    </cdr:sp>
  </cdr:relSizeAnchor>
  <cdr:relSizeAnchor xmlns:cdr="http://schemas.openxmlformats.org/drawingml/2006/chartDrawing">
    <cdr:from>
      <cdr:x>0.0982</cdr:x>
      <cdr:y>0.10542</cdr:y>
    </cdr:from>
    <cdr:to>
      <cdr:x>0.39214</cdr:x>
      <cdr:y>0.16506</cdr:y>
    </cdr:to>
    <cdr:sp macro="" textlink="">
      <cdr:nvSpPr>
        <cdr:cNvPr id="4" name="CuadroTexto 1"/>
        <cdr:cNvSpPr txBox="1"/>
      </cdr:nvSpPr>
      <cdr:spPr>
        <a:xfrm xmlns:a="http://schemas.openxmlformats.org/drawingml/2006/main">
          <a:off x="998106" y="571277"/>
          <a:ext cx="2987729" cy="32319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500" b="1" dirty="0" smtClean="0"/>
            <a:t>Otros Gastos</a:t>
          </a:r>
          <a:endParaRPr lang="es-PY" sz="1500" b="1" dirty="0"/>
        </a:p>
      </cdr:txBody>
    </cdr:sp>
  </cdr:relSizeAnchor>
  <cdr:relSizeAnchor xmlns:cdr="http://schemas.openxmlformats.org/drawingml/2006/chartDrawing">
    <cdr:from>
      <cdr:x>0.15575</cdr:x>
      <cdr:y>0.4162</cdr:y>
    </cdr:from>
    <cdr:to>
      <cdr:x>0.31266</cdr:x>
      <cdr:y>0.61241</cdr:y>
    </cdr:to>
    <cdr:sp macro="" textlink="">
      <cdr:nvSpPr>
        <cdr:cNvPr id="5" name="CuadroTexto 4"/>
        <cdr:cNvSpPr txBox="1"/>
      </cdr:nvSpPr>
      <cdr:spPr>
        <a:xfrm xmlns:a="http://schemas.openxmlformats.org/drawingml/2006/main">
          <a:off x="1583112" y="2255451"/>
          <a:ext cx="1594898" cy="10632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s-PY" sz="1500" b="1" dirty="0" smtClean="0">
              <a:solidFill>
                <a:srgbClr val="FF0000"/>
              </a:solidFill>
            </a:rPr>
            <a:t>Ingreso Total</a:t>
          </a:r>
        </a:p>
        <a:p xmlns:a="http://schemas.openxmlformats.org/drawingml/2006/main">
          <a:pPr algn="ctr"/>
          <a:r>
            <a:rPr lang="es-PY" sz="1500" b="1" dirty="0" smtClean="0">
              <a:solidFill>
                <a:srgbClr val="FF0000"/>
              </a:solidFill>
            </a:rPr>
            <a:t>G. 29,5 billones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0.39755</cdr:x>
      <cdr:y>0.80602</cdr:y>
    </cdr:from>
    <cdr:to>
      <cdr:x>1</cdr:x>
      <cdr:y>0.87971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2035102" y="3350093"/>
          <a:ext cx="3083958" cy="30631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ES_tradnl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500" b="1" dirty="0" smtClean="0"/>
            <a:t>Servicios Personales 84%</a:t>
          </a:r>
          <a:endParaRPr lang="es-PY" sz="1500" b="1" dirty="0"/>
        </a:p>
      </cdr:txBody>
    </cdr:sp>
  </cdr:relSizeAnchor>
  <cdr:relSizeAnchor xmlns:cdr="http://schemas.openxmlformats.org/drawingml/2006/chartDrawing">
    <cdr:from>
      <cdr:x>0</cdr:x>
      <cdr:y>0.1824</cdr:y>
    </cdr:from>
    <cdr:to>
      <cdr:x>0.60244</cdr:x>
      <cdr:y>0.25609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-6200474" y="799801"/>
          <a:ext cx="2987728" cy="32314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500" b="1" dirty="0" smtClean="0"/>
            <a:t>Servicio de la Deuda 14%</a:t>
          </a:r>
          <a:endParaRPr lang="es-PY" sz="1500" b="1" dirty="0"/>
        </a:p>
      </cdr:txBody>
    </cdr:sp>
  </cdr:relSizeAnchor>
  <cdr:relSizeAnchor xmlns:cdr="http://schemas.openxmlformats.org/drawingml/2006/chartDrawing">
    <cdr:from>
      <cdr:x>0.01123</cdr:x>
      <cdr:y>0.01447</cdr:y>
    </cdr:from>
    <cdr:to>
      <cdr:x>0.61367</cdr:x>
      <cdr:y>0.09223</cdr:y>
    </cdr:to>
    <cdr:sp macro="" textlink="">
      <cdr:nvSpPr>
        <cdr:cNvPr id="4" name="CuadroTexto 1"/>
        <cdr:cNvSpPr txBox="1"/>
      </cdr:nvSpPr>
      <cdr:spPr>
        <a:xfrm xmlns:a="http://schemas.openxmlformats.org/drawingml/2006/main">
          <a:off x="57493" y="60160"/>
          <a:ext cx="3083937" cy="3231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500" b="1" dirty="0" smtClean="0"/>
            <a:t>Jubilaciones y Pensiones 11%</a:t>
          </a:r>
          <a:endParaRPr lang="es-PY" sz="1500" b="1" dirty="0"/>
        </a:p>
      </cdr:txBody>
    </cdr:sp>
  </cdr:relSizeAnchor>
  <cdr:relSizeAnchor xmlns:cdr="http://schemas.openxmlformats.org/drawingml/2006/chartDrawing">
    <cdr:from>
      <cdr:x>0.36298</cdr:x>
      <cdr:y>0.42779</cdr:y>
    </cdr:from>
    <cdr:to>
      <cdr:x>0.68458</cdr:x>
      <cdr:y>0.67027</cdr:y>
    </cdr:to>
    <cdr:sp macro="" textlink="">
      <cdr:nvSpPr>
        <cdr:cNvPr id="5" name="CuadroTexto 1"/>
        <cdr:cNvSpPr txBox="1"/>
      </cdr:nvSpPr>
      <cdr:spPr>
        <a:xfrm xmlns:a="http://schemas.openxmlformats.org/drawingml/2006/main">
          <a:off x="1800167" y="1875826"/>
          <a:ext cx="1594898" cy="10632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PY" sz="1500" b="1" dirty="0" smtClean="0">
              <a:solidFill>
                <a:srgbClr val="FF0000"/>
              </a:solidFill>
            </a:rPr>
            <a:t>Ingresos Tributarios</a:t>
          </a:r>
        </a:p>
        <a:p xmlns:a="http://schemas.openxmlformats.org/drawingml/2006/main">
          <a:pPr algn="ctr"/>
          <a:r>
            <a:rPr lang="es-PY" sz="1500" b="1" dirty="0" smtClean="0">
              <a:solidFill>
                <a:srgbClr val="FF0000"/>
              </a:solidFill>
            </a:rPr>
            <a:t>G. 23,0 billones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0.73698</cdr:x>
      <cdr:y>0.35287</cdr:y>
    </cdr:from>
    <cdr:to>
      <cdr:x>1</cdr:x>
      <cdr:y>0.449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5257800" y="1433514"/>
          <a:ext cx="1876425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PY" sz="1100" b="1"/>
            <a:t>Jubilaciones y Pensiones 38%</a:t>
          </a:r>
        </a:p>
      </cdr:txBody>
    </cdr:sp>
  </cdr:relSizeAnchor>
  <cdr:relSizeAnchor xmlns:cdr="http://schemas.openxmlformats.org/drawingml/2006/chartDrawing">
    <cdr:from>
      <cdr:x>0.08856</cdr:x>
      <cdr:y>0.83079</cdr:y>
    </cdr:from>
    <cdr:to>
      <cdr:x>0.35158</cdr:x>
      <cdr:y>0.92692</cdr:y>
    </cdr:to>
    <cdr:sp macro="" textlink="">
      <cdr:nvSpPr>
        <cdr:cNvPr id="3" name="CuadroTexto 1"/>
        <cdr:cNvSpPr txBox="1"/>
      </cdr:nvSpPr>
      <cdr:spPr>
        <a:xfrm xmlns:a="http://schemas.openxmlformats.org/drawingml/2006/main">
          <a:off x="631825" y="3375025"/>
          <a:ext cx="1876425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/>
            <a:t>Pensión</a:t>
          </a:r>
          <a:r>
            <a:rPr lang="es-PY" sz="1100" b="1" baseline="0"/>
            <a:t> a adultos mayores 34%</a:t>
          </a:r>
          <a:endParaRPr lang="es-PY" sz="1100" b="1"/>
        </a:p>
      </cdr:txBody>
    </cdr:sp>
  </cdr:relSizeAnchor>
  <cdr:relSizeAnchor xmlns:cdr="http://schemas.openxmlformats.org/drawingml/2006/chartDrawing">
    <cdr:from>
      <cdr:x>0.01914</cdr:x>
      <cdr:y>0.4744</cdr:y>
    </cdr:from>
    <cdr:to>
      <cdr:x>0.28215</cdr:x>
      <cdr:y>0.57054</cdr:y>
    </cdr:to>
    <cdr:sp macro="" textlink="">
      <cdr:nvSpPr>
        <cdr:cNvPr id="4" name="CuadroTexto 1"/>
        <cdr:cNvSpPr txBox="1"/>
      </cdr:nvSpPr>
      <cdr:spPr>
        <a:xfrm xmlns:a="http://schemas.openxmlformats.org/drawingml/2006/main">
          <a:off x="136525" y="1927225"/>
          <a:ext cx="1876425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/>
            <a:t>Tekopora y otros 10%</a:t>
          </a:r>
        </a:p>
      </cdr:txBody>
    </cdr:sp>
  </cdr:relSizeAnchor>
  <cdr:relSizeAnchor xmlns:cdr="http://schemas.openxmlformats.org/drawingml/2006/chartDrawing">
    <cdr:from>
      <cdr:x>0.07521</cdr:x>
      <cdr:y>0.23994</cdr:y>
    </cdr:from>
    <cdr:to>
      <cdr:x>0.33823</cdr:x>
      <cdr:y>0.33607</cdr:y>
    </cdr:to>
    <cdr:sp macro="" textlink="">
      <cdr:nvSpPr>
        <cdr:cNvPr id="5" name="CuadroTexto 1"/>
        <cdr:cNvSpPr txBox="1"/>
      </cdr:nvSpPr>
      <cdr:spPr>
        <a:xfrm xmlns:a="http://schemas.openxmlformats.org/drawingml/2006/main">
          <a:off x="536575" y="974725"/>
          <a:ext cx="1876425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/>
            <a:t>Alimentacion escolar 9%</a:t>
          </a:r>
        </a:p>
      </cdr:txBody>
    </cdr:sp>
  </cdr:relSizeAnchor>
  <cdr:relSizeAnchor xmlns:cdr="http://schemas.openxmlformats.org/drawingml/2006/chartDrawing">
    <cdr:from>
      <cdr:x>0.16733</cdr:x>
      <cdr:y>0.0805</cdr:y>
    </cdr:from>
    <cdr:to>
      <cdr:x>0.43035</cdr:x>
      <cdr:y>0.17663</cdr:y>
    </cdr:to>
    <cdr:sp macro="" textlink="">
      <cdr:nvSpPr>
        <cdr:cNvPr id="6" name="CuadroTexto 1"/>
        <cdr:cNvSpPr txBox="1"/>
      </cdr:nvSpPr>
      <cdr:spPr>
        <a:xfrm xmlns:a="http://schemas.openxmlformats.org/drawingml/2006/main">
          <a:off x="1193800" y="327025"/>
          <a:ext cx="1876425" cy="39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/>
            <a:t>Otras Transferencias 9%</a:t>
          </a:r>
        </a:p>
      </cdr:txBody>
    </cdr:sp>
  </cdr:relSizeAnchor>
  <cdr:relSizeAnchor xmlns:cdr="http://schemas.openxmlformats.org/drawingml/2006/chartDrawing">
    <cdr:from>
      <cdr:x>0.41678</cdr:x>
      <cdr:y>0.4152</cdr:y>
    </cdr:from>
    <cdr:to>
      <cdr:x>0.62528</cdr:x>
      <cdr:y>0.51133</cdr:y>
    </cdr:to>
    <cdr:sp macro="" textlink="">
      <cdr:nvSpPr>
        <cdr:cNvPr id="7" name="CuadroTexto 1"/>
        <cdr:cNvSpPr txBox="1"/>
      </cdr:nvSpPr>
      <cdr:spPr>
        <a:xfrm xmlns:a="http://schemas.openxmlformats.org/drawingml/2006/main">
          <a:off x="4274998" y="2176274"/>
          <a:ext cx="2138570" cy="5038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PY" sz="2500" b="1" dirty="0" smtClean="0"/>
            <a:t>4 billones de guaraníes</a:t>
          </a:r>
          <a:endParaRPr lang="es-PY" sz="2500" b="1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0.07781</cdr:x>
      <cdr:y>0.75575</cdr:y>
    </cdr:from>
    <cdr:to>
      <cdr:x>0.11589</cdr:x>
      <cdr:y>0.8199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864358" y="4180684"/>
          <a:ext cx="423082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PY" sz="1100" b="1" dirty="0" smtClean="0"/>
            <a:t>10,8%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0.25594</cdr:x>
      <cdr:y>0.64158</cdr:y>
    </cdr:from>
    <cdr:to>
      <cdr:x>0.29982</cdr:x>
      <cdr:y>0.70572</cdr:y>
    </cdr:to>
    <cdr:sp macro="" textlink="">
      <cdr:nvSpPr>
        <cdr:cNvPr id="3" name="1 CuadroTexto"/>
        <cdr:cNvSpPr txBox="1"/>
      </cdr:nvSpPr>
      <cdr:spPr>
        <a:xfrm xmlns:a="http://schemas.openxmlformats.org/drawingml/2006/main">
          <a:off x="2843286" y="3549095"/>
          <a:ext cx="487528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 dirty="0" smtClean="0"/>
            <a:t>15,0%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0.16837</cdr:x>
      <cdr:y>0.70504</cdr:y>
    </cdr:from>
    <cdr:to>
      <cdr:x>0.21226</cdr:x>
      <cdr:y>0.76919</cdr:y>
    </cdr:to>
    <cdr:sp macro="" textlink="">
      <cdr:nvSpPr>
        <cdr:cNvPr id="4" name="1 CuadroTexto"/>
        <cdr:cNvSpPr txBox="1"/>
      </cdr:nvSpPr>
      <cdr:spPr>
        <a:xfrm xmlns:a="http://schemas.openxmlformats.org/drawingml/2006/main">
          <a:off x="1870503" y="3900146"/>
          <a:ext cx="487528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 dirty="0" smtClean="0"/>
            <a:t>13,5%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0.35019</cdr:x>
      <cdr:y>0.59402</cdr:y>
    </cdr:from>
    <cdr:to>
      <cdr:x>0.39408</cdr:x>
      <cdr:y>0.65816</cdr:y>
    </cdr:to>
    <cdr:sp macro="" textlink="">
      <cdr:nvSpPr>
        <cdr:cNvPr id="5" name="1 CuadroTexto"/>
        <cdr:cNvSpPr txBox="1"/>
      </cdr:nvSpPr>
      <cdr:spPr>
        <a:xfrm xmlns:a="http://schemas.openxmlformats.org/drawingml/2006/main">
          <a:off x="3890372" y="3285997"/>
          <a:ext cx="487528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 dirty="0" smtClean="0"/>
            <a:t>17,3%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0.43953</cdr:x>
      <cdr:y>0.54892</cdr:y>
    </cdr:from>
    <cdr:to>
      <cdr:x>0.48342</cdr:x>
      <cdr:y>0.61307</cdr:y>
    </cdr:to>
    <cdr:sp macro="" textlink="">
      <cdr:nvSpPr>
        <cdr:cNvPr id="6" name="1 CuadroTexto"/>
        <cdr:cNvSpPr txBox="1"/>
      </cdr:nvSpPr>
      <cdr:spPr>
        <a:xfrm xmlns:a="http://schemas.openxmlformats.org/drawingml/2006/main">
          <a:off x="4882868" y="3036546"/>
          <a:ext cx="487528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 dirty="0" smtClean="0"/>
            <a:t>18,2%%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0.52641</cdr:x>
      <cdr:y>0.50136</cdr:y>
    </cdr:from>
    <cdr:to>
      <cdr:x>0.5703</cdr:x>
      <cdr:y>0.56551</cdr:y>
    </cdr:to>
    <cdr:sp macro="" textlink="">
      <cdr:nvSpPr>
        <cdr:cNvPr id="7" name="1 CuadroTexto"/>
        <cdr:cNvSpPr txBox="1"/>
      </cdr:nvSpPr>
      <cdr:spPr>
        <a:xfrm xmlns:a="http://schemas.openxmlformats.org/drawingml/2006/main">
          <a:off x="5848066" y="2773447"/>
          <a:ext cx="487528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 dirty="0" smtClean="0"/>
            <a:t>19,7%%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0.61452</cdr:x>
      <cdr:y>0.46367</cdr:y>
    </cdr:from>
    <cdr:to>
      <cdr:x>0.65841</cdr:x>
      <cdr:y>0.52782</cdr:y>
    </cdr:to>
    <cdr:sp macro="" textlink="">
      <cdr:nvSpPr>
        <cdr:cNvPr id="8" name="1 CuadroTexto"/>
        <cdr:cNvSpPr txBox="1"/>
      </cdr:nvSpPr>
      <cdr:spPr>
        <a:xfrm xmlns:a="http://schemas.openxmlformats.org/drawingml/2006/main">
          <a:off x="6826914" y="2564940"/>
          <a:ext cx="487528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 dirty="0" smtClean="0"/>
            <a:t>22,7%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0.69895</cdr:x>
      <cdr:y>0.38404</cdr:y>
    </cdr:from>
    <cdr:to>
      <cdr:x>0.74283</cdr:x>
      <cdr:y>0.44818</cdr:y>
    </cdr:to>
    <cdr:sp macro="" textlink="">
      <cdr:nvSpPr>
        <cdr:cNvPr id="9" name="1 CuadroTexto"/>
        <cdr:cNvSpPr txBox="1"/>
      </cdr:nvSpPr>
      <cdr:spPr>
        <a:xfrm xmlns:a="http://schemas.openxmlformats.org/drawingml/2006/main">
          <a:off x="7764819" y="2124421"/>
          <a:ext cx="487528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 dirty="0" smtClean="0"/>
            <a:t>30,9%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0.79232</cdr:x>
      <cdr:y>0.33469</cdr:y>
    </cdr:from>
    <cdr:to>
      <cdr:x>0.8362</cdr:x>
      <cdr:y>0.39884</cdr:y>
    </cdr:to>
    <cdr:sp macro="" textlink="">
      <cdr:nvSpPr>
        <cdr:cNvPr id="10" name="1 CuadroTexto"/>
        <cdr:cNvSpPr txBox="1"/>
      </cdr:nvSpPr>
      <cdr:spPr>
        <a:xfrm xmlns:a="http://schemas.openxmlformats.org/drawingml/2006/main">
          <a:off x="8802050" y="1851466"/>
          <a:ext cx="487528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 dirty="0" smtClean="0"/>
            <a:t>32,2%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0.88534</cdr:x>
      <cdr:y>0.26246</cdr:y>
    </cdr:from>
    <cdr:to>
      <cdr:x>0.92922</cdr:x>
      <cdr:y>0.32661</cdr:y>
    </cdr:to>
    <cdr:sp macro="" textlink="">
      <cdr:nvSpPr>
        <cdr:cNvPr id="11" name="1 CuadroTexto"/>
        <cdr:cNvSpPr txBox="1"/>
      </cdr:nvSpPr>
      <cdr:spPr>
        <a:xfrm xmlns:a="http://schemas.openxmlformats.org/drawingml/2006/main">
          <a:off x="9835488" y="1451889"/>
          <a:ext cx="487528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100" b="1" dirty="0" smtClean="0"/>
            <a:t>33,1%</a:t>
          </a:r>
          <a:endParaRPr lang="es-PY" sz="1100" b="1" dirty="0"/>
        </a:p>
      </cdr:txBody>
    </cdr:sp>
  </cdr:relSizeAnchor>
  <cdr:relSizeAnchor xmlns:cdr="http://schemas.openxmlformats.org/drawingml/2006/chartDrawing">
    <cdr:from>
      <cdr:x>0.9308</cdr:x>
      <cdr:y>0.17789</cdr:y>
    </cdr:from>
    <cdr:to>
      <cdr:x>0.97547</cdr:x>
      <cdr:y>0.24204</cdr:y>
    </cdr:to>
    <cdr:sp macro="" textlink="">
      <cdr:nvSpPr>
        <cdr:cNvPr id="12" name="1 CuadroTexto"/>
        <cdr:cNvSpPr txBox="1"/>
      </cdr:nvSpPr>
      <cdr:spPr>
        <a:xfrm xmlns:a="http://schemas.openxmlformats.org/drawingml/2006/main">
          <a:off x="10874049" y="984075"/>
          <a:ext cx="521833" cy="354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PY" sz="1400" b="1" dirty="0" smtClean="0">
              <a:solidFill>
                <a:schemeClr val="bg2"/>
              </a:solidFill>
            </a:rPr>
            <a:t>37,8%</a:t>
          </a:r>
          <a:endParaRPr lang="es-PY" sz="1400" b="1" dirty="0">
            <a:solidFill>
              <a:schemeClr val="bg2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A79CA3-1EEE-4FB2-8B81-68E02A4B0A6D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905C4D-DCF4-4E1D-AE72-DA767BA6D906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8132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905C4D-DCF4-4E1D-AE72-DA767BA6D906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5207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16B88-BEA9-40F6-B8D6-7B2586FFE74C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82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16B88-BEA9-40F6-B8D6-7B2586FFE74C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895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16B88-BEA9-40F6-B8D6-7B2586FFE74C}" type="slidenum">
              <a:rPr lang="es-ES" smtClean="0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490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16B88-BEA9-40F6-B8D6-7B2586FFE74C}" type="slidenum">
              <a:rPr lang="es-ES" smtClean="0">
                <a:solidFill>
                  <a:prstClr val="black"/>
                </a:solidFill>
              </a:rPr>
              <a:pPr/>
              <a:t>5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28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16B88-BEA9-40F6-B8D6-7B2586FFE74C}" type="slidenum">
              <a:rPr lang="es-ES" smtClean="0">
                <a:solidFill>
                  <a:prstClr val="black"/>
                </a:solidFill>
              </a:rPr>
              <a:pPr/>
              <a:t>7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2435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16B88-BEA9-40F6-B8D6-7B2586FFE74C}" type="slidenum">
              <a:rPr lang="es-ES" smtClean="0">
                <a:solidFill>
                  <a:prstClr val="black"/>
                </a:solidFill>
              </a:rPr>
              <a:pPr/>
              <a:t>9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793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16B88-BEA9-40F6-B8D6-7B2586FFE74C}" type="slidenum">
              <a:rPr lang="es-ES" smtClean="0">
                <a:solidFill>
                  <a:prstClr val="black"/>
                </a:solidFill>
              </a:rPr>
              <a:pPr/>
              <a:t>11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405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C16B88-BEA9-40F6-B8D6-7B2586FFE74C}" type="slidenum">
              <a:rPr lang="es-ES" smtClean="0">
                <a:solidFill>
                  <a:prstClr val="black"/>
                </a:solidFill>
              </a:rPr>
              <a:pPr/>
              <a:t>13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530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16917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48491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30587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56541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587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97767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809369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15027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3047"/>
            <a:ext cx="12192000" cy="13152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9038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6484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6877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373648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187992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0665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6682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918062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328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F07E1-878D-4787-BAA8-3BBDBE37CD38}" type="datetimeFigureOut">
              <a:rPr lang="es-ES_tradnl" smtClean="0"/>
              <a:t>29/04/2021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4142701-9B5E-4B1B-81B7-D49275D70E4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901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  <p:sldLayoutId id="214748385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chart" Target="../charts/chart4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emf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chart" Target="../charts/chart5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emf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594360" y="2676059"/>
            <a:ext cx="111831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 smtClean="0">
                <a:latin typeface="Times" panose="02020603060405020304" pitchFamily="18" charset="0"/>
              </a:rPr>
              <a:t>PROYECTO DE PRESUPUESTO GENERAL DE LA NACIÓN PARA EL EJERCICIO FISCAL 2021</a:t>
            </a:r>
            <a:endParaRPr lang="es-ES" sz="3600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67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794760" cy="6858000"/>
          </a:xfrm>
          <a:custGeom>
            <a:avLst/>
            <a:gdLst/>
            <a:ahLst/>
            <a:cxnLst/>
            <a:rect l="l" t="t" r="r" b="b"/>
            <a:pathLst>
              <a:path w="3794760" h="6858000">
                <a:moveTo>
                  <a:pt x="3794760" y="0"/>
                </a:moveTo>
                <a:lnTo>
                  <a:pt x="0" y="0"/>
                </a:lnTo>
                <a:lnTo>
                  <a:pt x="0" y="6858000"/>
                </a:lnTo>
                <a:lnTo>
                  <a:pt x="3794760" y="6858000"/>
                </a:lnTo>
                <a:lnTo>
                  <a:pt x="379476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13167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83565" y="411607"/>
            <a:ext cx="1053338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170" dirty="0">
                <a:solidFill>
                  <a:srgbClr val="FFFFFF"/>
                </a:solidFill>
                <a:latin typeface="Tahoma"/>
                <a:cs typeface="Tahoma"/>
              </a:rPr>
              <a:t>…con </a:t>
            </a:r>
            <a:r>
              <a:rPr sz="3000" b="1" spc="-210" dirty="0">
                <a:solidFill>
                  <a:srgbClr val="FFFFFF"/>
                </a:solidFill>
                <a:latin typeface="Tahoma"/>
                <a:cs typeface="Tahoma"/>
              </a:rPr>
              <a:t>menos </a:t>
            </a:r>
            <a:r>
              <a:rPr sz="3000" b="1" spc="-155" dirty="0">
                <a:solidFill>
                  <a:srgbClr val="FFFFFF"/>
                </a:solidFill>
                <a:latin typeface="Tahoma"/>
                <a:cs typeface="Tahoma"/>
              </a:rPr>
              <a:t>ingresos </a:t>
            </a:r>
            <a:r>
              <a:rPr sz="3000" b="1" spc="-90" dirty="0">
                <a:solidFill>
                  <a:srgbClr val="FFFFFF"/>
                </a:solidFill>
                <a:latin typeface="Tahoma"/>
                <a:cs typeface="Tahoma"/>
              </a:rPr>
              <a:t>tributarios, </a:t>
            </a:r>
            <a:r>
              <a:rPr sz="3000" b="1" spc="-160" dirty="0">
                <a:solidFill>
                  <a:srgbClr val="FFFFFF"/>
                </a:solidFill>
                <a:latin typeface="Tahoma"/>
                <a:cs typeface="Tahoma"/>
              </a:rPr>
              <a:t>por </a:t>
            </a:r>
            <a:r>
              <a:rPr sz="3000" b="1" spc="-229" dirty="0">
                <a:solidFill>
                  <a:srgbClr val="FFFFFF"/>
                </a:solidFill>
                <a:latin typeface="Tahoma"/>
                <a:cs typeface="Tahoma"/>
              </a:rPr>
              <a:t>efecto </a:t>
            </a:r>
            <a:r>
              <a:rPr sz="3000" b="1" spc="-220" dirty="0">
                <a:solidFill>
                  <a:srgbClr val="FFFFFF"/>
                </a:solidFill>
                <a:latin typeface="Tahoma"/>
                <a:cs typeface="Tahoma"/>
              </a:rPr>
              <a:t>de </a:t>
            </a:r>
            <a:r>
              <a:rPr sz="3000" b="1" spc="-40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3000" b="1" spc="7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3000" b="1" spc="-140" dirty="0">
                <a:solidFill>
                  <a:srgbClr val="FFFFFF"/>
                </a:solidFill>
                <a:latin typeface="Tahoma"/>
                <a:cs typeface="Tahoma"/>
              </a:rPr>
              <a:t>pandemia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003097" y="6443422"/>
            <a:ext cx="349879" cy="3088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23315" y="6589872"/>
            <a:ext cx="3512185" cy="6985"/>
          </a:xfrm>
          <a:custGeom>
            <a:avLst/>
            <a:gdLst/>
            <a:ahLst/>
            <a:cxnLst/>
            <a:rect l="l" t="t" r="r" b="b"/>
            <a:pathLst>
              <a:path w="3512185" h="6984">
                <a:moveTo>
                  <a:pt x="3511806" y="0"/>
                </a:moveTo>
                <a:lnTo>
                  <a:pt x="0" y="0"/>
                </a:lnTo>
                <a:lnTo>
                  <a:pt x="0" y="6367"/>
                </a:lnTo>
                <a:lnTo>
                  <a:pt x="3511806" y="6367"/>
                </a:lnTo>
                <a:lnTo>
                  <a:pt x="3511806" y="0"/>
                </a:lnTo>
                <a:close/>
              </a:path>
            </a:pathLst>
          </a:custGeom>
          <a:solidFill>
            <a:srgbClr val="D50F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24264" y="6589869"/>
            <a:ext cx="3509010" cy="10160"/>
          </a:xfrm>
          <a:custGeom>
            <a:avLst/>
            <a:gdLst/>
            <a:ahLst/>
            <a:cxnLst/>
            <a:rect l="l" t="t" r="r" b="b"/>
            <a:pathLst>
              <a:path w="3509009" h="10159">
                <a:moveTo>
                  <a:pt x="3508526" y="0"/>
                </a:moveTo>
                <a:lnTo>
                  <a:pt x="0" y="0"/>
                </a:lnTo>
                <a:lnTo>
                  <a:pt x="0" y="9551"/>
                </a:lnTo>
                <a:lnTo>
                  <a:pt x="3508526" y="9551"/>
                </a:lnTo>
                <a:lnTo>
                  <a:pt x="3508526" y="0"/>
                </a:lnTo>
                <a:close/>
              </a:path>
            </a:pathLst>
          </a:custGeom>
          <a:solidFill>
            <a:srgbClr val="2735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537959" y="3177539"/>
            <a:ext cx="608330" cy="2464435"/>
          </a:xfrm>
          <a:custGeom>
            <a:avLst/>
            <a:gdLst/>
            <a:ahLst/>
            <a:cxnLst/>
            <a:rect l="l" t="t" r="r" b="b"/>
            <a:pathLst>
              <a:path w="608329" h="2464435">
                <a:moveTo>
                  <a:pt x="608076" y="0"/>
                </a:moveTo>
                <a:lnTo>
                  <a:pt x="0" y="0"/>
                </a:lnTo>
                <a:lnTo>
                  <a:pt x="0" y="2464308"/>
                </a:lnTo>
                <a:lnTo>
                  <a:pt x="608076" y="2464308"/>
                </a:lnTo>
                <a:lnTo>
                  <a:pt x="608076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026907" y="2766060"/>
            <a:ext cx="608330" cy="2875915"/>
          </a:xfrm>
          <a:custGeom>
            <a:avLst/>
            <a:gdLst/>
            <a:ahLst/>
            <a:cxnLst/>
            <a:rect l="l" t="t" r="r" b="b"/>
            <a:pathLst>
              <a:path w="608329" h="2875915">
                <a:moveTo>
                  <a:pt x="608076" y="0"/>
                </a:moveTo>
                <a:lnTo>
                  <a:pt x="0" y="0"/>
                </a:lnTo>
                <a:lnTo>
                  <a:pt x="0" y="2875788"/>
                </a:lnTo>
                <a:lnTo>
                  <a:pt x="608076" y="2875788"/>
                </a:lnTo>
                <a:lnTo>
                  <a:pt x="608076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004804" y="2680716"/>
            <a:ext cx="607060" cy="2961640"/>
          </a:xfrm>
          <a:custGeom>
            <a:avLst/>
            <a:gdLst/>
            <a:ahLst/>
            <a:cxnLst/>
            <a:rect l="l" t="t" r="r" b="b"/>
            <a:pathLst>
              <a:path w="607059" h="2961640">
                <a:moveTo>
                  <a:pt x="606551" y="0"/>
                </a:moveTo>
                <a:lnTo>
                  <a:pt x="0" y="0"/>
                </a:lnTo>
                <a:lnTo>
                  <a:pt x="0" y="2961132"/>
                </a:lnTo>
                <a:lnTo>
                  <a:pt x="606551" y="2961132"/>
                </a:lnTo>
                <a:lnTo>
                  <a:pt x="606551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10100" y="5641847"/>
            <a:ext cx="7442200" cy="0"/>
          </a:xfrm>
          <a:custGeom>
            <a:avLst/>
            <a:gdLst/>
            <a:ahLst/>
            <a:cxnLst/>
            <a:rect l="l" t="t" r="r" b="b"/>
            <a:pathLst>
              <a:path w="7442200">
                <a:moveTo>
                  <a:pt x="0" y="0"/>
                </a:moveTo>
                <a:lnTo>
                  <a:pt x="7441692" y="0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050535" y="4486655"/>
            <a:ext cx="607060" cy="1150620"/>
          </a:xfrm>
          <a:prstGeom prst="rect">
            <a:avLst/>
          </a:prstGeom>
          <a:solidFill>
            <a:srgbClr val="001F5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Times New Roman"/>
              <a:cs typeface="Times New Roman"/>
            </a:endParaRPr>
          </a:p>
          <a:p>
            <a:pPr marL="123189">
              <a:lnSpc>
                <a:spcPct val="100000"/>
              </a:lnSpc>
            </a:pP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21,7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37959" y="4401439"/>
            <a:ext cx="608330" cy="1236345"/>
          </a:xfrm>
          <a:prstGeom prst="rect">
            <a:avLst/>
          </a:prstGeom>
          <a:solidFill>
            <a:srgbClr val="001F5F"/>
          </a:solidFill>
        </p:spPr>
        <p:txBody>
          <a:bodyPr vert="horz" wrap="square" lIns="0" tIns="0" rIns="0" bIns="0" rtlCol="0">
            <a:spAutoFit/>
          </a:bodyPr>
          <a:lstStyle/>
          <a:p>
            <a:pPr marL="125095">
              <a:lnSpc>
                <a:spcPts val="944"/>
              </a:lnSpc>
            </a:pP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23,1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026907" y="2766060"/>
            <a:ext cx="608330" cy="1602105"/>
          </a:xfrm>
          <a:prstGeom prst="rect">
            <a:avLst/>
          </a:prstGeom>
          <a:solidFill>
            <a:srgbClr val="001F5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4460">
              <a:lnSpc>
                <a:spcPct val="100000"/>
              </a:lnSpc>
              <a:spcBef>
                <a:spcPts val="1080"/>
              </a:spcBef>
            </a:pP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23,6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515856" y="4486655"/>
            <a:ext cx="608330" cy="1150620"/>
          </a:xfrm>
          <a:prstGeom prst="rect">
            <a:avLst/>
          </a:prstGeom>
          <a:solidFill>
            <a:srgbClr val="001F5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00">
              <a:latin typeface="Times New Roman"/>
              <a:cs typeface="Times New Roman"/>
            </a:endParaRPr>
          </a:p>
          <a:p>
            <a:pPr marL="124460">
              <a:lnSpc>
                <a:spcPct val="100000"/>
              </a:lnSpc>
            </a:pP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21,7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129518" y="4016755"/>
            <a:ext cx="3721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23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,7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153280" y="5468213"/>
            <a:ext cx="257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53280" y="5001005"/>
            <a:ext cx="257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153280" y="4533392"/>
            <a:ext cx="257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22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153280" y="4065778"/>
            <a:ext cx="257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22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53280" y="3598545"/>
            <a:ext cx="257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23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153280" y="3131058"/>
            <a:ext cx="257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23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153280" y="2663139"/>
            <a:ext cx="2571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24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153280" y="2196210"/>
            <a:ext cx="257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24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109717" y="5765698"/>
            <a:ext cx="4889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2017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598666" y="5765698"/>
            <a:ext cx="4889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2018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087359" y="5765698"/>
            <a:ext cx="4889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2019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576307" y="5765698"/>
            <a:ext cx="4889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1F5F"/>
                </a:solidFill>
                <a:latin typeface="Calibri"/>
                <a:cs typeface="Calibri"/>
              </a:rPr>
              <a:t>2020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0867770" y="5765698"/>
            <a:ext cx="884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Est.</a:t>
            </a:r>
            <a:r>
              <a:rPr sz="1800" b="1" spc="-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1F5F"/>
                </a:solidFill>
                <a:latin typeface="Calibri"/>
                <a:cs typeface="Calibri"/>
              </a:rPr>
              <a:t>2021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8015478" y="2596133"/>
            <a:ext cx="3678554" cy="40005"/>
          </a:xfrm>
          <a:custGeom>
            <a:avLst/>
            <a:gdLst/>
            <a:ahLst/>
            <a:cxnLst/>
            <a:rect l="l" t="t" r="r" b="b"/>
            <a:pathLst>
              <a:path w="3678554" h="40005">
                <a:moveTo>
                  <a:pt x="0" y="39750"/>
                </a:moveTo>
                <a:lnTo>
                  <a:pt x="3678047" y="0"/>
                </a:lnTo>
              </a:path>
            </a:pathLst>
          </a:custGeom>
          <a:ln w="28955">
            <a:solidFill>
              <a:srgbClr val="FFC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924805" y="4382261"/>
            <a:ext cx="5204460" cy="5080"/>
          </a:xfrm>
          <a:custGeom>
            <a:avLst/>
            <a:gdLst/>
            <a:ahLst/>
            <a:cxnLst/>
            <a:rect l="l" t="t" r="r" b="b"/>
            <a:pathLst>
              <a:path w="5204459" h="5079">
                <a:moveTo>
                  <a:pt x="0" y="4699"/>
                </a:moveTo>
                <a:lnTo>
                  <a:pt x="5203952" y="0"/>
                </a:lnTo>
              </a:path>
            </a:pathLst>
          </a:custGeom>
          <a:ln w="28955">
            <a:solidFill>
              <a:srgbClr val="FFC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7204329" y="1914525"/>
            <a:ext cx="24809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24840" marR="5080" indent="-612775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solidFill>
                  <a:srgbClr val="001F5F"/>
                </a:solidFill>
                <a:latin typeface="Cambria"/>
                <a:cs typeface="Cambria"/>
              </a:rPr>
              <a:t>Proyección </a:t>
            </a:r>
            <a:r>
              <a:rPr sz="1200" b="1" spc="-30" dirty="0">
                <a:solidFill>
                  <a:srgbClr val="001F5F"/>
                </a:solidFill>
                <a:latin typeface="Cambria"/>
                <a:cs typeface="Cambria"/>
              </a:rPr>
              <a:t>de </a:t>
            </a:r>
            <a:r>
              <a:rPr sz="1200" b="1" dirty="0">
                <a:solidFill>
                  <a:srgbClr val="001F5F"/>
                </a:solidFill>
                <a:latin typeface="Cambria"/>
                <a:cs typeface="Cambria"/>
              </a:rPr>
              <a:t>Ingresos </a:t>
            </a:r>
            <a:r>
              <a:rPr sz="1200" b="1" spc="-5" dirty="0">
                <a:solidFill>
                  <a:srgbClr val="001F5F"/>
                </a:solidFill>
                <a:latin typeface="Cambria"/>
                <a:cs typeface="Cambria"/>
              </a:rPr>
              <a:t>Tributarios  </a:t>
            </a:r>
            <a:r>
              <a:rPr sz="1200" b="1" spc="90" dirty="0">
                <a:solidFill>
                  <a:srgbClr val="001F5F"/>
                </a:solidFill>
                <a:latin typeface="Cambria"/>
                <a:cs typeface="Cambria"/>
              </a:rPr>
              <a:t>En </a:t>
            </a:r>
            <a:r>
              <a:rPr sz="1200" b="1" dirty="0">
                <a:solidFill>
                  <a:srgbClr val="001F5F"/>
                </a:solidFill>
                <a:latin typeface="Cambria"/>
                <a:cs typeface="Cambria"/>
              </a:rPr>
              <a:t>Billones </a:t>
            </a:r>
            <a:r>
              <a:rPr sz="1200" b="1" spc="-30" dirty="0">
                <a:solidFill>
                  <a:srgbClr val="001F5F"/>
                </a:solidFill>
                <a:latin typeface="Cambria"/>
                <a:cs typeface="Cambria"/>
              </a:rPr>
              <a:t>de</a:t>
            </a:r>
            <a:r>
              <a:rPr sz="1200" b="1" spc="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200" b="1" spc="110" dirty="0">
                <a:solidFill>
                  <a:srgbClr val="001F5F"/>
                </a:solidFill>
                <a:latin typeface="Cambria"/>
                <a:cs typeface="Cambria"/>
              </a:rPr>
              <a:t>G.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843178" y="2882010"/>
            <a:ext cx="2209800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2235">
              <a:lnSpc>
                <a:spcPct val="100000"/>
              </a:lnSpc>
              <a:spcBef>
                <a:spcPts val="100"/>
              </a:spcBef>
            </a:pPr>
            <a:r>
              <a:rPr sz="4800" b="1" spc="425" dirty="0">
                <a:solidFill>
                  <a:srgbClr val="001F5F"/>
                </a:solidFill>
                <a:latin typeface="Cambria"/>
                <a:cs typeface="Cambria"/>
              </a:rPr>
              <a:t>G.</a:t>
            </a:r>
            <a:r>
              <a:rPr sz="4800" b="1" spc="22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800" b="1" spc="-80" dirty="0">
                <a:solidFill>
                  <a:srgbClr val="001F5F"/>
                </a:solidFill>
                <a:latin typeface="Cambria"/>
                <a:cs typeface="Cambria"/>
              </a:rPr>
              <a:t>23,7</a:t>
            </a:r>
            <a:endParaRPr sz="4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</a:pPr>
            <a:r>
              <a:rPr sz="4800" b="1" spc="-114" dirty="0">
                <a:solidFill>
                  <a:srgbClr val="001F5F"/>
                </a:solidFill>
                <a:latin typeface="Cambria"/>
                <a:cs typeface="Cambria"/>
              </a:rPr>
              <a:t>b</a:t>
            </a:r>
            <a:r>
              <a:rPr sz="4800" b="1" spc="-50" dirty="0">
                <a:solidFill>
                  <a:srgbClr val="001F5F"/>
                </a:solidFill>
                <a:latin typeface="Cambria"/>
                <a:cs typeface="Cambria"/>
              </a:rPr>
              <a:t>i</a:t>
            </a:r>
            <a:r>
              <a:rPr sz="4800" b="1" spc="30" dirty="0">
                <a:solidFill>
                  <a:srgbClr val="001F5F"/>
                </a:solidFill>
                <a:latin typeface="Cambria"/>
                <a:cs typeface="Cambria"/>
              </a:rPr>
              <a:t>l</a:t>
            </a:r>
            <a:r>
              <a:rPr sz="4800" b="1" spc="45" dirty="0">
                <a:solidFill>
                  <a:srgbClr val="001F5F"/>
                </a:solidFill>
                <a:latin typeface="Cambria"/>
                <a:cs typeface="Cambria"/>
              </a:rPr>
              <a:t>l</a:t>
            </a:r>
            <a:r>
              <a:rPr sz="4800" b="1" spc="-110" dirty="0">
                <a:solidFill>
                  <a:srgbClr val="001F5F"/>
                </a:solidFill>
                <a:latin typeface="Cambria"/>
                <a:cs typeface="Cambria"/>
              </a:rPr>
              <a:t>ones</a:t>
            </a:r>
            <a:endParaRPr sz="48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31845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6309549"/>
              </p:ext>
            </p:extLst>
          </p:nvPr>
        </p:nvGraphicFramePr>
        <p:xfrm>
          <a:off x="775789" y="1339676"/>
          <a:ext cx="9023260" cy="541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4170380" y="3887651"/>
            <a:ext cx="298774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1500" b="1" dirty="0" smtClean="0"/>
              <a:t>Servicios Personales</a:t>
            </a:r>
            <a:endParaRPr lang="es-PY" sz="1500" b="1" dirty="0"/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986443"/>
              </p:ext>
            </p:extLst>
          </p:nvPr>
        </p:nvGraphicFramePr>
        <p:xfrm>
          <a:off x="6404458" y="2047011"/>
          <a:ext cx="5119060" cy="4156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uadroTexto 10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20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91336" y="264667"/>
            <a:ext cx="103028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FFFFF"/>
                </a:solidFill>
                <a:latin typeface="Cambria"/>
                <a:cs typeface="Cambria"/>
              </a:rPr>
              <a:t>Participación </a:t>
            </a:r>
            <a:r>
              <a:rPr sz="3000" b="1" spc="-80" dirty="0">
                <a:solidFill>
                  <a:srgbClr val="FFFFFF"/>
                </a:solidFill>
                <a:latin typeface="Cambria"/>
                <a:cs typeface="Cambria"/>
              </a:rPr>
              <a:t>de </a:t>
            </a:r>
            <a:r>
              <a:rPr sz="3000" b="1" spc="-5" dirty="0">
                <a:solidFill>
                  <a:srgbClr val="FFFFFF"/>
                </a:solidFill>
                <a:latin typeface="Cambria"/>
                <a:cs typeface="Cambria"/>
              </a:rPr>
              <a:t>Servicios </a:t>
            </a:r>
            <a:r>
              <a:rPr sz="3000" b="1" spc="-15" dirty="0">
                <a:solidFill>
                  <a:srgbClr val="FFFFFF"/>
                </a:solidFill>
                <a:latin typeface="Cambria"/>
                <a:cs typeface="Cambria"/>
              </a:rPr>
              <a:t>Personales </a:t>
            </a:r>
            <a:r>
              <a:rPr sz="3000" b="1" spc="-85" dirty="0">
                <a:solidFill>
                  <a:srgbClr val="FFFFFF"/>
                </a:solidFill>
                <a:latin typeface="Cambria"/>
                <a:cs typeface="Cambria"/>
              </a:rPr>
              <a:t>sobre </a:t>
            </a:r>
            <a:r>
              <a:rPr sz="3000" b="1" spc="45" dirty="0">
                <a:solidFill>
                  <a:srgbClr val="FFFFFF"/>
                </a:solidFill>
                <a:latin typeface="Cambria"/>
                <a:cs typeface="Cambria"/>
              </a:rPr>
              <a:t>la</a:t>
            </a:r>
            <a:r>
              <a:rPr sz="3000" b="1" spc="-7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3000" b="1" spc="-35" dirty="0">
                <a:solidFill>
                  <a:srgbClr val="FFFFFF"/>
                </a:solidFill>
                <a:latin typeface="Cambria"/>
                <a:cs typeface="Cambria"/>
              </a:rPr>
              <a:t>recaudación</a:t>
            </a:r>
            <a:endParaRPr sz="3000" dirty="0">
              <a:latin typeface="Cambria"/>
              <a:cs typeface="Cambr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03097" y="6443422"/>
            <a:ext cx="349879" cy="3088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23315" y="6589872"/>
            <a:ext cx="3512185" cy="6985"/>
          </a:xfrm>
          <a:custGeom>
            <a:avLst/>
            <a:gdLst/>
            <a:ahLst/>
            <a:cxnLst/>
            <a:rect l="l" t="t" r="r" b="b"/>
            <a:pathLst>
              <a:path w="3512185" h="6984">
                <a:moveTo>
                  <a:pt x="3511806" y="0"/>
                </a:moveTo>
                <a:lnTo>
                  <a:pt x="0" y="0"/>
                </a:lnTo>
                <a:lnTo>
                  <a:pt x="0" y="6367"/>
                </a:lnTo>
                <a:lnTo>
                  <a:pt x="3511806" y="6367"/>
                </a:lnTo>
                <a:lnTo>
                  <a:pt x="3511806" y="0"/>
                </a:lnTo>
                <a:close/>
              </a:path>
            </a:pathLst>
          </a:custGeom>
          <a:solidFill>
            <a:srgbClr val="D50F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24264" y="6589869"/>
            <a:ext cx="3509010" cy="10160"/>
          </a:xfrm>
          <a:custGeom>
            <a:avLst/>
            <a:gdLst/>
            <a:ahLst/>
            <a:cxnLst/>
            <a:rect l="l" t="t" r="r" b="b"/>
            <a:pathLst>
              <a:path w="3509009" h="10159">
                <a:moveTo>
                  <a:pt x="3508526" y="0"/>
                </a:moveTo>
                <a:lnTo>
                  <a:pt x="0" y="0"/>
                </a:lnTo>
                <a:lnTo>
                  <a:pt x="0" y="9551"/>
                </a:lnTo>
                <a:lnTo>
                  <a:pt x="3508526" y="9551"/>
                </a:lnTo>
                <a:lnTo>
                  <a:pt x="3508526" y="0"/>
                </a:lnTo>
                <a:close/>
              </a:path>
            </a:pathLst>
          </a:custGeom>
          <a:solidFill>
            <a:srgbClr val="2735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24041" y="2640583"/>
            <a:ext cx="1736089" cy="1794510"/>
          </a:xfrm>
          <a:custGeom>
            <a:avLst/>
            <a:gdLst/>
            <a:ahLst/>
            <a:cxnLst/>
            <a:rect l="l" t="t" r="r" b="b"/>
            <a:pathLst>
              <a:path w="1736090" h="1794510">
                <a:moveTo>
                  <a:pt x="0" y="0"/>
                </a:moveTo>
                <a:lnTo>
                  <a:pt x="0" y="1794509"/>
                </a:lnTo>
                <a:lnTo>
                  <a:pt x="1735836" y="1339595"/>
                </a:lnTo>
                <a:lnTo>
                  <a:pt x="1722826" y="1292534"/>
                </a:lnTo>
                <a:lnTo>
                  <a:pt x="1708620" y="1246060"/>
                </a:lnTo>
                <a:lnTo>
                  <a:pt x="1693237" y="1200189"/>
                </a:lnTo>
                <a:lnTo>
                  <a:pt x="1676696" y="1154937"/>
                </a:lnTo>
                <a:lnTo>
                  <a:pt x="1659018" y="1110317"/>
                </a:lnTo>
                <a:lnTo>
                  <a:pt x="1640221" y="1066344"/>
                </a:lnTo>
                <a:lnTo>
                  <a:pt x="1620325" y="1023035"/>
                </a:lnTo>
                <a:lnTo>
                  <a:pt x="1599349" y="980403"/>
                </a:lnTo>
                <a:lnTo>
                  <a:pt x="1577313" y="938464"/>
                </a:lnTo>
                <a:lnTo>
                  <a:pt x="1554236" y="897233"/>
                </a:lnTo>
                <a:lnTo>
                  <a:pt x="1530137" y="856725"/>
                </a:lnTo>
                <a:lnTo>
                  <a:pt x="1505035" y="816953"/>
                </a:lnTo>
                <a:lnTo>
                  <a:pt x="1478951" y="777935"/>
                </a:lnTo>
                <a:lnTo>
                  <a:pt x="1451903" y="739684"/>
                </a:lnTo>
                <a:lnTo>
                  <a:pt x="1423911" y="702215"/>
                </a:lnTo>
                <a:lnTo>
                  <a:pt x="1394994" y="665544"/>
                </a:lnTo>
                <a:lnTo>
                  <a:pt x="1365172" y="629685"/>
                </a:lnTo>
                <a:lnTo>
                  <a:pt x="1334464" y="594654"/>
                </a:lnTo>
                <a:lnTo>
                  <a:pt x="1302889" y="560465"/>
                </a:lnTo>
                <a:lnTo>
                  <a:pt x="1270467" y="527133"/>
                </a:lnTo>
                <a:lnTo>
                  <a:pt x="1237217" y="494673"/>
                </a:lnTo>
                <a:lnTo>
                  <a:pt x="1203159" y="463101"/>
                </a:lnTo>
                <a:lnTo>
                  <a:pt x="1168311" y="432430"/>
                </a:lnTo>
                <a:lnTo>
                  <a:pt x="1132694" y="402677"/>
                </a:lnTo>
                <a:lnTo>
                  <a:pt x="1096327" y="373856"/>
                </a:lnTo>
                <a:lnTo>
                  <a:pt x="1059229" y="345982"/>
                </a:lnTo>
                <a:lnTo>
                  <a:pt x="1021419" y="319069"/>
                </a:lnTo>
                <a:lnTo>
                  <a:pt x="982917" y="293134"/>
                </a:lnTo>
                <a:lnTo>
                  <a:pt x="943742" y="268191"/>
                </a:lnTo>
                <a:lnTo>
                  <a:pt x="903914" y="244254"/>
                </a:lnTo>
                <a:lnTo>
                  <a:pt x="863452" y="221339"/>
                </a:lnTo>
                <a:lnTo>
                  <a:pt x="822376" y="199461"/>
                </a:lnTo>
                <a:lnTo>
                  <a:pt x="780704" y="178635"/>
                </a:lnTo>
                <a:lnTo>
                  <a:pt x="738456" y="158876"/>
                </a:lnTo>
                <a:lnTo>
                  <a:pt x="695652" y="140198"/>
                </a:lnTo>
                <a:lnTo>
                  <a:pt x="652311" y="122616"/>
                </a:lnTo>
                <a:lnTo>
                  <a:pt x="608452" y="106147"/>
                </a:lnTo>
                <a:lnTo>
                  <a:pt x="564095" y="90803"/>
                </a:lnTo>
                <a:lnTo>
                  <a:pt x="519259" y="76602"/>
                </a:lnTo>
                <a:lnTo>
                  <a:pt x="473964" y="63556"/>
                </a:lnTo>
                <a:lnTo>
                  <a:pt x="428228" y="51683"/>
                </a:lnTo>
                <a:lnTo>
                  <a:pt x="382071" y="40995"/>
                </a:lnTo>
                <a:lnTo>
                  <a:pt x="335514" y="31509"/>
                </a:lnTo>
                <a:lnTo>
                  <a:pt x="288574" y="23239"/>
                </a:lnTo>
                <a:lnTo>
                  <a:pt x="241272" y="16200"/>
                </a:lnTo>
                <a:lnTo>
                  <a:pt x="193626" y="10408"/>
                </a:lnTo>
                <a:lnTo>
                  <a:pt x="145657" y="5877"/>
                </a:lnTo>
                <a:lnTo>
                  <a:pt x="97383" y="2622"/>
                </a:lnTo>
                <a:lnTo>
                  <a:pt x="48824" y="658"/>
                </a:lnTo>
                <a:lnTo>
                  <a:pt x="0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739765" y="3980179"/>
            <a:ext cx="1979295" cy="2249805"/>
          </a:xfrm>
          <a:custGeom>
            <a:avLst/>
            <a:gdLst/>
            <a:ahLst/>
            <a:cxnLst/>
            <a:rect l="l" t="t" r="r" b="b"/>
            <a:pathLst>
              <a:path w="1979295" h="2249804">
                <a:moveTo>
                  <a:pt x="1920113" y="0"/>
                </a:moveTo>
                <a:lnTo>
                  <a:pt x="184276" y="454914"/>
                </a:lnTo>
                <a:lnTo>
                  <a:pt x="0" y="2239937"/>
                </a:lnTo>
                <a:lnTo>
                  <a:pt x="48393" y="2244285"/>
                </a:lnTo>
                <a:lnTo>
                  <a:pt x="96602" y="2247329"/>
                </a:lnTo>
                <a:lnTo>
                  <a:pt x="144606" y="2249081"/>
                </a:lnTo>
                <a:lnTo>
                  <a:pt x="192390" y="2249558"/>
                </a:lnTo>
                <a:lnTo>
                  <a:pt x="239934" y="2248773"/>
                </a:lnTo>
                <a:lnTo>
                  <a:pt x="287221" y="2246740"/>
                </a:lnTo>
                <a:lnTo>
                  <a:pt x="334234" y="2243475"/>
                </a:lnTo>
                <a:lnTo>
                  <a:pt x="380953" y="2238992"/>
                </a:lnTo>
                <a:lnTo>
                  <a:pt x="427362" y="2233306"/>
                </a:lnTo>
                <a:lnTo>
                  <a:pt x="473442" y="2226430"/>
                </a:lnTo>
                <a:lnTo>
                  <a:pt x="519176" y="2218380"/>
                </a:lnTo>
                <a:lnTo>
                  <a:pt x="564546" y="2209169"/>
                </a:lnTo>
                <a:lnTo>
                  <a:pt x="609533" y="2198814"/>
                </a:lnTo>
                <a:lnTo>
                  <a:pt x="654120" y="2187327"/>
                </a:lnTo>
                <a:lnTo>
                  <a:pt x="698290" y="2174723"/>
                </a:lnTo>
                <a:lnTo>
                  <a:pt x="742023" y="2161018"/>
                </a:lnTo>
                <a:lnTo>
                  <a:pt x="785304" y="2146225"/>
                </a:lnTo>
                <a:lnTo>
                  <a:pt x="828112" y="2130360"/>
                </a:lnTo>
                <a:lnTo>
                  <a:pt x="870431" y="2113436"/>
                </a:lnTo>
                <a:lnTo>
                  <a:pt x="912243" y="2095468"/>
                </a:lnTo>
                <a:lnTo>
                  <a:pt x="953530" y="2076471"/>
                </a:lnTo>
                <a:lnTo>
                  <a:pt x="994274" y="2056459"/>
                </a:lnTo>
                <a:lnTo>
                  <a:pt x="1034457" y="2035446"/>
                </a:lnTo>
                <a:lnTo>
                  <a:pt x="1074061" y="2013448"/>
                </a:lnTo>
                <a:lnTo>
                  <a:pt x="1113069" y="1990479"/>
                </a:lnTo>
                <a:lnTo>
                  <a:pt x="1151462" y="1966552"/>
                </a:lnTo>
                <a:lnTo>
                  <a:pt x="1189223" y="1941684"/>
                </a:lnTo>
                <a:lnTo>
                  <a:pt x="1226333" y="1915888"/>
                </a:lnTo>
                <a:lnTo>
                  <a:pt x="1262776" y="1889178"/>
                </a:lnTo>
                <a:lnTo>
                  <a:pt x="1298533" y="1861570"/>
                </a:lnTo>
                <a:lnTo>
                  <a:pt x="1333585" y="1833078"/>
                </a:lnTo>
                <a:lnTo>
                  <a:pt x="1367917" y="1803716"/>
                </a:lnTo>
                <a:lnTo>
                  <a:pt x="1401508" y="1773499"/>
                </a:lnTo>
                <a:lnTo>
                  <a:pt x="1434342" y="1742441"/>
                </a:lnTo>
                <a:lnTo>
                  <a:pt x="1466401" y="1710558"/>
                </a:lnTo>
                <a:lnTo>
                  <a:pt x="1497667" y="1677862"/>
                </a:lnTo>
                <a:lnTo>
                  <a:pt x="1528122" y="1644370"/>
                </a:lnTo>
                <a:lnTo>
                  <a:pt x="1557747" y="1610095"/>
                </a:lnTo>
                <a:lnTo>
                  <a:pt x="1586526" y="1575052"/>
                </a:lnTo>
                <a:lnTo>
                  <a:pt x="1614441" y="1539256"/>
                </a:lnTo>
                <a:lnTo>
                  <a:pt x="1641472" y="1502720"/>
                </a:lnTo>
                <a:lnTo>
                  <a:pt x="1667604" y="1465461"/>
                </a:lnTo>
                <a:lnTo>
                  <a:pt x="1692817" y="1427491"/>
                </a:lnTo>
                <a:lnTo>
                  <a:pt x="1717094" y="1388826"/>
                </a:lnTo>
                <a:lnTo>
                  <a:pt x="1740417" y="1349480"/>
                </a:lnTo>
                <a:lnTo>
                  <a:pt x="1762768" y="1309468"/>
                </a:lnTo>
                <a:lnTo>
                  <a:pt x="1784130" y="1268803"/>
                </a:lnTo>
                <a:lnTo>
                  <a:pt x="1804484" y="1227502"/>
                </a:lnTo>
                <a:lnTo>
                  <a:pt x="1823812" y="1185577"/>
                </a:lnTo>
                <a:lnTo>
                  <a:pt x="1842097" y="1143045"/>
                </a:lnTo>
                <a:lnTo>
                  <a:pt x="1859321" y="1099918"/>
                </a:lnTo>
                <a:lnTo>
                  <a:pt x="1875466" y="1056213"/>
                </a:lnTo>
                <a:lnTo>
                  <a:pt x="1890514" y="1011942"/>
                </a:lnTo>
                <a:lnTo>
                  <a:pt x="1904447" y="967121"/>
                </a:lnTo>
                <a:lnTo>
                  <a:pt x="1917247" y="921765"/>
                </a:lnTo>
                <a:lnTo>
                  <a:pt x="1928897" y="875888"/>
                </a:lnTo>
                <a:lnTo>
                  <a:pt x="1939378" y="829503"/>
                </a:lnTo>
                <a:lnTo>
                  <a:pt x="1948673" y="782627"/>
                </a:lnTo>
                <a:lnTo>
                  <a:pt x="1956764" y="735273"/>
                </a:lnTo>
                <a:lnTo>
                  <a:pt x="1963633" y="687456"/>
                </a:lnTo>
                <a:lnTo>
                  <a:pt x="1969262" y="639191"/>
                </a:lnTo>
                <a:lnTo>
                  <a:pt x="1973674" y="589713"/>
                </a:lnTo>
                <a:lnTo>
                  <a:pt x="1976713" y="540182"/>
                </a:lnTo>
                <a:lnTo>
                  <a:pt x="1978381" y="490627"/>
                </a:lnTo>
                <a:lnTo>
                  <a:pt x="1978680" y="441076"/>
                </a:lnTo>
                <a:lnTo>
                  <a:pt x="1977612" y="391558"/>
                </a:lnTo>
                <a:lnTo>
                  <a:pt x="1975180" y="342101"/>
                </a:lnTo>
                <a:lnTo>
                  <a:pt x="1971385" y="292733"/>
                </a:lnTo>
                <a:lnTo>
                  <a:pt x="1966229" y="243484"/>
                </a:lnTo>
                <a:lnTo>
                  <a:pt x="1959714" y="194380"/>
                </a:lnTo>
                <a:lnTo>
                  <a:pt x="1951843" y="145452"/>
                </a:lnTo>
                <a:lnTo>
                  <a:pt x="1942618" y="96727"/>
                </a:lnTo>
                <a:lnTo>
                  <a:pt x="1932040" y="48233"/>
                </a:lnTo>
                <a:lnTo>
                  <a:pt x="1920113" y="0"/>
                </a:lnTo>
                <a:close/>
              </a:path>
            </a:pathLst>
          </a:custGeom>
          <a:solidFill>
            <a:srgbClr val="EC7C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39765" y="3980179"/>
            <a:ext cx="1979295" cy="2249805"/>
          </a:xfrm>
          <a:custGeom>
            <a:avLst/>
            <a:gdLst/>
            <a:ahLst/>
            <a:cxnLst/>
            <a:rect l="l" t="t" r="r" b="b"/>
            <a:pathLst>
              <a:path w="1979295" h="2249804">
                <a:moveTo>
                  <a:pt x="184276" y="454914"/>
                </a:moveTo>
                <a:lnTo>
                  <a:pt x="0" y="2239937"/>
                </a:lnTo>
                <a:lnTo>
                  <a:pt x="48393" y="2244285"/>
                </a:lnTo>
                <a:lnTo>
                  <a:pt x="96602" y="2247329"/>
                </a:lnTo>
                <a:lnTo>
                  <a:pt x="144606" y="2249081"/>
                </a:lnTo>
                <a:lnTo>
                  <a:pt x="192390" y="2249558"/>
                </a:lnTo>
                <a:lnTo>
                  <a:pt x="239934" y="2248773"/>
                </a:lnTo>
                <a:lnTo>
                  <a:pt x="287221" y="2246740"/>
                </a:lnTo>
                <a:lnTo>
                  <a:pt x="334234" y="2243475"/>
                </a:lnTo>
                <a:lnTo>
                  <a:pt x="380953" y="2238992"/>
                </a:lnTo>
                <a:lnTo>
                  <a:pt x="427362" y="2233306"/>
                </a:lnTo>
                <a:lnTo>
                  <a:pt x="473442" y="2226430"/>
                </a:lnTo>
                <a:lnTo>
                  <a:pt x="519176" y="2218380"/>
                </a:lnTo>
                <a:lnTo>
                  <a:pt x="564546" y="2209169"/>
                </a:lnTo>
                <a:lnTo>
                  <a:pt x="609533" y="2198814"/>
                </a:lnTo>
                <a:lnTo>
                  <a:pt x="654120" y="2187327"/>
                </a:lnTo>
                <a:lnTo>
                  <a:pt x="698290" y="2174723"/>
                </a:lnTo>
                <a:lnTo>
                  <a:pt x="742023" y="2161018"/>
                </a:lnTo>
                <a:lnTo>
                  <a:pt x="785304" y="2146225"/>
                </a:lnTo>
                <a:lnTo>
                  <a:pt x="828112" y="2130360"/>
                </a:lnTo>
                <a:lnTo>
                  <a:pt x="870431" y="2113436"/>
                </a:lnTo>
                <a:lnTo>
                  <a:pt x="912243" y="2095468"/>
                </a:lnTo>
                <a:lnTo>
                  <a:pt x="953530" y="2076471"/>
                </a:lnTo>
                <a:lnTo>
                  <a:pt x="994274" y="2056459"/>
                </a:lnTo>
                <a:lnTo>
                  <a:pt x="1034457" y="2035446"/>
                </a:lnTo>
                <a:lnTo>
                  <a:pt x="1074061" y="2013448"/>
                </a:lnTo>
                <a:lnTo>
                  <a:pt x="1113069" y="1990479"/>
                </a:lnTo>
                <a:lnTo>
                  <a:pt x="1151462" y="1966552"/>
                </a:lnTo>
                <a:lnTo>
                  <a:pt x="1189223" y="1941684"/>
                </a:lnTo>
                <a:lnTo>
                  <a:pt x="1226333" y="1915888"/>
                </a:lnTo>
                <a:lnTo>
                  <a:pt x="1262776" y="1889178"/>
                </a:lnTo>
                <a:lnTo>
                  <a:pt x="1298533" y="1861570"/>
                </a:lnTo>
                <a:lnTo>
                  <a:pt x="1333585" y="1833078"/>
                </a:lnTo>
                <a:lnTo>
                  <a:pt x="1367917" y="1803716"/>
                </a:lnTo>
                <a:lnTo>
                  <a:pt x="1401508" y="1773499"/>
                </a:lnTo>
                <a:lnTo>
                  <a:pt x="1434342" y="1742441"/>
                </a:lnTo>
                <a:lnTo>
                  <a:pt x="1466401" y="1710558"/>
                </a:lnTo>
                <a:lnTo>
                  <a:pt x="1497667" y="1677862"/>
                </a:lnTo>
                <a:lnTo>
                  <a:pt x="1528122" y="1644370"/>
                </a:lnTo>
                <a:lnTo>
                  <a:pt x="1557747" y="1610095"/>
                </a:lnTo>
                <a:lnTo>
                  <a:pt x="1586526" y="1575052"/>
                </a:lnTo>
                <a:lnTo>
                  <a:pt x="1614441" y="1539256"/>
                </a:lnTo>
                <a:lnTo>
                  <a:pt x="1641472" y="1502720"/>
                </a:lnTo>
                <a:lnTo>
                  <a:pt x="1667604" y="1465461"/>
                </a:lnTo>
                <a:lnTo>
                  <a:pt x="1692817" y="1427491"/>
                </a:lnTo>
                <a:lnTo>
                  <a:pt x="1717094" y="1388826"/>
                </a:lnTo>
                <a:lnTo>
                  <a:pt x="1740417" y="1349480"/>
                </a:lnTo>
                <a:lnTo>
                  <a:pt x="1762768" y="1309468"/>
                </a:lnTo>
                <a:lnTo>
                  <a:pt x="1784130" y="1268803"/>
                </a:lnTo>
                <a:lnTo>
                  <a:pt x="1804484" y="1227502"/>
                </a:lnTo>
                <a:lnTo>
                  <a:pt x="1823812" y="1185577"/>
                </a:lnTo>
                <a:lnTo>
                  <a:pt x="1842097" y="1143045"/>
                </a:lnTo>
                <a:lnTo>
                  <a:pt x="1859321" y="1099918"/>
                </a:lnTo>
                <a:lnTo>
                  <a:pt x="1875466" y="1056213"/>
                </a:lnTo>
                <a:lnTo>
                  <a:pt x="1890514" y="1011942"/>
                </a:lnTo>
                <a:lnTo>
                  <a:pt x="1904447" y="967121"/>
                </a:lnTo>
                <a:lnTo>
                  <a:pt x="1917247" y="921765"/>
                </a:lnTo>
                <a:lnTo>
                  <a:pt x="1928897" y="875888"/>
                </a:lnTo>
                <a:lnTo>
                  <a:pt x="1939378" y="829503"/>
                </a:lnTo>
                <a:lnTo>
                  <a:pt x="1948673" y="782627"/>
                </a:lnTo>
                <a:lnTo>
                  <a:pt x="1956764" y="735273"/>
                </a:lnTo>
                <a:lnTo>
                  <a:pt x="1963633" y="687456"/>
                </a:lnTo>
                <a:lnTo>
                  <a:pt x="1969262" y="639191"/>
                </a:lnTo>
                <a:lnTo>
                  <a:pt x="1973674" y="589713"/>
                </a:lnTo>
                <a:lnTo>
                  <a:pt x="1976713" y="540182"/>
                </a:lnTo>
                <a:lnTo>
                  <a:pt x="1978381" y="490627"/>
                </a:lnTo>
                <a:lnTo>
                  <a:pt x="1978680" y="441076"/>
                </a:lnTo>
                <a:lnTo>
                  <a:pt x="1977612" y="391558"/>
                </a:lnTo>
                <a:lnTo>
                  <a:pt x="1975180" y="342101"/>
                </a:lnTo>
                <a:lnTo>
                  <a:pt x="1971385" y="292733"/>
                </a:lnTo>
                <a:lnTo>
                  <a:pt x="1966229" y="243484"/>
                </a:lnTo>
                <a:lnTo>
                  <a:pt x="1959714" y="194380"/>
                </a:lnTo>
                <a:lnTo>
                  <a:pt x="1951843" y="145452"/>
                </a:lnTo>
                <a:lnTo>
                  <a:pt x="1942618" y="96727"/>
                </a:lnTo>
                <a:lnTo>
                  <a:pt x="1932040" y="48233"/>
                </a:lnTo>
                <a:lnTo>
                  <a:pt x="1920113" y="0"/>
                </a:lnTo>
                <a:lnTo>
                  <a:pt x="184276" y="454914"/>
                </a:lnTo>
                <a:close/>
              </a:path>
            </a:pathLst>
          </a:custGeom>
          <a:ln w="182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264278" y="4435094"/>
            <a:ext cx="1659889" cy="1785620"/>
          </a:xfrm>
          <a:custGeom>
            <a:avLst/>
            <a:gdLst/>
            <a:ahLst/>
            <a:cxnLst/>
            <a:rect l="l" t="t" r="r" b="b"/>
            <a:pathLst>
              <a:path w="1659889" h="1785620">
                <a:moveTo>
                  <a:pt x="1659763" y="0"/>
                </a:moveTo>
                <a:lnTo>
                  <a:pt x="0" y="682243"/>
                </a:lnTo>
                <a:lnTo>
                  <a:pt x="19428" y="727733"/>
                </a:lnTo>
                <a:lnTo>
                  <a:pt x="40020" y="772503"/>
                </a:lnTo>
                <a:lnTo>
                  <a:pt x="61754" y="816538"/>
                </a:lnTo>
                <a:lnTo>
                  <a:pt x="84608" y="859823"/>
                </a:lnTo>
                <a:lnTo>
                  <a:pt x="108561" y="902341"/>
                </a:lnTo>
                <a:lnTo>
                  <a:pt x="133593" y="944076"/>
                </a:lnTo>
                <a:lnTo>
                  <a:pt x="159682" y="985014"/>
                </a:lnTo>
                <a:lnTo>
                  <a:pt x="186807" y="1025138"/>
                </a:lnTo>
                <a:lnTo>
                  <a:pt x="214948" y="1064432"/>
                </a:lnTo>
                <a:lnTo>
                  <a:pt x="244082" y="1102880"/>
                </a:lnTo>
                <a:lnTo>
                  <a:pt x="274188" y="1140468"/>
                </a:lnTo>
                <a:lnTo>
                  <a:pt x="305247" y="1177178"/>
                </a:lnTo>
                <a:lnTo>
                  <a:pt x="337236" y="1212996"/>
                </a:lnTo>
                <a:lnTo>
                  <a:pt x="370134" y="1247906"/>
                </a:lnTo>
                <a:lnTo>
                  <a:pt x="403921" y="1281891"/>
                </a:lnTo>
                <a:lnTo>
                  <a:pt x="438574" y="1314936"/>
                </a:lnTo>
                <a:lnTo>
                  <a:pt x="474074" y="1347025"/>
                </a:lnTo>
                <a:lnTo>
                  <a:pt x="510398" y="1378143"/>
                </a:lnTo>
                <a:lnTo>
                  <a:pt x="547527" y="1408274"/>
                </a:lnTo>
                <a:lnTo>
                  <a:pt x="585438" y="1437401"/>
                </a:lnTo>
                <a:lnTo>
                  <a:pt x="624110" y="1465510"/>
                </a:lnTo>
                <a:lnTo>
                  <a:pt x="663523" y="1492584"/>
                </a:lnTo>
                <a:lnTo>
                  <a:pt x="703655" y="1518608"/>
                </a:lnTo>
                <a:lnTo>
                  <a:pt x="744486" y="1543565"/>
                </a:lnTo>
                <a:lnTo>
                  <a:pt x="785993" y="1567441"/>
                </a:lnTo>
                <a:lnTo>
                  <a:pt x="828156" y="1590219"/>
                </a:lnTo>
                <a:lnTo>
                  <a:pt x="870954" y="1611883"/>
                </a:lnTo>
                <a:lnTo>
                  <a:pt x="914366" y="1632419"/>
                </a:lnTo>
                <a:lnTo>
                  <a:pt x="958371" y="1651809"/>
                </a:lnTo>
                <a:lnTo>
                  <a:pt x="1002946" y="1670038"/>
                </a:lnTo>
                <a:lnTo>
                  <a:pt x="1048072" y="1687091"/>
                </a:lnTo>
                <a:lnTo>
                  <a:pt x="1093728" y="1702952"/>
                </a:lnTo>
                <a:lnTo>
                  <a:pt x="1139891" y="1717605"/>
                </a:lnTo>
                <a:lnTo>
                  <a:pt x="1186541" y="1731033"/>
                </a:lnTo>
                <a:lnTo>
                  <a:pt x="1233657" y="1743223"/>
                </a:lnTo>
                <a:lnTo>
                  <a:pt x="1281218" y="1754156"/>
                </a:lnTo>
                <a:lnTo>
                  <a:pt x="1329202" y="1763819"/>
                </a:lnTo>
                <a:lnTo>
                  <a:pt x="1377589" y="1772195"/>
                </a:lnTo>
                <a:lnTo>
                  <a:pt x="1426357" y="1779268"/>
                </a:lnTo>
                <a:lnTo>
                  <a:pt x="1475486" y="1785023"/>
                </a:lnTo>
                <a:lnTo>
                  <a:pt x="1659763" y="0"/>
                </a:lnTo>
                <a:close/>
              </a:path>
            </a:pathLst>
          </a:custGeom>
          <a:solidFill>
            <a:srgbClr val="A4A4A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264278" y="4435094"/>
            <a:ext cx="1659889" cy="1785620"/>
          </a:xfrm>
          <a:custGeom>
            <a:avLst/>
            <a:gdLst/>
            <a:ahLst/>
            <a:cxnLst/>
            <a:rect l="l" t="t" r="r" b="b"/>
            <a:pathLst>
              <a:path w="1659889" h="1785620">
                <a:moveTo>
                  <a:pt x="1659763" y="0"/>
                </a:moveTo>
                <a:lnTo>
                  <a:pt x="0" y="682243"/>
                </a:lnTo>
                <a:lnTo>
                  <a:pt x="19428" y="727733"/>
                </a:lnTo>
                <a:lnTo>
                  <a:pt x="40020" y="772503"/>
                </a:lnTo>
                <a:lnTo>
                  <a:pt x="61754" y="816538"/>
                </a:lnTo>
                <a:lnTo>
                  <a:pt x="84608" y="859823"/>
                </a:lnTo>
                <a:lnTo>
                  <a:pt x="108561" y="902341"/>
                </a:lnTo>
                <a:lnTo>
                  <a:pt x="133593" y="944076"/>
                </a:lnTo>
                <a:lnTo>
                  <a:pt x="159682" y="985014"/>
                </a:lnTo>
                <a:lnTo>
                  <a:pt x="186807" y="1025138"/>
                </a:lnTo>
                <a:lnTo>
                  <a:pt x="214948" y="1064432"/>
                </a:lnTo>
                <a:lnTo>
                  <a:pt x="244082" y="1102880"/>
                </a:lnTo>
                <a:lnTo>
                  <a:pt x="274188" y="1140468"/>
                </a:lnTo>
                <a:lnTo>
                  <a:pt x="305247" y="1177178"/>
                </a:lnTo>
                <a:lnTo>
                  <a:pt x="337236" y="1212996"/>
                </a:lnTo>
                <a:lnTo>
                  <a:pt x="370134" y="1247906"/>
                </a:lnTo>
                <a:lnTo>
                  <a:pt x="403921" y="1281891"/>
                </a:lnTo>
                <a:lnTo>
                  <a:pt x="438574" y="1314936"/>
                </a:lnTo>
                <a:lnTo>
                  <a:pt x="474074" y="1347025"/>
                </a:lnTo>
                <a:lnTo>
                  <a:pt x="510398" y="1378143"/>
                </a:lnTo>
                <a:lnTo>
                  <a:pt x="547527" y="1408274"/>
                </a:lnTo>
                <a:lnTo>
                  <a:pt x="585438" y="1437401"/>
                </a:lnTo>
                <a:lnTo>
                  <a:pt x="624110" y="1465510"/>
                </a:lnTo>
                <a:lnTo>
                  <a:pt x="663523" y="1492584"/>
                </a:lnTo>
                <a:lnTo>
                  <a:pt x="703655" y="1518608"/>
                </a:lnTo>
                <a:lnTo>
                  <a:pt x="744486" y="1543565"/>
                </a:lnTo>
                <a:lnTo>
                  <a:pt x="785993" y="1567441"/>
                </a:lnTo>
                <a:lnTo>
                  <a:pt x="828156" y="1590219"/>
                </a:lnTo>
                <a:lnTo>
                  <a:pt x="870954" y="1611883"/>
                </a:lnTo>
                <a:lnTo>
                  <a:pt x="914366" y="1632419"/>
                </a:lnTo>
                <a:lnTo>
                  <a:pt x="958371" y="1651809"/>
                </a:lnTo>
                <a:lnTo>
                  <a:pt x="1002946" y="1670038"/>
                </a:lnTo>
                <a:lnTo>
                  <a:pt x="1048072" y="1687091"/>
                </a:lnTo>
                <a:lnTo>
                  <a:pt x="1093728" y="1702952"/>
                </a:lnTo>
                <a:lnTo>
                  <a:pt x="1139891" y="1717605"/>
                </a:lnTo>
                <a:lnTo>
                  <a:pt x="1186541" y="1731033"/>
                </a:lnTo>
                <a:lnTo>
                  <a:pt x="1233657" y="1743223"/>
                </a:lnTo>
                <a:lnTo>
                  <a:pt x="1281218" y="1754156"/>
                </a:lnTo>
                <a:lnTo>
                  <a:pt x="1329202" y="1763819"/>
                </a:lnTo>
                <a:lnTo>
                  <a:pt x="1377589" y="1772195"/>
                </a:lnTo>
                <a:lnTo>
                  <a:pt x="1426357" y="1779268"/>
                </a:lnTo>
                <a:lnTo>
                  <a:pt x="1475486" y="1785023"/>
                </a:lnTo>
                <a:lnTo>
                  <a:pt x="1659763" y="0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29458" y="4193413"/>
            <a:ext cx="1795145" cy="923925"/>
          </a:xfrm>
          <a:custGeom>
            <a:avLst/>
            <a:gdLst/>
            <a:ahLst/>
            <a:cxnLst/>
            <a:rect l="l" t="t" r="r" b="b"/>
            <a:pathLst>
              <a:path w="1795145" h="923925">
                <a:moveTo>
                  <a:pt x="16329" y="0"/>
                </a:moveTo>
                <a:lnTo>
                  <a:pt x="10304" y="49472"/>
                </a:lnTo>
                <a:lnTo>
                  <a:pt x="5663" y="99011"/>
                </a:lnTo>
                <a:lnTo>
                  <a:pt x="2400" y="148589"/>
                </a:lnTo>
                <a:lnTo>
                  <a:pt x="514" y="198176"/>
                </a:lnTo>
                <a:lnTo>
                  <a:pt x="0" y="247745"/>
                </a:lnTo>
                <a:lnTo>
                  <a:pt x="854" y="297268"/>
                </a:lnTo>
                <a:lnTo>
                  <a:pt x="3073" y="346715"/>
                </a:lnTo>
                <a:lnTo>
                  <a:pt x="6653" y="396060"/>
                </a:lnTo>
                <a:lnTo>
                  <a:pt x="11590" y="445272"/>
                </a:lnTo>
                <a:lnTo>
                  <a:pt x="17882" y="494325"/>
                </a:lnTo>
                <a:lnTo>
                  <a:pt x="25523" y="543189"/>
                </a:lnTo>
                <a:lnTo>
                  <a:pt x="34511" y="591837"/>
                </a:lnTo>
                <a:lnTo>
                  <a:pt x="44842" y="640239"/>
                </a:lnTo>
                <a:lnTo>
                  <a:pt x="56512" y="688369"/>
                </a:lnTo>
                <a:lnTo>
                  <a:pt x="69517" y="736196"/>
                </a:lnTo>
                <a:lnTo>
                  <a:pt x="83854" y="783694"/>
                </a:lnTo>
                <a:lnTo>
                  <a:pt x="99520" y="830834"/>
                </a:lnTo>
                <a:lnTo>
                  <a:pt x="116509" y="877587"/>
                </a:lnTo>
                <a:lnTo>
                  <a:pt x="134820" y="923925"/>
                </a:lnTo>
                <a:lnTo>
                  <a:pt x="1794583" y="241681"/>
                </a:lnTo>
                <a:lnTo>
                  <a:pt x="16329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29458" y="4193413"/>
            <a:ext cx="1795145" cy="923925"/>
          </a:xfrm>
          <a:custGeom>
            <a:avLst/>
            <a:gdLst/>
            <a:ahLst/>
            <a:cxnLst/>
            <a:rect l="l" t="t" r="r" b="b"/>
            <a:pathLst>
              <a:path w="1795145" h="923925">
                <a:moveTo>
                  <a:pt x="1794583" y="241681"/>
                </a:moveTo>
                <a:lnTo>
                  <a:pt x="16329" y="0"/>
                </a:lnTo>
                <a:lnTo>
                  <a:pt x="10304" y="49472"/>
                </a:lnTo>
                <a:lnTo>
                  <a:pt x="5663" y="99011"/>
                </a:lnTo>
                <a:lnTo>
                  <a:pt x="2400" y="148589"/>
                </a:lnTo>
                <a:lnTo>
                  <a:pt x="514" y="198176"/>
                </a:lnTo>
                <a:lnTo>
                  <a:pt x="0" y="247745"/>
                </a:lnTo>
                <a:lnTo>
                  <a:pt x="854" y="297268"/>
                </a:lnTo>
                <a:lnTo>
                  <a:pt x="3073" y="346715"/>
                </a:lnTo>
                <a:lnTo>
                  <a:pt x="6653" y="396060"/>
                </a:lnTo>
                <a:lnTo>
                  <a:pt x="11590" y="445272"/>
                </a:lnTo>
                <a:lnTo>
                  <a:pt x="17882" y="494325"/>
                </a:lnTo>
                <a:lnTo>
                  <a:pt x="25523" y="543189"/>
                </a:lnTo>
                <a:lnTo>
                  <a:pt x="34511" y="591837"/>
                </a:lnTo>
                <a:lnTo>
                  <a:pt x="44842" y="640239"/>
                </a:lnTo>
                <a:lnTo>
                  <a:pt x="56512" y="688369"/>
                </a:lnTo>
                <a:lnTo>
                  <a:pt x="69517" y="736196"/>
                </a:lnTo>
                <a:lnTo>
                  <a:pt x="83854" y="783694"/>
                </a:lnTo>
                <a:lnTo>
                  <a:pt x="99520" y="830834"/>
                </a:lnTo>
                <a:lnTo>
                  <a:pt x="116509" y="877587"/>
                </a:lnTo>
                <a:lnTo>
                  <a:pt x="134820" y="923925"/>
                </a:lnTo>
                <a:lnTo>
                  <a:pt x="1794583" y="241681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45788" y="3962400"/>
            <a:ext cx="1778635" cy="473075"/>
          </a:xfrm>
          <a:custGeom>
            <a:avLst/>
            <a:gdLst/>
            <a:ahLst/>
            <a:cxnLst/>
            <a:rect l="l" t="t" r="r" b="b"/>
            <a:pathLst>
              <a:path w="1778635" h="473075">
                <a:moveTo>
                  <a:pt x="47116" y="0"/>
                </a:moveTo>
                <a:lnTo>
                  <a:pt x="35243" y="45653"/>
                </a:lnTo>
                <a:lnTo>
                  <a:pt x="24606" y="91612"/>
                </a:lnTo>
                <a:lnTo>
                  <a:pt x="15195" y="137845"/>
                </a:lnTo>
                <a:lnTo>
                  <a:pt x="6997" y="184322"/>
                </a:lnTo>
                <a:lnTo>
                  <a:pt x="0" y="231012"/>
                </a:lnTo>
                <a:lnTo>
                  <a:pt x="1778253" y="472694"/>
                </a:lnTo>
                <a:lnTo>
                  <a:pt x="47116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45788" y="3962400"/>
            <a:ext cx="1778635" cy="473075"/>
          </a:xfrm>
          <a:custGeom>
            <a:avLst/>
            <a:gdLst/>
            <a:ahLst/>
            <a:cxnLst/>
            <a:rect l="l" t="t" r="r" b="b"/>
            <a:pathLst>
              <a:path w="1778635" h="473075">
                <a:moveTo>
                  <a:pt x="1778253" y="472694"/>
                </a:moveTo>
                <a:lnTo>
                  <a:pt x="47116" y="0"/>
                </a:lnTo>
                <a:lnTo>
                  <a:pt x="35243" y="45653"/>
                </a:lnTo>
                <a:lnTo>
                  <a:pt x="24606" y="91612"/>
                </a:lnTo>
                <a:lnTo>
                  <a:pt x="15195" y="137845"/>
                </a:lnTo>
                <a:lnTo>
                  <a:pt x="6997" y="184322"/>
                </a:lnTo>
                <a:lnTo>
                  <a:pt x="0" y="231012"/>
                </a:lnTo>
                <a:lnTo>
                  <a:pt x="1778253" y="472694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92904" y="2995295"/>
            <a:ext cx="1731645" cy="1440180"/>
          </a:xfrm>
          <a:custGeom>
            <a:avLst/>
            <a:gdLst/>
            <a:ahLst/>
            <a:cxnLst/>
            <a:rect l="l" t="t" r="r" b="b"/>
            <a:pathLst>
              <a:path w="1731645" h="1440179">
                <a:moveTo>
                  <a:pt x="660019" y="0"/>
                </a:moveTo>
                <a:lnTo>
                  <a:pt x="620244" y="30462"/>
                </a:lnTo>
                <a:lnTo>
                  <a:pt x="581419" y="61952"/>
                </a:lnTo>
                <a:lnTo>
                  <a:pt x="543559" y="94447"/>
                </a:lnTo>
                <a:lnTo>
                  <a:pt x="506680" y="127923"/>
                </a:lnTo>
                <a:lnTo>
                  <a:pt x="470798" y="162356"/>
                </a:lnTo>
                <a:lnTo>
                  <a:pt x="435929" y="197723"/>
                </a:lnTo>
                <a:lnTo>
                  <a:pt x="402090" y="234000"/>
                </a:lnTo>
                <a:lnTo>
                  <a:pt x="369297" y="271163"/>
                </a:lnTo>
                <a:lnTo>
                  <a:pt x="337565" y="309190"/>
                </a:lnTo>
                <a:lnTo>
                  <a:pt x="306912" y="348056"/>
                </a:lnTo>
                <a:lnTo>
                  <a:pt x="277353" y="387738"/>
                </a:lnTo>
                <a:lnTo>
                  <a:pt x="248904" y="428212"/>
                </a:lnTo>
                <a:lnTo>
                  <a:pt x="221581" y="469454"/>
                </a:lnTo>
                <a:lnTo>
                  <a:pt x="195401" y="511442"/>
                </a:lnTo>
                <a:lnTo>
                  <a:pt x="170380" y="554151"/>
                </a:lnTo>
                <a:lnTo>
                  <a:pt x="146534" y="597558"/>
                </a:lnTo>
                <a:lnTo>
                  <a:pt x="123879" y="641639"/>
                </a:lnTo>
                <a:lnTo>
                  <a:pt x="102431" y="686371"/>
                </a:lnTo>
                <a:lnTo>
                  <a:pt x="82206" y="731730"/>
                </a:lnTo>
                <a:lnTo>
                  <a:pt x="63221" y="777692"/>
                </a:lnTo>
                <a:lnTo>
                  <a:pt x="45492" y="824234"/>
                </a:lnTo>
                <a:lnTo>
                  <a:pt x="29035" y="871333"/>
                </a:lnTo>
                <a:lnTo>
                  <a:pt x="13865" y="918964"/>
                </a:lnTo>
                <a:lnTo>
                  <a:pt x="0" y="967104"/>
                </a:lnTo>
                <a:lnTo>
                  <a:pt x="1731137" y="1439798"/>
                </a:lnTo>
                <a:lnTo>
                  <a:pt x="660019" y="0"/>
                </a:lnTo>
                <a:close/>
              </a:path>
            </a:pathLst>
          </a:custGeom>
          <a:solidFill>
            <a:srgbClr val="6FAC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192904" y="2995295"/>
            <a:ext cx="1731645" cy="1440180"/>
          </a:xfrm>
          <a:custGeom>
            <a:avLst/>
            <a:gdLst/>
            <a:ahLst/>
            <a:cxnLst/>
            <a:rect l="l" t="t" r="r" b="b"/>
            <a:pathLst>
              <a:path w="1731645" h="1440179">
                <a:moveTo>
                  <a:pt x="1731137" y="1439798"/>
                </a:moveTo>
                <a:lnTo>
                  <a:pt x="660019" y="0"/>
                </a:lnTo>
                <a:lnTo>
                  <a:pt x="620244" y="30462"/>
                </a:lnTo>
                <a:lnTo>
                  <a:pt x="581419" y="61952"/>
                </a:lnTo>
                <a:lnTo>
                  <a:pt x="543559" y="94447"/>
                </a:lnTo>
                <a:lnTo>
                  <a:pt x="506680" y="127923"/>
                </a:lnTo>
                <a:lnTo>
                  <a:pt x="470798" y="162356"/>
                </a:lnTo>
                <a:lnTo>
                  <a:pt x="435929" y="197723"/>
                </a:lnTo>
                <a:lnTo>
                  <a:pt x="402090" y="234000"/>
                </a:lnTo>
                <a:lnTo>
                  <a:pt x="369297" y="271163"/>
                </a:lnTo>
                <a:lnTo>
                  <a:pt x="337565" y="309190"/>
                </a:lnTo>
                <a:lnTo>
                  <a:pt x="306912" y="348056"/>
                </a:lnTo>
                <a:lnTo>
                  <a:pt x="277353" y="387738"/>
                </a:lnTo>
                <a:lnTo>
                  <a:pt x="248904" y="428212"/>
                </a:lnTo>
                <a:lnTo>
                  <a:pt x="221581" y="469454"/>
                </a:lnTo>
                <a:lnTo>
                  <a:pt x="195401" y="511442"/>
                </a:lnTo>
                <a:lnTo>
                  <a:pt x="170380" y="554151"/>
                </a:lnTo>
                <a:lnTo>
                  <a:pt x="146534" y="597558"/>
                </a:lnTo>
                <a:lnTo>
                  <a:pt x="123879" y="641639"/>
                </a:lnTo>
                <a:lnTo>
                  <a:pt x="102431" y="686371"/>
                </a:lnTo>
                <a:lnTo>
                  <a:pt x="82206" y="731730"/>
                </a:lnTo>
                <a:lnTo>
                  <a:pt x="63221" y="777692"/>
                </a:lnTo>
                <a:lnTo>
                  <a:pt x="45492" y="824234"/>
                </a:lnTo>
                <a:lnTo>
                  <a:pt x="29035" y="871333"/>
                </a:lnTo>
                <a:lnTo>
                  <a:pt x="13865" y="918964"/>
                </a:lnTo>
                <a:lnTo>
                  <a:pt x="0" y="967104"/>
                </a:lnTo>
                <a:lnTo>
                  <a:pt x="1731137" y="1439798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852923" y="2640583"/>
            <a:ext cx="1071245" cy="1794510"/>
          </a:xfrm>
          <a:custGeom>
            <a:avLst/>
            <a:gdLst/>
            <a:ahLst/>
            <a:cxnLst/>
            <a:rect l="l" t="t" r="r" b="b"/>
            <a:pathLst>
              <a:path w="1071245" h="1794510">
                <a:moveTo>
                  <a:pt x="1071117" y="0"/>
                </a:moveTo>
                <a:lnTo>
                  <a:pt x="1020839" y="703"/>
                </a:lnTo>
                <a:lnTo>
                  <a:pt x="970707" y="2808"/>
                </a:lnTo>
                <a:lnTo>
                  <a:pt x="920747" y="6305"/>
                </a:lnTo>
                <a:lnTo>
                  <a:pt x="870988" y="11185"/>
                </a:lnTo>
                <a:lnTo>
                  <a:pt x="821456" y="17439"/>
                </a:lnTo>
                <a:lnTo>
                  <a:pt x="772179" y="25059"/>
                </a:lnTo>
                <a:lnTo>
                  <a:pt x="723184" y="34034"/>
                </a:lnTo>
                <a:lnTo>
                  <a:pt x="674499" y="44356"/>
                </a:lnTo>
                <a:lnTo>
                  <a:pt x="626151" y="56017"/>
                </a:lnTo>
                <a:lnTo>
                  <a:pt x="578168" y="69007"/>
                </a:lnTo>
                <a:lnTo>
                  <a:pt x="530576" y="83316"/>
                </a:lnTo>
                <a:lnTo>
                  <a:pt x="483404" y="98937"/>
                </a:lnTo>
                <a:lnTo>
                  <a:pt x="436678" y="115859"/>
                </a:lnTo>
                <a:lnTo>
                  <a:pt x="390426" y="134075"/>
                </a:lnTo>
                <a:lnTo>
                  <a:pt x="344675" y="153575"/>
                </a:lnTo>
                <a:lnTo>
                  <a:pt x="299453" y="174349"/>
                </a:lnTo>
                <a:lnTo>
                  <a:pt x="254787" y="196389"/>
                </a:lnTo>
                <a:lnTo>
                  <a:pt x="210704" y="219687"/>
                </a:lnTo>
                <a:lnTo>
                  <a:pt x="167232" y="244232"/>
                </a:lnTo>
                <a:lnTo>
                  <a:pt x="124399" y="270016"/>
                </a:lnTo>
                <a:lnTo>
                  <a:pt x="82230" y="297029"/>
                </a:lnTo>
                <a:lnTo>
                  <a:pt x="40755" y="325264"/>
                </a:lnTo>
                <a:lnTo>
                  <a:pt x="0" y="354711"/>
                </a:lnTo>
                <a:lnTo>
                  <a:pt x="1071117" y="1794509"/>
                </a:lnTo>
                <a:lnTo>
                  <a:pt x="1071117" y="0"/>
                </a:lnTo>
                <a:close/>
              </a:path>
            </a:pathLst>
          </a:custGeom>
          <a:solidFill>
            <a:srgbClr val="245E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852923" y="2640583"/>
            <a:ext cx="1071245" cy="1794510"/>
          </a:xfrm>
          <a:custGeom>
            <a:avLst/>
            <a:gdLst/>
            <a:ahLst/>
            <a:cxnLst/>
            <a:rect l="l" t="t" r="r" b="b"/>
            <a:pathLst>
              <a:path w="1071245" h="1794510">
                <a:moveTo>
                  <a:pt x="1071117" y="1794509"/>
                </a:moveTo>
                <a:lnTo>
                  <a:pt x="1071117" y="0"/>
                </a:lnTo>
                <a:lnTo>
                  <a:pt x="1020839" y="703"/>
                </a:lnTo>
                <a:lnTo>
                  <a:pt x="970707" y="2808"/>
                </a:lnTo>
                <a:lnTo>
                  <a:pt x="920747" y="6305"/>
                </a:lnTo>
                <a:lnTo>
                  <a:pt x="870988" y="11185"/>
                </a:lnTo>
                <a:lnTo>
                  <a:pt x="821456" y="17439"/>
                </a:lnTo>
                <a:lnTo>
                  <a:pt x="772179" y="25059"/>
                </a:lnTo>
                <a:lnTo>
                  <a:pt x="723184" y="34034"/>
                </a:lnTo>
                <a:lnTo>
                  <a:pt x="674499" y="44356"/>
                </a:lnTo>
                <a:lnTo>
                  <a:pt x="626151" y="56017"/>
                </a:lnTo>
                <a:lnTo>
                  <a:pt x="578168" y="69007"/>
                </a:lnTo>
                <a:lnTo>
                  <a:pt x="530576" y="83316"/>
                </a:lnTo>
                <a:lnTo>
                  <a:pt x="483404" y="98937"/>
                </a:lnTo>
                <a:lnTo>
                  <a:pt x="436678" y="115859"/>
                </a:lnTo>
                <a:lnTo>
                  <a:pt x="390426" y="134075"/>
                </a:lnTo>
                <a:lnTo>
                  <a:pt x="344675" y="153575"/>
                </a:lnTo>
                <a:lnTo>
                  <a:pt x="299453" y="174349"/>
                </a:lnTo>
                <a:lnTo>
                  <a:pt x="254787" y="196389"/>
                </a:lnTo>
                <a:lnTo>
                  <a:pt x="210704" y="219687"/>
                </a:lnTo>
                <a:lnTo>
                  <a:pt x="167232" y="244232"/>
                </a:lnTo>
                <a:lnTo>
                  <a:pt x="124399" y="270016"/>
                </a:lnTo>
                <a:lnTo>
                  <a:pt x="82230" y="297029"/>
                </a:lnTo>
                <a:lnTo>
                  <a:pt x="40755" y="325264"/>
                </a:lnTo>
                <a:lnTo>
                  <a:pt x="0" y="354711"/>
                </a:lnTo>
                <a:lnTo>
                  <a:pt x="1071117" y="1794509"/>
                </a:lnTo>
                <a:close/>
              </a:path>
            </a:pathLst>
          </a:custGeom>
          <a:ln w="182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611236" y="2950845"/>
            <a:ext cx="4749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45" dirty="0">
                <a:solidFill>
                  <a:srgbClr val="404040"/>
                </a:solidFill>
                <a:latin typeface="Cambria"/>
                <a:cs typeface="Cambria"/>
              </a:rPr>
              <a:t>4</a:t>
            </a:r>
            <a:r>
              <a:rPr sz="1400" b="1" spc="80" dirty="0">
                <a:solidFill>
                  <a:srgbClr val="404040"/>
                </a:solidFill>
                <a:latin typeface="Cambria"/>
                <a:cs typeface="Cambria"/>
              </a:rPr>
              <a:t>.</a:t>
            </a:r>
            <a:r>
              <a:rPr sz="1400" b="1" spc="-55" dirty="0">
                <a:solidFill>
                  <a:srgbClr val="404040"/>
                </a:solidFill>
                <a:latin typeface="Cambria"/>
                <a:cs typeface="Cambria"/>
              </a:rPr>
              <a:t>031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389114" y="5621223"/>
            <a:ext cx="87947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265" marR="5080" indent="-203200">
              <a:lnSpc>
                <a:spcPct val="100000"/>
              </a:lnSpc>
              <a:spcBef>
                <a:spcPts val="100"/>
              </a:spcBef>
            </a:pPr>
            <a:r>
              <a:rPr sz="1400" b="1" spc="204" dirty="0">
                <a:solidFill>
                  <a:srgbClr val="404040"/>
                </a:solidFill>
                <a:latin typeface="Cambria"/>
                <a:cs typeface="Cambria"/>
              </a:rPr>
              <a:t>E</a:t>
            </a:r>
            <a:r>
              <a:rPr sz="1400" b="1" spc="-25" dirty="0">
                <a:solidFill>
                  <a:srgbClr val="404040"/>
                </a:solidFill>
                <a:latin typeface="Cambria"/>
                <a:cs typeface="Cambria"/>
              </a:rPr>
              <a:t>d</a:t>
            </a:r>
            <a:r>
              <a:rPr sz="1400" b="1" spc="20" dirty="0">
                <a:solidFill>
                  <a:srgbClr val="404040"/>
                </a:solidFill>
                <a:latin typeface="Cambria"/>
                <a:cs typeface="Cambria"/>
              </a:rPr>
              <a:t>u</a:t>
            </a:r>
            <a:r>
              <a:rPr sz="1400" b="1" spc="-20" dirty="0">
                <a:solidFill>
                  <a:srgbClr val="404040"/>
                </a:solidFill>
                <a:latin typeface="Cambria"/>
                <a:cs typeface="Cambria"/>
              </a:rPr>
              <a:t>cación  </a:t>
            </a:r>
            <a:r>
              <a:rPr sz="1400" b="1" spc="-25" dirty="0">
                <a:solidFill>
                  <a:srgbClr val="404040"/>
                </a:solidFill>
                <a:latin typeface="Cambria"/>
                <a:cs typeface="Cambria"/>
              </a:rPr>
              <a:t>5.919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59071" y="5934557"/>
            <a:ext cx="508634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209" marR="5080" indent="-17145">
              <a:lnSpc>
                <a:spcPct val="100000"/>
              </a:lnSpc>
              <a:spcBef>
                <a:spcPts val="100"/>
              </a:spcBef>
            </a:pPr>
            <a:r>
              <a:rPr sz="1400" b="1" spc="175" dirty="0">
                <a:solidFill>
                  <a:srgbClr val="404040"/>
                </a:solidFill>
                <a:latin typeface="Cambria"/>
                <a:cs typeface="Cambria"/>
              </a:rPr>
              <a:t>S</a:t>
            </a:r>
            <a:r>
              <a:rPr sz="1400" b="1" spc="35" dirty="0">
                <a:solidFill>
                  <a:srgbClr val="404040"/>
                </a:solidFill>
                <a:latin typeface="Cambria"/>
                <a:cs typeface="Cambria"/>
              </a:rPr>
              <a:t>a</a:t>
            </a:r>
            <a:r>
              <a:rPr sz="1400" b="1" spc="10" dirty="0">
                <a:solidFill>
                  <a:srgbClr val="404040"/>
                </a:solidFill>
                <a:latin typeface="Cambria"/>
                <a:cs typeface="Cambria"/>
              </a:rPr>
              <a:t>l</a:t>
            </a:r>
            <a:r>
              <a:rPr sz="1400" b="1" spc="25" dirty="0">
                <a:solidFill>
                  <a:srgbClr val="404040"/>
                </a:solidFill>
                <a:latin typeface="Cambria"/>
                <a:cs typeface="Cambria"/>
              </a:rPr>
              <a:t>u</a:t>
            </a:r>
            <a:r>
              <a:rPr sz="1400" b="1" spc="-20" dirty="0">
                <a:solidFill>
                  <a:srgbClr val="404040"/>
                </a:solidFill>
                <a:latin typeface="Cambria"/>
                <a:cs typeface="Cambria"/>
              </a:rPr>
              <a:t>d  </a:t>
            </a:r>
            <a:r>
              <a:rPr sz="1400" b="1" spc="-25" dirty="0">
                <a:solidFill>
                  <a:srgbClr val="404040"/>
                </a:solidFill>
                <a:latin typeface="Cambria"/>
                <a:cs typeface="Cambria"/>
              </a:rPr>
              <a:t>3.306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855467" y="4473702"/>
            <a:ext cx="1160780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404040"/>
                </a:solidFill>
                <a:latin typeface="Cambria"/>
                <a:cs typeface="Cambria"/>
              </a:rPr>
              <a:t>Restos </a:t>
            </a:r>
            <a:r>
              <a:rPr sz="1400" b="1" spc="-15" dirty="0">
                <a:solidFill>
                  <a:srgbClr val="404040"/>
                </a:solidFill>
                <a:latin typeface="Cambria"/>
                <a:cs typeface="Cambria"/>
              </a:rPr>
              <a:t>del</a:t>
            </a:r>
            <a:r>
              <a:rPr sz="1400" b="1" spc="25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1400" b="1" spc="140" dirty="0">
                <a:solidFill>
                  <a:srgbClr val="404040"/>
                </a:solidFill>
                <a:latin typeface="Cambria"/>
                <a:cs typeface="Cambria"/>
              </a:rPr>
              <a:t>PE</a:t>
            </a:r>
            <a:endParaRPr sz="1400">
              <a:latin typeface="Cambria"/>
              <a:cs typeface="Cambria"/>
            </a:endParaRPr>
          </a:p>
          <a:p>
            <a:pPr marL="3175" algn="ctr">
              <a:lnSpc>
                <a:spcPct val="100000"/>
              </a:lnSpc>
              <a:spcBef>
                <a:spcPts val="5"/>
              </a:spcBef>
            </a:pPr>
            <a:r>
              <a:rPr sz="1400" b="1" spc="-25" dirty="0">
                <a:solidFill>
                  <a:srgbClr val="404040"/>
                </a:solidFill>
                <a:latin typeface="Cambria"/>
                <a:cs typeface="Cambria"/>
              </a:rPr>
              <a:t>1.610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74163" y="3786885"/>
            <a:ext cx="146240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1025" marR="5080" indent="-568960">
              <a:lnSpc>
                <a:spcPct val="100000"/>
              </a:lnSpc>
              <a:spcBef>
                <a:spcPts val="100"/>
              </a:spcBef>
            </a:pPr>
            <a:r>
              <a:rPr sz="1400" b="1" spc="-25" dirty="0">
                <a:solidFill>
                  <a:srgbClr val="404040"/>
                </a:solidFill>
                <a:latin typeface="Cambria"/>
                <a:cs typeface="Cambria"/>
              </a:rPr>
              <a:t>Poder </a:t>
            </a:r>
            <a:r>
              <a:rPr sz="1400" b="1" spc="10" dirty="0">
                <a:solidFill>
                  <a:srgbClr val="404040"/>
                </a:solidFill>
                <a:latin typeface="Cambria"/>
                <a:cs typeface="Cambria"/>
              </a:rPr>
              <a:t>Legislativo  </a:t>
            </a:r>
            <a:r>
              <a:rPr sz="1400" b="1" spc="-40" dirty="0">
                <a:solidFill>
                  <a:srgbClr val="404040"/>
                </a:solidFill>
                <a:latin typeface="Cambria"/>
                <a:cs typeface="Cambria"/>
              </a:rPr>
              <a:t>403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118485" y="2995422"/>
            <a:ext cx="1212850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635" marR="5080" indent="-369570">
              <a:lnSpc>
                <a:spcPct val="100000"/>
              </a:lnSpc>
              <a:spcBef>
                <a:spcPts val="105"/>
              </a:spcBef>
            </a:pPr>
            <a:r>
              <a:rPr sz="1400" b="1" spc="-25" dirty="0">
                <a:solidFill>
                  <a:srgbClr val="404040"/>
                </a:solidFill>
                <a:latin typeface="Cambria"/>
                <a:cs typeface="Cambria"/>
              </a:rPr>
              <a:t>Poder </a:t>
            </a:r>
            <a:r>
              <a:rPr sz="1400" b="1" spc="35" dirty="0">
                <a:solidFill>
                  <a:srgbClr val="404040"/>
                </a:solidFill>
                <a:latin typeface="Cambria"/>
                <a:cs typeface="Cambria"/>
              </a:rPr>
              <a:t>Judicial  </a:t>
            </a:r>
            <a:r>
              <a:rPr sz="1400" b="1" spc="-25" dirty="0">
                <a:solidFill>
                  <a:srgbClr val="404040"/>
                </a:solidFill>
                <a:latin typeface="Cambria"/>
                <a:cs typeface="Cambria"/>
              </a:rPr>
              <a:t>2.038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039733" y="988695"/>
            <a:ext cx="7983220" cy="1833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65" dirty="0" smtClean="0">
                <a:solidFill>
                  <a:srgbClr val="001F5F"/>
                </a:solidFill>
                <a:latin typeface="Cambria"/>
                <a:cs typeface="Cambria"/>
              </a:rPr>
              <a:t>De </a:t>
            </a:r>
            <a:r>
              <a:rPr sz="3000" b="1" dirty="0">
                <a:solidFill>
                  <a:srgbClr val="001F5F"/>
                </a:solidFill>
                <a:latin typeface="Cambria"/>
                <a:cs typeface="Cambria"/>
              </a:rPr>
              <a:t>cada </a:t>
            </a:r>
            <a:r>
              <a:rPr sz="3000" b="1" spc="265" dirty="0">
                <a:solidFill>
                  <a:srgbClr val="001F5F"/>
                </a:solidFill>
                <a:latin typeface="Cambria"/>
                <a:cs typeface="Cambria"/>
              </a:rPr>
              <a:t>G. </a:t>
            </a:r>
            <a:r>
              <a:rPr sz="3000" b="1" spc="-110" dirty="0">
                <a:solidFill>
                  <a:srgbClr val="001F5F"/>
                </a:solidFill>
                <a:latin typeface="Cambria"/>
                <a:cs typeface="Cambria"/>
              </a:rPr>
              <a:t>100 </a:t>
            </a:r>
            <a:r>
              <a:rPr sz="3000" b="1" spc="-45" dirty="0">
                <a:solidFill>
                  <a:srgbClr val="001F5F"/>
                </a:solidFill>
                <a:latin typeface="Cambria"/>
                <a:cs typeface="Cambria"/>
              </a:rPr>
              <a:t>recaudado </a:t>
            </a:r>
            <a:r>
              <a:rPr sz="3000" b="1" spc="265" dirty="0">
                <a:solidFill>
                  <a:srgbClr val="001F5F"/>
                </a:solidFill>
                <a:latin typeface="Cambria"/>
                <a:cs typeface="Cambria"/>
              </a:rPr>
              <a:t>G. </a:t>
            </a:r>
            <a:r>
              <a:rPr sz="3000" b="1" spc="-105" dirty="0">
                <a:solidFill>
                  <a:srgbClr val="001F5F"/>
                </a:solidFill>
                <a:latin typeface="Cambria"/>
                <a:cs typeface="Cambria"/>
              </a:rPr>
              <a:t>84 </a:t>
            </a:r>
            <a:r>
              <a:rPr sz="3000" b="1" spc="35" dirty="0">
                <a:solidFill>
                  <a:srgbClr val="001F5F"/>
                </a:solidFill>
                <a:latin typeface="Cambria"/>
                <a:cs typeface="Cambria"/>
              </a:rPr>
              <a:t>va </a:t>
            </a:r>
            <a:r>
              <a:rPr sz="3000" b="1" spc="60" dirty="0">
                <a:solidFill>
                  <a:srgbClr val="001F5F"/>
                </a:solidFill>
                <a:latin typeface="Cambria"/>
                <a:cs typeface="Cambria"/>
              </a:rPr>
              <a:t>a</a:t>
            </a:r>
            <a:r>
              <a:rPr sz="3000" b="1" spc="8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mbria"/>
                <a:cs typeface="Cambria"/>
              </a:rPr>
              <a:t>salarios</a:t>
            </a:r>
            <a:endParaRPr sz="3000" dirty="0">
              <a:latin typeface="Cambria"/>
              <a:cs typeface="Cambria"/>
            </a:endParaRPr>
          </a:p>
          <a:p>
            <a:pPr marL="96520" algn="ctr">
              <a:lnSpc>
                <a:spcPct val="100000"/>
              </a:lnSpc>
              <a:spcBef>
                <a:spcPts val="1730"/>
              </a:spcBef>
            </a:pPr>
            <a:r>
              <a:rPr sz="1600" b="1" spc="120" dirty="0">
                <a:solidFill>
                  <a:srgbClr val="001F5F"/>
                </a:solidFill>
                <a:latin typeface="Cambria"/>
                <a:cs typeface="Cambria"/>
              </a:rPr>
              <a:t>En </a:t>
            </a:r>
            <a:r>
              <a:rPr sz="1600" b="1" spc="-5" dirty="0">
                <a:solidFill>
                  <a:srgbClr val="001F5F"/>
                </a:solidFill>
                <a:latin typeface="Cambria"/>
                <a:cs typeface="Cambria"/>
              </a:rPr>
              <a:t>miles </a:t>
            </a:r>
            <a:r>
              <a:rPr sz="1600" b="1" spc="-45" dirty="0">
                <a:solidFill>
                  <a:srgbClr val="001F5F"/>
                </a:solidFill>
                <a:latin typeface="Cambria"/>
                <a:cs typeface="Cambria"/>
              </a:rPr>
              <a:t>de </a:t>
            </a:r>
            <a:r>
              <a:rPr sz="1600" b="1" spc="-15" dirty="0">
                <a:solidFill>
                  <a:srgbClr val="001F5F"/>
                </a:solidFill>
                <a:latin typeface="Cambria"/>
                <a:cs typeface="Cambria"/>
              </a:rPr>
              <a:t>millones </a:t>
            </a:r>
            <a:r>
              <a:rPr sz="1600" b="1" spc="-45" dirty="0">
                <a:solidFill>
                  <a:srgbClr val="001F5F"/>
                </a:solidFill>
                <a:latin typeface="Cambria"/>
                <a:cs typeface="Cambria"/>
              </a:rPr>
              <a:t>de</a:t>
            </a:r>
            <a:r>
              <a:rPr sz="1600" b="1" spc="4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600" b="1" spc="5" dirty="0">
                <a:solidFill>
                  <a:srgbClr val="001F5F"/>
                </a:solidFill>
                <a:latin typeface="Cambria"/>
                <a:cs typeface="Cambria"/>
              </a:rPr>
              <a:t>guaraníes</a:t>
            </a:r>
            <a:endParaRPr sz="1600" dirty="0">
              <a:latin typeface="Cambria"/>
              <a:cs typeface="Cambria"/>
            </a:endParaRPr>
          </a:p>
          <a:p>
            <a:pPr marL="2776855" marR="4735830" algn="ctr">
              <a:lnSpc>
                <a:spcPct val="100000"/>
              </a:lnSpc>
              <a:spcBef>
                <a:spcPts val="1295"/>
              </a:spcBef>
            </a:pPr>
            <a:r>
              <a:rPr sz="1400" b="1" spc="125" dirty="0">
                <a:solidFill>
                  <a:srgbClr val="404040"/>
                </a:solidFill>
                <a:latin typeface="Cambria"/>
                <a:cs typeface="Cambria"/>
              </a:rPr>
              <a:t>O</a:t>
            </a:r>
            <a:r>
              <a:rPr sz="1400" b="1" spc="50" dirty="0">
                <a:solidFill>
                  <a:srgbClr val="404040"/>
                </a:solidFill>
                <a:latin typeface="Cambria"/>
                <a:cs typeface="Cambria"/>
              </a:rPr>
              <a:t>t</a:t>
            </a:r>
            <a:r>
              <a:rPr sz="1400" b="1" spc="-55" dirty="0">
                <a:solidFill>
                  <a:srgbClr val="404040"/>
                </a:solidFill>
                <a:latin typeface="Cambria"/>
                <a:cs typeface="Cambria"/>
              </a:rPr>
              <a:t>r</a:t>
            </a:r>
            <a:r>
              <a:rPr sz="1400" b="1" spc="-80" dirty="0">
                <a:solidFill>
                  <a:srgbClr val="404040"/>
                </a:solidFill>
                <a:latin typeface="Cambria"/>
                <a:cs typeface="Cambria"/>
              </a:rPr>
              <a:t>o</a:t>
            </a:r>
            <a:r>
              <a:rPr sz="1400" b="1" dirty="0">
                <a:solidFill>
                  <a:srgbClr val="404040"/>
                </a:solidFill>
                <a:latin typeface="Cambria"/>
                <a:cs typeface="Cambria"/>
              </a:rPr>
              <a:t>s  </a:t>
            </a:r>
            <a:r>
              <a:rPr sz="1400" b="1" spc="-45" dirty="0">
                <a:solidFill>
                  <a:srgbClr val="404040"/>
                </a:solidFill>
                <a:latin typeface="Cambria"/>
                <a:cs typeface="Cambria"/>
              </a:rPr>
              <a:t>1</a:t>
            </a:r>
            <a:r>
              <a:rPr sz="1400" b="1" spc="80" dirty="0">
                <a:solidFill>
                  <a:srgbClr val="404040"/>
                </a:solidFill>
                <a:latin typeface="Cambria"/>
                <a:cs typeface="Cambria"/>
              </a:rPr>
              <a:t>.</a:t>
            </a:r>
            <a:r>
              <a:rPr sz="1400" b="1" spc="-55" dirty="0">
                <a:solidFill>
                  <a:srgbClr val="404040"/>
                </a:solidFill>
                <a:latin typeface="Cambria"/>
                <a:cs typeface="Cambria"/>
              </a:rPr>
              <a:t>962</a:t>
            </a:r>
            <a:endParaRPr sz="1400" dirty="0">
              <a:latin typeface="Cambria"/>
              <a:cs typeface="Cambria"/>
            </a:endParaRPr>
          </a:p>
          <a:p>
            <a:pPr marL="3606165" algn="ctr">
              <a:lnSpc>
                <a:spcPct val="100000"/>
              </a:lnSpc>
              <a:spcBef>
                <a:spcPts val="645"/>
              </a:spcBef>
            </a:pPr>
            <a:r>
              <a:rPr sz="1400" b="1" dirty="0">
                <a:solidFill>
                  <a:srgbClr val="404040"/>
                </a:solidFill>
                <a:latin typeface="Cambria"/>
                <a:cs typeface="Cambria"/>
              </a:rPr>
              <a:t>Policias </a:t>
            </a:r>
            <a:r>
              <a:rPr sz="1400" b="1" spc="10" dirty="0">
                <a:solidFill>
                  <a:srgbClr val="404040"/>
                </a:solidFill>
                <a:latin typeface="Cambria"/>
                <a:cs typeface="Cambria"/>
              </a:rPr>
              <a:t>y</a:t>
            </a:r>
            <a:r>
              <a:rPr sz="1400" b="1" spc="114" dirty="0">
                <a:solidFill>
                  <a:srgbClr val="404040"/>
                </a:solidFill>
                <a:latin typeface="Cambria"/>
                <a:cs typeface="Cambria"/>
              </a:rPr>
              <a:t> </a:t>
            </a:r>
            <a:r>
              <a:rPr sz="1400" b="1" spc="15" dirty="0">
                <a:solidFill>
                  <a:srgbClr val="404040"/>
                </a:solidFill>
                <a:latin typeface="Cambria"/>
                <a:cs typeface="Cambria"/>
              </a:rPr>
              <a:t>Militares</a:t>
            </a:r>
            <a:endParaRPr sz="1400" dirty="0">
              <a:latin typeface="Cambria"/>
              <a:cs typeface="Cambr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321165" y="3531819"/>
            <a:ext cx="220916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2235">
              <a:lnSpc>
                <a:spcPct val="100000"/>
              </a:lnSpc>
              <a:spcBef>
                <a:spcPts val="100"/>
              </a:spcBef>
            </a:pPr>
            <a:r>
              <a:rPr sz="4800" b="1" spc="425" dirty="0">
                <a:solidFill>
                  <a:srgbClr val="001F5F"/>
                </a:solidFill>
                <a:latin typeface="Cambria"/>
                <a:cs typeface="Cambria"/>
              </a:rPr>
              <a:t>G.</a:t>
            </a:r>
            <a:r>
              <a:rPr sz="4800" b="1" spc="2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4800" b="1" spc="-75" dirty="0">
                <a:solidFill>
                  <a:srgbClr val="001F5F"/>
                </a:solidFill>
                <a:latin typeface="Cambria"/>
                <a:cs typeface="Cambria"/>
              </a:rPr>
              <a:t>19,2</a:t>
            </a:r>
            <a:endParaRPr sz="4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800" b="1" spc="-114" dirty="0">
                <a:solidFill>
                  <a:srgbClr val="001F5F"/>
                </a:solidFill>
                <a:latin typeface="Cambria"/>
                <a:cs typeface="Cambria"/>
              </a:rPr>
              <a:t>b</a:t>
            </a:r>
            <a:r>
              <a:rPr sz="4800" b="1" spc="-50" dirty="0">
                <a:solidFill>
                  <a:srgbClr val="001F5F"/>
                </a:solidFill>
                <a:latin typeface="Cambria"/>
                <a:cs typeface="Cambria"/>
              </a:rPr>
              <a:t>i</a:t>
            </a:r>
            <a:r>
              <a:rPr sz="4800" b="1" spc="30" dirty="0">
                <a:solidFill>
                  <a:srgbClr val="001F5F"/>
                </a:solidFill>
                <a:latin typeface="Cambria"/>
                <a:cs typeface="Cambria"/>
              </a:rPr>
              <a:t>l</a:t>
            </a:r>
            <a:r>
              <a:rPr sz="4800" b="1" spc="45" dirty="0">
                <a:solidFill>
                  <a:srgbClr val="001F5F"/>
                </a:solidFill>
                <a:latin typeface="Cambria"/>
                <a:cs typeface="Cambria"/>
              </a:rPr>
              <a:t>l</a:t>
            </a:r>
            <a:r>
              <a:rPr sz="4800" b="1" spc="-110" dirty="0">
                <a:solidFill>
                  <a:srgbClr val="001F5F"/>
                </a:solidFill>
                <a:latin typeface="Cambria"/>
                <a:cs typeface="Cambria"/>
              </a:rPr>
              <a:t>ones</a:t>
            </a:r>
            <a:endParaRPr sz="4800">
              <a:latin typeface="Cambria"/>
              <a:cs typeface="Cambria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6424264" y="4779818"/>
            <a:ext cx="672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38%</a:t>
            </a:r>
            <a:endParaRPr lang="es-AR" sz="1400" dirty="0"/>
          </a:p>
        </p:txBody>
      </p:sp>
      <p:sp>
        <p:nvSpPr>
          <p:cNvPr id="29" name="CuadroTexto 28"/>
          <p:cNvSpPr txBox="1"/>
          <p:nvPr/>
        </p:nvSpPr>
        <p:spPr>
          <a:xfrm>
            <a:off x="6247823" y="3267923"/>
            <a:ext cx="672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21%</a:t>
            </a:r>
            <a:endParaRPr lang="es-AR" sz="1400" dirty="0"/>
          </a:p>
        </p:txBody>
      </p:sp>
      <p:sp>
        <p:nvSpPr>
          <p:cNvPr id="30" name="CuadroTexto 29"/>
          <p:cNvSpPr txBox="1"/>
          <p:nvPr/>
        </p:nvSpPr>
        <p:spPr>
          <a:xfrm>
            <a:off x="4903304" y="4964484"/>
            <a:ext cx="672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17%</a:t>
            </a:r>
            <a:endParaRPr lang="es-AR" sz="1400" dirty="0"/>
          </a:p>
        </p:txBody>
      </p:sp>
      <p:sp>
        <p:nvSpPr>
          <p:cNvPr id="31" name="CuadroTexto 30"/>
          <p:cNvSpPr txBox="1"/>
          <p:nvPr/>
        </p:nvSpPr>
        <p:spPr>
          <a:xfrm>
            <a:off x="4201471" y="4329025"/>
            <a:ext cx="672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8%</a:t>
            </a:r>
            <a:endParaRPr lang="es-AR" sz="1400" dirty="0"/>
          </a:p>
        </p:txBody>
      </p:sp>
      <p:sp>
        <p:nvSpPr>
          <p:cNvPr id="32" name="CuadroTexto 31"/>
          <p:cNvSpPr txBox="1"/>
          <p:nvPr/>
        </p:nvSpPr>
        <p:spPr>
          <a:xfrm>
            <a:off x="4098329" y="3915655"/>
            <a:ext cx="672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2%</a:t>
            </a:r>
            <a:endParaRPr lang="es-AR" sz="1400" dirty="0"/>
          </a:p>
        </p:txBody>
      </p:sp>
      <p:sp>
        <p:nvSpPr>
          <p:cNvPr id="33" name="CuadroTexto 32"/>
          <p:cNvSpPr txBox="1"/>
          <p:nvPr/>
        </p:nvSpPr>
        <p:spPr>
          <a:xfrm>
            <a:off x="4417186" y="3369125"/>
            <a:ext cx="672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11%</a:t>
            </a:r>
            <a:endParaRPr lang="es-AR" sz="1400" dirty="0"/>
          </a:p>
        </p:txBody>
      </p:sp>
      <p:sp>
        <p:nvSpPr>
          <p:cNvPr id="34" name="CuadroTexto 33"/>
          <p:cNvSpPr txBox="1"/>
          <p:nvPr/>
        </p:nvSpPr>
        <p:spPr>
          <a:xfrm>
            <a:off x="5046408" y="2834734"/>
            <a:ext cx="6727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dirty="0" smtClean="0"/>
              <a:t>10%</a:t>
            </a:r>
            <a:endParaRPr lang="es-AR" sz="1400" dirty="0"/>
          </a:p>
        </p:txBody>
      </p:sp>
      <p:sp>
        <p:nvSpPr>
          <p:cNvPr id="35" name="CuadroTexto 34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400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9671521"/>
              </p:ext>
            </p:extLst>
          </p:nvPr>
        </p:nvGraphicFramePr>
        <p:xfrm>
          <a:off x="1060175" y="1066347"/>
          <a:ext cx="10257182" cy="5652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uadroTexto 9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41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3">
            <a:extLst>
              <a:ext uri="{FF2B5EF4-FFF2-40B4-BE49-F238E27FC236}">
                <a16:creationId xmlns="" xmlns:a16="http://schemas.microsoft.com/office/drawing/2014/main" id="{91F1481F-855C-4A3F-905E-A4BF17C71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1893" y="2781172"/>
            <a:ext cx="9144000" cy="63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accent1"/>
              </a:buClr>
              <a:buSzPct val="70000"/>
              <a:buFont typeface="Monotype Sorts" pitchFamily="2" charset="2"/>
              <a:buChar char="l"/>
              <a:defRPr sz="3200">
                <a:solidFill>
                  <a:schemeClr val="tx1"/>
                </a:solidFill>
                <a:latin typeface="Arial Black" panose="020B0A04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Char char="•"/>
              <a:defRPr sz="2800">
                <a:solidFill>
                  <a:schemeClr val="tx1"/>
                </a:solidFill>
                <a:latin typeface="Arial Black" panose="020B0A04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 Black" panose="020B0A04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>
                <a:solidFill>
                  <a:schemeClr val="tx1"/>
                </a:solidFill>
                <a:latin typeface="Arial Black" panose="020B0A04020102020204" pitchFamily="34" charset="0"/>
              </a:defRPr>
            </a:lvl9pPr>
          </a:lstStyle>
          <a:p>
            <a:pPr marL="0" indent="0" algn="just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SzTx/>
              <a:buNone/>
              <a:defRPr/>
            </a:pPr>
            <a:endParaRPr lang="es-ES_tradnl" altLang="es-PY" sz="2400" b="1" dirty="0">
              <a:latin typeface="Arial" panose="020B0604020202020204" pitchFamily="34" charset="0"/>
            </a:endParaRPr>
          </a:p>
          <a:p>
            <a:pPr marL="0" indent="0" algn="just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SzTx/>
              <a:buNone/>
              <a:defRPr/>
            </a:pPr>
            <a:endParaRPr lang="es-ES_tradnl" altLang="es-PY" sz="2000" b="1" dirty="0">
              <a:latin typeface="Arial" panose="020B0604020202020204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761893" y="1160060"/>
            <a:ext cx="9401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b="1" dirty="0" smtClean="0"/>
              <a:t>PRESION TRIBUTARIA EN AMERICA LATINA </a:t>
            </a:r>
            <a:endParaRPr lang="es-PY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125" y="1540202"/>
            <a:ext cx="9853535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6567054" y="5798127"/>
            <a:ext cx="14443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/>
          </a:p>
        </p:txBody>
      </p:sp>
      <p:sp>
        <p:nvSpPr>
          <p:cNvPr id="18" name="CuadroTexto 17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69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/>
          </p:nvPr>
        </p:nvGraphicFramePr>
        <p:xfrm>
          <a:off x="353002" y="202439"/>
          <a:ext cx="634133" cy="545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Imagen de mapa de bits" r:id="rId3" imgW="3048426" imgH="3029373" progId="Paint.Picture">
                  <p:embed/>
                </p:oleObj>
              </mc:Choice>
              <mc:Fallback>
                <p:oleObj name="Imagen de mapa de bits" r:id="rId3" imgW="3048426" imgH="302937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02" y="202439"/>
                        <a:ext cx="634133" cy="545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1079401" y="1958982"/>
            <a:ext cx="1026211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2000" dirty="0" smtClean="0">
              <a:latin typeface="Times" panose="02020603060405020304" pitchFamily="18" charset="0"/>
            </a:endParaRPr>
          </a:p>
          <a:p>
            <a:endParaRPr lang="es-AR" sz="2000" dirty="0">
              <a:latin typeface="Times" panose="02020603060405020304" pitchFamily="18" charset="0"/>
            </a:endParaRPr>
          </a:p>
          <a:p>
            <a:endParaRPr lang="es-AR" sz="2000" dirty="0" smtClean="0">
              <a:latin typeface="Times" panose="02020603060405020304" pitchFamily="18" charset="0"/>
            </a:endParaRPr>
          </a:p>
          <a:p>
            <a:pPr algn="ctr"/>
            <a:r>
              <a:rPr lang="es-PY" sz="3200" b="1" dirty="0" smtClean="0">
                <a:latin typeface="Times" panose="02020603060405020304" pitchFamily="18" charset="0"/>
              </a:rPr>
              <a:t>DEUDA PUBLICA</a:t>
            </a:r>
            <a:endParaRPr lang="es-AR" sz="3200" b="1" dirty="0">
              <a:latin typeface="Times" panose="02020603060405020304" pitchFamily="18" charset="0"/>
            </a:endParaRPr>
          </a:p>
          <a:p>
            <a:endParaRPr lang="es-AR" sz="2000" b="1" dirty="0" smtClean="0">
              <a:latin typeface="Times" panose="02020603060405020304" pitchFamily="18" charset="0"/>
            </a:endParaRPr>
          </a:p>
          <a:p>
            <a:endParaRPr lang="es-AR" sz="2000" b="1" dirty="0">
              <a:latin typeface="Times" panose="02020603060405020304" pitchFamily="18" charset="0"/>
            </a:endParaRPr>
          </a:p>
          <a:p>
            <a:endParaRPr lang="es-AR" sz="2000" b="1" dirty="0" smtClean="0">
              <a:latin typeface="Times" panose="02020603060405020304" pitchFamily="18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215166" y="6125983"/>
            <a:ext cx="355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PY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90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/>
          </p:nvPr>
        </p:nvGraphicFramePr>
        <p:xfrm>
          <a:off x="353002" y="202439"/>
          <a:ext cx="634133" cy="545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Imagen de mapa de bits" r:id="rId3" imgW="3048426" imgH="3029373" progId="Paint.Picture">
                  <p:embed/>
                </p:oleObj>
              </mc:Choice>
              <mc:Fallback>
                <p:oleObj name="Imagen de mapa de bits" r:id="rId3" imgW="3048426" imgH="302937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02" y="202439"/>
                        <a:ext cx="634133" cy="545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2215166" y="6125983"/>
            <a:ext cx="355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PY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graphicFrame>
        <p:nvGraphicFramePr>
          <p:cNvPr id="6" name="1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5659971"/>
              </p:ext>
            </p:extLst>
          </p:nvPr>
        </p:nvGraphicFramePr>
        <p:xfrm>
          <a:off x="245660" y="1015663"/>
          <a:ext cx="11682484" cy="5531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7761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/>
          </p:nvPr>
        </p:nvGraphicFramePr>
        <p:xfrm>
          <a:off x="353002" y="202439"/>
          <a:ext cx="634133" cy="545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8" name="Imagen de mapa de bits" r:id="rId3" imgW="3048426" imgH="3029373" progId="Paint.Picture">
                  <p:embed/>
                </p:oleObj>
              </mc:Choice>
              <mc:Fallback>
                <p:oleObj name="Imagen de mapa de bits" r:id="rId3" imgW="3048426" imgH="302937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02" y="202439"/>
                        <a:ext cx="634133" cy="545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2215166" y="6125983"/>
            <a:ext cx="355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PY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60812" y="1146412"/>
            <a:ext cx="8038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b="1" dirty="0" smtClean="0"/>
              <a:t>Clasificación de la Deuda Pública</a:t>
            </a:r>
          </a:p>
          <a:p>
            <a:pPr algn="ctr"/>
            <a:r>
              <a:rPr lang="es-PY" b="1" dirty="0" smtClean="0"/>
              <a:t>En millones de Dólares</a:t>
            </a:r>
            <a:endParaRPr lang="es-PY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118" y="1954602"/>
            <a:ext cx="11627428" cy="3364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76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/>
          </p:nvPr>
        </p:nvGraphicFramePr>
        <p:xfrm>
          <a:off x="353002" y="202439"/>
          <a:ext cx="634133" cy="545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Imagen de mapa de bits" r:id="rId3" imgW="3048426" imgH="3029373" progId="Paint.Picture">
                  <p:embed/>
                </p:oleObj>
              </mc:Choice>
              <mc:Fallback>
                <p:oleObj name="Imagen de mapa de bits" r:id="rId3" imgW="3048426" imgH="302937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02" y="202439"/>
                        <a:ext cx="634133" cy="545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2215166" y="6125983"/>
            <a:ext cx="355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PY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60812" y="1146412"/>
            <a:ext cx="8038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b="1" dirty="0" smtClean="0"/>
              <a:t>Servicio de la Deuda Publica</a:t>
            </a:r>
          </a:p>
          <a:p>
            <a:pPr algn="ctr"/>
            <a:r>
              <a:rPr lang="es-PY" b="1" dirty="0" smtClean="0"/>
              <a:t>En millones de Dólares</a:t>
            </a:r>
            <a:endParaRPr lang="es-PY" b="1" dirty="0"/>
          </a:p>
        </p:txBody>
      </p:sp>
      <p:graphicFrame>
        <p:nvGraphicFramePr>
          <p:cNvPr id="7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7638874"/>
              </p:ext>
            </p:extLst>
          </p:nvPr>
        </p:nvGraphicFramePr>
        <p:xfrm>
          <a:off x="736980" y="1515745"/>
          <a:ext cx="10795378" cy="4794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9107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/>
          </p:nvPr>
        </p:nvGraphicFramePr>
        <p:xfrm>
          <a:off x="353002" y="202439"/>
          <a:ext cx="634133" cy="5457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Imagen de mapa de bits" r:id="rId3" imgW="3048426" imgH="3029373" progId="Paint.Picture">
                  <p:embed/>
                </p:oleObj>
              </mc:Choice>
              <mc:Fallback>
                <p:oleObj name="Imagen de mapa de bits" r:id="rId3" imgW="3048426" imgH="302937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02" y="202439"/>
                        <a:ext cx="634133" cy="5457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2215166" y="6125983"/>
            <a:ext cx="3554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PY" b="1" dirty="0">
              <a:solidFill>
                <a:srgbClr val="FF0000"/>
              </a:solidFill>
              <a:latin typeface="Times" pitchFamily="18" charset="0"/>
              <a:cs typeface="Times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60812" y="1146412"/>
            <a:ext cx="8038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b="1" dirty="0" smtClean="0"/>
              <a:t>Servicio de la Deuda Publica</a:t>
            </a:r>
            <a:endParaRPr lang="es-PY" b="1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959" y="2402006"/>
            <a:ext cx="9116704" cy="1439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450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307386"/>
              </p:ext>
            </p:extLst>
          </p:nvPr>
        </p:nvGraphicFramePr>
        <p:xfrm>
          <a:off x="92766" y="1262012"/>
          <a:ext cx="12099234" cy="5535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2574"/>
                <a:gridCol w="3264195"/>
                <a:gridCol w="5812465"/>
              </a:tblGrid>
              <a:tr h="323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DESCRIPCION</a:t>
                      </a:r>
                      <a:endParaRPr lang="es-PY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INDICADOR</a:t>
                      </a:r>
                      <a:endParaRPr lang="es-PY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COMENTARIOS</a:t>
                      </a:r>
                      <a:endParaRPr lang="es-PY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78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Presupuesto Nominal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El Presupuesto pasó de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G. 86,3 </a:t>
                      </a: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billones a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G.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92,3 </a:t>
                      </a: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billones, 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Implica un incremento</a:t>
                      </a:r>
                      <a:r>
                        <a:rPr lang="es-ES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del 7% con respecto al Proyecto Ejecutivo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13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Tipo de Cambio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G. 7.092 por Dólar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Pasó de 6.382 inicial 2020 a 7.092 para el 2021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Variación del Gasto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Público 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Crece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7%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relación al Presupuesto Vigente crecería en 6% como aprobó la Bicameral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Ingresos Tributarios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Disminución del 8,2%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Con relación a la estimación para el 2020, según Presupuesto aprobado  </a:t>
                      </a:r>
                      <a:endParaRPr lang="es-PY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Presión Tributaria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 torno al 9,1% para el 2021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Seguirá siendo la más baja de América Latina</a:t>
                      </a:r>
                      <a:endParaRPr lang="es-PY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609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Transferencias Intergubernamentales</a:t>
                      </a:r>
                      <a:endParaRPr lang="es-PY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G. 627 </a:t>
                      </a: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mil millones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 prevé una reducción del 1,1% con relación al vigente</a:t>
                      </a:r>
                      <a:endParaRPr lang="es-PY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2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Regalías</a:t>
                      </a:r>
                      <a:endParaRPr lang="es-PY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 prevé un monto total de 4,2 billones de guaraníes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Incremento del 6% con relación al PNG inicial 2020.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26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PIB</a:t>
                      </a:r>
                      <a:endParaRPr lang="es-PY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USD 36.700 </a:t>
                      </a: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millones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PY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</a:t>
                      </a:r>
                      <a:r>
                        <a:rPr lang="es-PY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cierre del presente año se estima en 35,324 millones de </a:t>
                      </a:r>
                      <a:r>
                        <a:rPr lang="es-PY" sz="1400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usd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532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Déficit del Presupuesto</a:t>
                      </a:r>
                      <a:endParaRPr lang="es-PY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4%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La Comisión Bicameral decidió programar los saldos de</a:t>
                      </a:r>
                      <a:r>
                        <a:rPr lang="es-ES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la Ley de Emergencia para salud pública 230 millones de </a:t>
                      </a:r>
                      <a:r>
                        <a:rPr lang="es-ES" sz="1400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usd</a:t>
                      </a:r>
                      <a:r>
                        <a:rPr lang="es-ES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y saldo de prestamos en ejecución para MOPC por un monto 613 millones de </a:t>
                      </a:r>
                      <a:r>
                        <a:rPr lang="es-ES" sz="1400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Usd</a:t>
                      </a:r>
                      <a:r>
                        <a:rPr lang="es-ES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por lo que el déficit asciende al 4% (1.410 millones de </a:t>
                      </a:r>
                      <a:r>
                        <a:rPr lang="es-ES" sz="1400" baseline="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usd</a:t>
                      </a:r>
                      <a:r>
                        <a:rPr lang="es-ES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55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Salario del Servidor Público en general</a:t>
                      </a:r>
                      <a:endParaRPr lang="es-PY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 se contempla aumentos salariales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 el presente Ejercicio no se modificó el salario legal mínimo.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78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Y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Salud</a:t>
                      </a:r>
                      <a:r>
                        <a:rPr lang="es-PY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Publica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PY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Personal</a:t>
                      </a:r>
                      <a:r>
                        <a:rPr lang="es-PY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contratados por los Consejos Locales de Salud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PY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Esta contemplado</a:t>
                      </a:r>
                      <a:r>
                        <a:rPr lang="es-PY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el crédito presupuestario para incorporar a los funcionarios contratados de los Consejos Locales de Salud (Ley N° 6552) .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52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Salario del Personal de las Fuerzas Públicas</a:t>
                      </a:r>
                      <a:endParaRPr lang="es-PY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Sin modificaciones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La Ley Nº  4493/11 Establece que el salario del personal de las Fuerzas Públicas se ajustaran conforme a la variación del Salario Legal Mínimo. </a:t>
                      </a:r>
                      <a:endParaRPr lang="es-PY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1616651" y="861901"/>
            <a:ext cx="88743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Times" panose="02020603060405020304" pitchFamily="18" charset="0"/>
              </a:rPr>
              <a:t>DATOS MACROECONOMICOS</a:t>
            </a:r>
            <a:endParaRPr lang="es-ES" sz="2000" b="1" dirty="0">
              <a:latin typeface="Times" panose="02020603060405020304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0" y="0"/>
            <a:ext cx="121920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906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640863"/>
              </p:ext>
            </p:extLst>
          </p:nvPr>
        </p:nvGraphicFramePr>
        <p:xfrm>
          <a:off x="0" y="846859"/>
          <a:ext cx="12002252" cy="5732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3497"/>
                <a:gridCol w="2882516"/>
                <a:gridCol w="5876239"/>
              </a:tblGrid>
              <a:tr h="377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DESCRIPCION</a:t>
                      </a:r>
                      <a:endParaRPr lang="es-PY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INDICADOR</a:t>
                      </a:r>
                      <a:endParaRPr lang="es-PY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COMENTARIOS</a:t>
                      </a:r>
                      <a:endParaRPr lang="es-PY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900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Salario Básico Profesional Docente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No se prevén el aumento salarial al sector 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docente,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El salario básico docente por turno es de </a:t>
                      </a:r>
                      <a:r>
                        <a:rPr lang="es-ES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G. </a:t>
                      </a:r>
                      <a:r>
                        <a:rPr lang="es-ES" sz="15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2.699.894.</a:t>
                      </a:r>
                      <a:r>
                        <a:rPr lang="es-ES" sz="15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s-ES" sz="1500" b="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El aumento está supeditado a una mejora de las recaudaciones durante el ejercicio.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585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Fondo de Excelencia para la Educación e Investigación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1,1 billones de guaraníes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USD </a:t>
                      </a:r>
                      <a:r>
                        <a:rPr lang="es-ES" sz="15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155</a:t>
                      </a: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millones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Para </a:t>
                      </a:r>
                      <a:r>
                        <a:rPr lang="es-ES" sz="15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 </a:t>
                      </a:r>
                      <a:r>
                        <a:rPr lang="es-ES" sz="1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Proyectos en Ejecución</a:t>
                      </a:r>
                      <a:endParaRPr lang="es-PY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2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Crecimiento Vegetativo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Está previsto para las Fuerzas 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Públicas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El</a:t>
                      </a:r>
                      <a:r>
                        <a:rPr lang="es-ES" sz="15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Congreso Nacional incorporo el crecimiento vegetativo en las Universidades Públicas del interior.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2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Programas Sociales - </a:t>
                      </a:r>
                      <a:r>
                        <a:rPr lang="es-ES" sz="15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Tekopora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Crédito Presupuestario de G. 412 mil millones</a:t>
                      </a:r>
                      <a:endParaRPr lang="es-PY" sz="15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 mantiene en los mismos niveles del 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vigente y se financia con recursos del </a:t>
                      </a:r>
                      <a:r>
                        <a:rPr lang="es-ES" sz="15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Fonacide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Administración Central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2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Pensión a Adultos Mayores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 prevé un crédito total de G. 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1,4 </a:t>
                      </a: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billones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Aumento G. 28.000 millones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Cantidad de Beneficiario 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215.400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2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Emisión de Bonos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600 millones de USD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Así mismo en la parte dispositiva solicitan la autorización para emitir</a:t>
                      </a:r>
                      <a:r>
                        <a:rPr lang="es-ES" sz="15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nuevos Títulos para operaciones de administración de la deuda publica hasta USD 500 millones.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2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Inversión Física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USD 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1.946 </a:t>
                      </a: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millones, principalmente en MOPC y ANDE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Tendrá un crecimiento del 45% con relación</a:t>
                      </a:r>
                      <a:r>
                        <a:rPr lang="es-ES" sz="15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al Presupuesto aprobado para el presente ejercicio fiscal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23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Aportes y Subsidios a Partidos Políticos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43,000 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millones de guaraníes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El Ejecutivo no había incluido y la Comisión</a:t>
                      </a:r>
                      <a:r>
                        <a:rPr lang="es-ES" sz="15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Bicameral decidió mantener el presupuesto vigente.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33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Servicio de la Deuda 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Crece el 24%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 4,8 </a:t>
                      </a: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billones a 5,9 billones de guaraníes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Deuda Pública Total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8.859 millones de 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USD al </a:t>
                      </a: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cierre del 2019 (22,7% del PIB)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 cierre del 2020 la deuda publica llega 11.360 mm de </a:t>
                      </a:r>
                      <a:r>
                        <a:rPr lang="es-ES" sz="15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usd</a:t>
                      </a: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(32,3% del PIB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3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Alcance 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103 </a:t>
                      </a: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Instituciones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5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103 </a:t>
                      </a:r>
                      <a:r>
                        <a:rPr lang="es-ES" sz="15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Entidades y 24 Secretarías dependiente de la Presidencia de la República.</a:t>
                      </a:r>
                      <a:endParaRPr lang="es-PY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0" y="114300"/>
            <a:ext cx="12192000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4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5673" y="2012478"/>
            <a:ext cx="8021781" cy="4471449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2628900" y="1246909"/>
            <a:ext cx="6411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/>
              <a:t>Proyectos adicionales incorporados por la Comisión Bicameral de Presupuesto (en millones de </a:t>
            </a:r>
            <a:r>
              <a:rPr lang="es-AR" b="1" dirty="0" err="1" smtClean="0"/>
              <a:t>usd</a:t>
            </a:r>
            <a:r>
              <a:rPr lang="es-AR" b="1" dirty="0" smtClean="0"/>
              <a:t>)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63320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628900" y="644237"/>
            <a:ext cx="6411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/>
              <a:t>Saldo de Recursos de Emergencia para Salud Pública</a:t>
            </a:r>
            <a:endParaRPr lang="es-AR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3655" y="1246908"/>
            <a:ext cx="7429500" cy="561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14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6003097" y="6443422"/>
            <a:ext cx="349879" cy="3088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423315" y="6589872"/>
            <a:ext cx="3512185" cy="6985"/>
          </a:xfrm>
          <a:custGeom>
            <a:avLst/>
            <a:gdLst/>
            <a:ahLst/>
            <a:cxnLst/>
            <a:rect l="l" t="t" r="r" b="b"/>
            <a:pathLst>
              <a:path w="3512185" h="6984">
                <a:moveTo>
                  <a:pt x="3511806" y="0"/>
                </a:moveTo>
                <a:lnTo>
                  <a:pt x="0" y="0"/>
                </a:lnTo>
                <a:lnTo>
                  <a:pt x="0" y="6367"/>
                </a:lnTo>
                <a:lnTo>
                  <a:pt x="3511806" y="6367"/>
                </a:lnTo>
                <a:lnTo>
                  <a:pt x="3511806" y="0"/>
                </a:lnTo>
                <a:close/>
              </a:path>
            </a:pathLst>
          </a:custGeom>
          <a:solidFill>
            <a:srgbClr val="D50F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24264" y="6589869"/>
            <a:ext cx="3509010" cy="10160"/>
          </a:xfrm>
          <a:custGeom>
            <a:avLst/>
            <a:gdLst/>
            <a:ahLst/>
            <a:cxnLst/>
            <a:rect l="l" t="t" r="r" b="b"/>
            <a:pathLst>
              <a:path w="3509009" h="10159">
                <a:moveTo>
                  <a:pt x="3508526" y="0"/>
                </a:moveTo>
                <a:lnTo>
                  <a:pt x="0" y="0"/>
                </a:lnTo>
                <a:lnTo>
                  <a:pt x="0" y="9551"/>
                </a:lnTo>
                <a:lnTo>
                  <a:pt x="3508526" y="9551"/>
                </a:lnTo>
                <a:lnTo>
                  <a:pt x="3508526" y="0"/>
                </a:lnTo>
                <a:close/>
              </a:path>
            </a:pathLst>
          </a:custGeom>
          <a:solidFill>
            <a:srgbClr val="2735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15924" y="5222747"/>
            <a:ext cx="5055235" cy="1019810"/>
          </a:xfrm>
          <a:custGeom>
            <a:avLst/>
            <a:gdLst/>
            <a:ahLst/>
            <a:cxnLst/>
            <a:rect l="l" t="t" r="r" b="b"/>
            <a:pathLst>
              <a:path w="5055235" h="1019810">
                <a:moveTo>
                  <a:pt x="5055108" y="0"/>
                </a:moveTo>
                <a:lnTo>
                  <a:pt x="0" y="0"/>
                </a:lnTo>
                <a:lnTo>
                  <a:pt x="0" y="1019556"/>
                </a:lnTo>
                <a:lnTo>
                  <a:pt x="5055108" y="1019556"/>
                </a:lnTo>
                <a:lnTo>
                  <a:pt x="5055108" y="0"/>
                </a:lnTo>
                <a:close/>
              </a:path>
            </a:pathLst>
          </a:custGeom>
          <a:solidFill>
            <a:srgbClr val="D1E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1781" y="5462778"/>
            <a:ext cx="582295" cy="546100"/>
          </a:xfrm>
          <a:custGeom>
            <a:avLst/>
            <a:gdLst/>
            <a:ahLst/>
            <a:cxnLst/>
            <a:rect l="l" t="t" r="r" b="b"/>
            <a:pathLst>
              <a:path w="582294" h="546100">
                <a:moveTo>
                  <a:pt x="291084" y="0"/>
                </a:moveTo>
                <a:lnTo>
                  <a:pt x="243869" y="3571"/>
                </a:lnTo>
                <a:lnTo>
                  <a:pt x="199080" y="13911"/>
                </a:lnTo>
                <a:lnTo>
                  <a:pt x="157316" y="30456"/>
                </a:lnTo>
                <a:lnTo>
                  <a:pt x="119175" y="52645"/>
                </a:lnTo>
                <a:lnTo>
                  <a:pt x="85258" y="79914"/>
                </a:lnTo>
                <a:lnTo>
                  <a:pt x="56163" y="111703"/>
                </a:lnTo>
                <a:lnTo>
                  <a:pt x="32491" y="147447"/>
                </a:lnTo>
                <a:lnTo>
                  <a:pt x="14840" y="186586"/>
                </a:lnTo>
                <a:lnTo>
                  <a:pt x="3809" y="228556"/>
                </a:lnTo>
                <a:lnTo>
                  <a:pt x="0" y="272796"/>
                </a:lnTo>
                <a:lnTo>
                  <a:pt x="3809" y="317044"/>
                </a:lnTo>
                <a:lnTo>
                  <a:pt x="14840" y="359020"/>
                </a:lnTo>
                <a:lnTo>
                  <a:pt x="32491" y="398161"/>
                </a:lnTo>
                <a:lnTo>
                  <a:pt x="56163" y="433905"/>
                </a:lnTo>
                <a:lnTo>
                  <a:pt x="85258" y="465691"/>
                </a:lnTo>
                <a:lnTo>
                  <a:pt x="119175" y="492957"/>
                </a:lnTo>
                <a:lnTo>
                  <a:pt x="157316" y="515142"/>
                </a:lnTo>
                <a:lnTo>
                  <a:pt x="199080" y="531684"/>
                </a:lnTo>
                <a:lnTo>
                  <a:pt x="243869" y="542021"/>
                </a:lnTo>
                <a:lnTo>
                  <a:pt x="291084" y="545592"/>
                </a:lnTo>
                <a:lnTo>
                  <a:pt x="338298" y="542021"/>
                </a:lnTo>
                <a:lnTo>
                  <a:pt x="383087" y="531684"/>
                </a:lnTo>
                <a:lnTo>
                  <a:pt x="424851" y="515142"/>
                </a:lnTo>
                <a:lnTo>
                  <a:pt x="462992" y="492957"/>
                </a:lnTo>
                <a:lnTo>
                  <a:pt x="496909" y="465691"/>
                </a:lnTo>
                <a:lnTo>
                  <a:pt x="526004" y="433905"/>
                </a:lnTo>
                <a:lnTo>
                  <a:pt x="549676" y="398161"/>
                </a:lnTo>
                <a:lnTo>
                  <a:pt x="567327" y="359020"/>
                </a:lnTo>
                <a:lnTo>
                  <a:pt x="578358" y="317044"/>
                </a:lnTo>
                <a:lnTo>
                  <a:pt x="582168" y="272796"/>
                </a:lnTo>
                <a:lnTo>
                  <a:pt x="578358" y="228556"/>
                </a:lnTo>
                <a:lnTo>
                  <a:pt x="567327" y="186586"/>
                </a:lnTo>
                <a:lnTo>
                  <a:pt x="549676" y="147447"/>
                </a:lnTo>
                <a:lnTo>
                  <a:pt x="526004" y="111703"/>
                </a:lnTo>
                <a:lnTo>
                  <a:pt x="496909" y="79914"/>
                </a:lnTo>
                <a:lnTo>
                  <a:pt x="462992" y="52645"/>
                </a:lnTo>
                <a:lnTo>
                  <a:pt x="424851" y="30456"/>
                </a:lnTo>
                <a:lnTo>
                  <a:pt x="383087" y="13911"/>
                </a:lnTo>
                <a:lnTo>
                  <a:pt x="338298" y="3571"/>
                </a:lnTo>
                <a:lnTo>
                  <a:pt x="2910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1781" y="5462778"/>
            <a:ext cx="582295" cy="546100"/>
          </a:xfrm>
          <a:custGeom>
            <a:avLst/>
            <a:gdLst/>
            <a:ahLst/>
            <a:cxnLst/>
            <a:rect l="l" t="t" r="r" b="b"/>
            <a:pathLst>
              <a:path w="582294" h="546100">
                <a:moveTo>
                  <a:pt x="0" y="272796"/>
                </a:moveTo>
                <a:lnTo>
                  <a:pt x="3809" y="228556"/>
                </a:lnTo>
                <a:lnTo>
                  <a:pt x="14840" y="186586"/>
                </a:lnTo>
                <a:lnTo>
                  <a:pt x="32491" y="147447"/>
                </a:lnTo>
                <a:lnTo>
                  <a:pt x="56163" y="111703"/>
                </a:lnTo>
                <a:lnTo>
                  <a:pt x="85258" y="79914"/>
                </a:lnTo>
                <a:lnTo>
                  <a:pt x="119175" y="52645"/>
                </a:lnTo>
                <a:lnTo>
                  <a:pt x="157316" y="30456"/>
                </a:lnTo>
                <a:lnTo>
                  <a:pt x="199080" y="13911"/>
                </a:lnTo>
                <a:lnTo>
                  <a:pt x="243869" y="3571"/>
                </a:lnTo>
                <a:lnTo>
                  <a:pt x="291084" y="0"/>
                </a:lnTo>
                <a:lnTo>
                  <a:pt x="338298" y="3571"/>
                </a:lnTo>
                <a:lnTo>
                  <a:pt x="383087" y="13911"/>
                </a:lnTo>
                <a:lnTo>
                  <a:pt x="424851" y="30456"/>
                </a:lnTo>
                <a:lnTo>
                  <a:pt x="462992" y="52645"/>
                </a:lnTo>
                <a:lnTo>
                  <a:pt x="496909" y="79914"/>
                </a:lnTo>
                <a:lnTo>
                  <a:pt x="526004" y="111703"/>
                </a:lnTo>
                <a:lnTo>
                  <a:pt x="549676" y="147447"/>
                </a:lnTo>
                <a:lnTo>
                  <a:pt x="567327" y="186586"/>
                </a:lnTo>
                <a:lnTo>
                  <a:pt x="578358" y="228556"/>
                </a:lnTo>
                <a:lnTo>
                  <a:pt x="582168" y="272796"/>
                </a:lnTo>
                <a:lnTo>
                  <a:pt x="578358" y="317044"/>
                </a:lnTo>
                <a:lnTo>
                  <a:pt x="567327" y="359020"/>
                </a:lnTo>
                <a:lnTo>
                  <a:pt x="549676" y="398161"/>
                </a:lnTo>
                <a:lnTo>
                  <a:pt x="526004" y="433905"/>
                </a:lnTo>
                <a:lnTo>
                  <a:pt x="496909" y="465691"/>
                </a:lnTo>
                <a:lnTo>
                  <a:pt x="462992" y="492957"/>
                </a:lnTo>
                <a:lnTo>
                  <a:pt x="424851" y="515142"/>
                </a:lnTo>
                <a:lnTo>
                  <a:pt x="383087" y="531684"/>
                </a:lnTo>
                <a:lnTo>
                  <a:pt x="338298" y="542021"/>
                </a:lnTo>
                <a:lnTo>
                  <a:pt x="291084" y="545592"/>
                </a:lnTo>
                <a:lnTo>
                  <a:pt x="243869" y="542021"/>
                </a:lnTo>
                <a:lnTo>
                  <a:pt x="199080" y="531684"/>
                </a:lnTo>
                <a:lnTo>
                  <a:pt x="157316" y="515142"/>
                </a:lnTo>
                <a:lnTo>
                  <a:pt x="119175" y="492957"/>
                </a:lnTo>
                <a:lnTo>
                  <a:pt x="85258" y="465691"/>
                </a:lnTo>
                <a:lnTo>
                  <a:pt x="56163" y="433905"/>
                </a:lnTo>
                <a:lnTo>
                  <a:pt x="32491" y="398161"/>
                </a:lnTo>
                <a:lnTo>
                  <a:pt x="14840" y="359020"/>
                </a:lnTo>
                <a:lnTo>
                  <a:pt x="3809" y="317044"/>
                </a:lnTo>
                <a:lnTo>
                  <a:pt x="0" y="272796"/>
                </a:lnTo>
                <a:close/>
              </a:path>
            </a:pathLst>
          </a:custGeom>
          <a:ln w="38100">
            <a:solidFill>
              <a:srgbClr val="27CED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41984" y="5497169"/>
            <a:ext cx="18097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4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932688" y="4059935"/>
            <a:ext cx="5055235" cy="1021080"/>
          </a:xfrm>
          <a:custGeom>
            <a:avLst/>
            <a:gdLst/>
            <a:ahLst/>
            <a:cxnLst/>
            <a:rect l="l" t="t" r="r" b="b"/>
            <a:pathLst>
              <a:path w="5055235" h="1021079">
                <a:moveTo>
                  <a:pt x="5055108" y="0"/>
                </a:moveTo>
                <a:lnTo>
                  <a:pt x="0" y="0"/>
                </a:lnTo>
                <a:lnTo>
                  <a:pt x="0" y="1021080"/>
                </a:lnTo>
                <a:lnTo>
                  <a:pt x="5055108" y="1021080"/>
                </a:lnTo>
                <a:lnTo>
                  <a:pt x="5055108" y="0"/>
                </a:lnTo>
                <a:close/>
              </a:path>
            </a:pathLst>
          </a:custGeom>
          <a:solidFill>
            <a:srgbClr val="D1E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58545" y="4298441"/>
            <a:ext cx="584200" cy="548640"/>
          </a:xfrm>
          <a:custGeom>
            <a:avLst/>
            <a:gdLst/>
            <a:ahLst/>
            <a:cxnLst/>
            <a:rect l="l" t="t" r="r" b="b"/>
            <a:pathLst>
              <a:path w="584200" h="548639">
                <a:moveTo>
                  <a:pt x="291845" y="0"/>
                </a:moveTo>
                <a:lnTo>
                  <a:pt x="244505" y="3590"/>
                </a:lnTo>
                <a:lnTo>
                  <a:pt x="199597" y="13984"/>
                </a:lnTo>
                <a:lnTo>
                  <a:pt x="157723" y="30617"/>
                </a:lnTo>
                <a:lnTo>
                  <a:pt x="119482" y="52925"/>
                </a:lnTo>
                <a:lnTo>
                  <a:pt x="85477" y="80343"/>
                </a:lnTo>
                <a:lnTo>
                  <a:pt x="56307" y="112306"/>
                </a:lnTo>
                <a:lnTo>
                  <a:pt x="32574" y="148250"/>
                </a:lnTo>
                <a:lnTo>
                  <a:pt x="14877" y="187610"/>
                </a:lnTo>
                <a:lnTo>
                  <a:pt x="3819" y="229821"/>
                </a:lnTo>
                <a:lnTo>
                  <a:pt x="0" y="274319"/>
                </a:lnTo>
                <a:lnTo>
                  <a:pt x="3819" y="318818"/>
                </a:lnTo>
                <a:lnTo>
                  <a:pt x="14877" y="361029"/>
                </a:lnTo>
                <a:lnTo>
                  <a:pt x="32574" y="400389"/>
                </a:lnTo>
                <a:lnTo>
                  <a:pt x="56307" y="436333"/>
                </a:lnTo>
                <a:lnTo>
                  <a:pt x="85477" y="468296"/>
                </a:lnTo>
                <a:lnTo>
                  <a:pt x="119482" y="495714"/>
                </a:lnTo>
                <a:lnTo>
                  <a:pt x="157723" y="518022"/>
                </a:lnTo>
                <a:lnTo>
                  <a:pt x="199597" y="534655"/>
                </a:lnTo>
                <a:lnTo>
                  <a:pt x="244505" y="545049"/>
                </a:lnTo>
                <a:lnTo>
                  <a:pt x="291845" y="548639"/>
                </a:lnTo>
                <a:lnTo>
                  <a:pt x="339183" y="545049"/>
                </a:lnTo>
                <a:lnTo>
                  <a:pt x="384089" y="534655"/>
                </a:lnTo>
                <a:lnTo>
                  <a:pt x="425963" y="518022"/>
                </a:lnTo>
                <a:lnTo>
                  <a:pt x="464203" y="495714"/>
                </a:lnTo>
                <a:lnTo>
                  <a:pt x="498209" y="468296"/>
                </a:lnTo>
                <a:lnTo>
                  <a:pt x="527380" y="436333"/>
                </a:lnTo>
                <a:lnTo>
                  <a:pt x="551115" y="400389"/>
                </a:lnTo>
                <a:lnTo>
                  <a:pt x="568812" y="361029"/>
                </a:lnTo>
                <a:lnTo>
                  <a:pt x="579872" y="318818"/>
                </a:lnTo>
                <a:lnTo>
                  <a:pt x="583692" y="274319"/>
                </a:lnTo>
                <a:lnTo>
                  <a:pt x="579872" y="229821"/>
                </a:lnTo>
                <a:lnTo>
                  <a:pt x="568812" y="187610"/>
                </a:lnTo>
                <a:lnTo>
                  <a:pt x="551115" y="148250"/>
                </a:lnTo>
                <a:lnTo>
                  <a:pt x="527380" y="112306"/>
                </a:lnTo>
                <a:lnTo>
                  <a:pt x="498209" y="80343"/>
                </a:lnTo>
                <a:lnTo>
                  <a:pt x="464203" y="52925"/>
                </a:lnTo>
                <a:lnTo>
                  <a:pt x="425963" y="30617"/>
                </a:lnTo>
                <a:lnTo>
                  <a:pt x="384089" y="13984"/>
                </a:lnTo>
                <a:lnTo>
                  <a:pt x="339183" y="3590"/>
                </a:lnTo>
                <a:lnTo>
                  <a:pt x="2918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8545" y="4298441"/>
            <a:ext cx="584200" cy="548640"/>
          </a:xfrm>
          <a:custGeom>
            <a:avLst/>
            <a:gdLst/>
            <a:ahLst/>
            <a:cxnLst/>
            <a:rect l="l" t="t" r="r" b="b"/>
            <a:pathLst>
              <a:path w="584200" h="548639">
                <a:moveTo>
                  <a:pt x="0" y="274319"/>
                </a:moveTo>
                <a:lnTo>
                  <a:pt x="3819" y="229821"/>
                </a:lnTo>
                <a:lnTo>
                  <a:pt x="14877" y="187610"/>
                </a:lnTo>
                <a:lnTo>
                  <a:pt x="32574" y="148250"/>
                </a:lnTo>
                <a:lnTo>
                  <a:pt x="56307" y="112306"/>
                </a:lnTo>
                <a:lnTo>
                  <a:pt x="85477" y="80343"/>
                </a:lnTo>
                <a:lnTo>
                  <a:pt x="119482" y="52925"/>
                </a:lnTo>
                <a:lnTo>
                  <a:pt x="157723" y="30617"/>
                </a:lnTo>
                <a:lnTo>
                  <a:pt x="199597" y="13984"/>
                </a:lnTo>
                <a:lnTo>
                  <a:pt x="244505" y="3590"/>
                </a:lnTo>
                <a:lnTo>
                  <a:pt x="291845" y="0"/>
                </a:lnTo>
                <a:lnTo>
                  <a:pt x="339183" y="3590"/>
                </a:lnTo>
                <a:lnTo>
                  <a:pt x="384089" y="13984"/>
                </a:lnTo>
                <a:lnTo>
                  <a:pt x="425963" y="30617"/>
                </a:lnTo>
                <a:lnTo>
                  <a:pt x="464203" y="52925"/>
                </a:lnTo>
                <a:lnTo>
                  <a:pt x="498209" y="80343"/>
                </a:lnTo>
                <a:lnTo>
                  <a:pt x="527380" y="112306"/>
                </a:lnTo>
                <a:lnTo>
                  <a:pt x="551115" y="148250"/>
                </a:lnTo>
                <a:lnTo>
                  <a:pt x="568812" y="187610"/>
                </a:lnTo>
                <a:lnTo>
                  <a:pt x="579872" y="229821"/>
                </a:lnTo>
                <a:lnTo>
                  <a:pt x="583692" y="274319"/>
                </a:lnTo>
                <a:lnTo>
                  <a:pt x="579872" y="318818"/>
                </a:lnTo>
                <a:lnTo>
                  <a:pt x="568812" y="361029"/>
                </a:lnTo>
                <a:lnTo>
                  <a:pt x="551115" y="400389"/>
                </a:lnTo>
                <a:lnTo>
                  <a:pt x="527380" y="436333"/>
                </a:lnTo>
                <a:lnTo>
                  <a:pt x="498209" y="468296"/>
                </a:lnTo>
                <a:lnTo>
                  <a:pt x="464203" y="495714"/>
                </a:lnTo>
                <a:lnTo>
                  <a:pt x="425963" y="518022"/>
                </a:lnTo>
                <a:lnTo>
                  <a:pt x="384089" y="534655"/>
                </a:lnTo>
                <a:lnTo>
                  <a:pt x="339183" y="545049"/>
                </a:lnTo>
                <a:lnTo>
                  <a:pt x="291845" y="548639"/>
                </a:lnTo>
                <a:lnTo>
                  <a:pt x="244505" y="545049"/>
                </a:lnTo>
                <a:lnTo>
                  <a:pt x="199597" y="534655"/>
                </a:lnTo>
                <a:lnTo>
                  <a:pt x="157723" y="518022"/>
                </a:lnTo>
                <a:lnTo>
                  <a:pt x="119482" y="495714"/>
                </a:lnTo>
                <a:lnTo>
                  <a:pt x="85477" y="468296"/>
                </a:lnTo>
                <a:lnTo>
                  <a:pt x="56307" y="436333"/>
                </a:lnTo>
                <a:lnTo>
                  <a:pt x="32574" y="400389"/>
                </a:lnTo>
                <a:lnTo>
                  <a:pt x="14877" y="361029"/>
                </a:lnTo>
                <a:lnTo>
                  <a:pt x="3819" y="318818"/>
                </a:lnTo>
                <a:lnTo>
                  <a:pt x="0" y="274319"/>
                </a:lnTo>
                <a:close/>
              </a:path>
            </a:pathLst>
          </a:custGeom>
          <a:ln w="38100">
            <a:solidFill>
              <a:srgbClr val="27CED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59663" y="4334078"/>
            <a:ext cx="18097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3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32688" y="2921507"/>
            <a:ext cx="5055235" cy="1021080"/>
          </a:xfrm>
          <a:custGeom>
            <a:avLst/>
            <a:gdLst/>
            <a:ahLst/>
            <a:cxnLst/>
            <a:rect l="l" t="t" r="r" b="b"/>
            <a:pathLst>
              <a:path w="5055235" h="1021079">
                <a:moveTo>
                  <a:pt x="5055108" y="0"/>
                </a:moveTo>
                <a:lnTo>
                  <a:pt x="0" y="0"/>
                </a:lnTo>
                <a:lnTo>
                  <a:pt x="0" y="1021080"/>
                </a:lnTo>
                <a:lnTo>
                  <a:pt x="5055108" y="1021080"/>
                </a:lnTo>
                <a:lnTo>
                  <a:pt x="5055108" y="0"/>
                </a:lnTo>
                <a:close/>
              </a:path>
            </a:pathLst>
          </a:custGeom>
          <a:solidFill>
            <a:srgbClr val="D1E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8545" y="3161538"/>
            <a:ext cx="584200" cy="547370"/>
          </a:xfrm>
          <a:custGeom>
            <a:avLst/>
            <a:gdLst/>
            <a:ahLst/>
            <a:cxnLst/>
            <a:rect l="l" t="t" r="r" b="b"/>
            <a:pathLst>
              <a:path w="584200" h="547370">
                <a:moveTo>
                  <a:pt x="291845" y="0"/>
                </a:moveTo>
                <a:lnTo>
                  <a:pt x="244505" y="3579"/>
                </a:lnTo>
                <a:lnTo>
                  <a:pt x="199597" y="13941"/>
                </a:lnTo>
                <a:lnTo>
                  <a:pt x="157723" y="30524"/>
                </a:lnTo>
                <a:lnTo>
                  <a:pt x="119482" y="52766"/>
                </a:lnTo>
                <a:lnTo>
                  <a:pt x="85477" y="80105"/>
                </a:lnTo>
                <a:lnTo>
                  <a:pt x="56307" y="111977"/>
                </a:lnTo>
                <a:lnTo>
                  <a:pt x="32574" y="147821"/>
                </a:lnTo>
                <a:lnTo>
                  <a:pt x="14877" y="187074"/>
                </a:lnTo>
                <a:lnTo>
                  <a:pt x="3819" y="229173"/>
                </a:lnTo>
                <a:lnTo>
                  <a:pt x="0" y="273558"/>
                </a:lnTo>
                <a:lnTo>
                  <a:pt x="3819" y="317942"/>
                </a:lnTo>
                <a:lnTo>
                  <a:pt x="14877" y="360041"/>
                </a:lnTo>
                <a:lnTo>
                  <a:pt x="32574" y="399294"/>
                </a:lnTo>
                <a:lnTo>
                  <a:pt x="56307" y="435138"/>
                </a:lnTo>
                <a:lnTo>
                  <a:pt x="85477" y="467010"/>
                </a:lnTo>
                <a:lnTo>
                  <a:pt x="119482" y="494349"/>
                </a:lnTo>
                <a:lnTo>
                  <a:pt x="157723" y="516591"/>
                </a:lnTo>
                <a:lnTo>
                  <a:pt x="199597" y="533174"/>
                </a:lnTo>
                <a:lnTo>
                  <a:pt x="244505" y="543536"/>
                </a:lnTo>
                <a:lnTo>
                  <a:pt x="291845" y="547116"/>
                </a:lnTo>
                <a:lnTo>
                  <a:pt x="339183" y="543536"/>
                </a:lnTo>
                <a:lnTo>
                  <a:pt x="384089" y="533174"/>
                </a:lnTo>
                <a:lnTo>
                  <a:pt x="425963" y="516591"/>
                </a:lnTo>
                <a:lnTo>
                  <a:pt x="464203" y="494349"/>
                </a:lnTo>
                <a:lnTo>
                  <a:pt x="498209" y="467010"/>
                </a:lnTo>
                <a:lnTo>
                  <a:pt x="527380" y="435138"/>
                </a:lnTo>
                <a:lnTo>
                  <a:pt x="551115" y="399294"/>
                </a:lnTo>
                <a:lnTo>
                  <a:pt x="568812" y="360041"/>
                </a:lnTo>
                <a:lnTo>
                  <a:pt x="579872" y="317942"/>
                </a:lnTo>
                <a:lnTo>
                  <a:pt x="583692" y="273558"/>
                </a:lnTo>
                <a:lnTo>
                  <a:pt x="579872" y="229173"/>
                </a:lnTo>
                <a:lnTo>
                  <a:pt x="568812" y="187074"/>
                </a:lnTo>
                <a:lnTo>
                  <a:pt x="551115" y="147821"/>
                </a:lnTo>
                <a:lnTo>
                  <a:pt x="527380" y="111977"/>
                </a:lnTo>
                <a:lnTo>
                  <a:pt x="498209" y="80105"/>
                </a:lnTo>
                <a:lnTo>
                  <a:pt x="464203" y="52766"/>
                </a:lnTo>
                <a:lnTo>
                  <a:pt x="425963" y="30524"/>
                </a:lnTo>
                <a:lnTo>
                  <a:pt x="384089" y="13941"/>
                </a:lnTo>
                <a:lnTo>
                  <a:pt x="339183" y="3579"/>
                </a:lnTo>
                <a:lnTo>
                  <a:pt x="2918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58545" y="3161538"/>
            <a:ext cx="584200" cy="547370"/>
          </a:xfrm>
          <a:custGeom>
            <a:avLst/>
            <a:gdLst/>
            <a:ahLst/>
            <a:cxnLst/>
            <a:rect l="l" t="t" r="r" b="b"/>
            <a:pathLst>
              <a:path w="584200" h="547370">
                <a:moveTo>
                  <a:pt x="0" y="273558"/>
                </a:moveTo>
                <a:lnTo>
                  <a:pt x="3819" y="229173"/>
                </a:lnTo>
                <a:lnTo>
                  <a:pt x="14877" y="187074"/>
                </a:lnTo>
                <a:lnTo>
                  <a:pt x="32574" y="147821"/>
                </a:lnTo>
                <a:lnTo>
                  <a:pt x="56307" y="111977"/>
                </a:lnTo>
                <a:lnTo>
                  <a:pt x="85477" y="80105"/>
                </a:lnTo>
                <a:lnTo>
                  <a:pt x="119482" y="52766"/>
                </a:lnTo>
                <a:lnTo>
                  <a:pt x="157723" y="30524"/>
                </a:lnTo>
                <a:lnTo>
                  <a:pt x="199597" y="13941"/>
                </a:lnTo>
                <a:lnTo>
                  <a:pt x="244505" y="3579"/>
                </a:lnTo>
                <a:lnTo>
                  <a:pt x="291845" y="0"/>
                </a:lnTo>
                <a:lnTo>
                  <a:pt x="339183" y="3579"/>
                </a:lnTo>
                <a:lnTo>
                  <a:pt x="384089" y="13941"/>
                </a:lnTo>
                <a:lnTo>
                  <a:pt x="425963" y="30524"/>
                </a:lnTo>
                <a:lnTo>
                  <a:pt x="464203" y="52766"/>
                </a:lnTo>
                <a:lnTo>
                  <a:pt x="498209" y="80105"/>
                </a:lnTo>
                <a:lnTo>
                  <a:pt x="527380" y="111977"/>
                </a:lnTo>
                <a:lnTo>
                  <a:pt x="551115" y="147821"/>
                </a:lnTo>
                <a:lnTo>
                  <a:pt x="568812" y="187074"/>
                </a:lnTo>
                <a:lnTo>
                  <a:pt x="579872" y="229173"/>
                </a:lnTo>
                <a:lnTo>
                  <a:pt x="583692" y="273558"/>
                </a:lnTo>
                <a:lnTo>
                  <a:pt x="579872" y="317942"/>
                </a:lnTo>
                <a:lnTo>
                  <a:pt x="568812" y="360041"/>
                </a:lnTo>
                <a:lnTo>
                  <a:pt x="551115" y="399294"/>
                </a:lnTo>
                <a:lnTo>
                  <a:pt x="527380" y="435138"/>
                </a:lnTo>
                <a:lnTo>
                  <a:pt x="498209" y="467010"/>
                </a:lnTo>
                <a:lnTo>
                  <a:pt x="464203" y="494349"/>
                </a:lnTo>
                <a:lnTo>
                  <a:pt x="425963" y="516591"/>
                </a:lnTo>
                <a:lnTo>
                  <a:pt x="384089" y="533174"/>
                </a:lnTo>
                <a:lnTo>
                  <a:pt x="339183" y="543536"/>
                </a:lnTo>
                <a:lnTo>
                  <a:pt x="291845" y="547116"/>
                </a:lnTo>
                <a:lnTo>
                  <a:pt x="244505" y="543536"/>
                </a:lnTo>
                <a:lnTo>
                  <a:pt x="199597" y="533174"/>
                </a:lnTo>
                <a:lnTo>
                  <a:pt x="157723" y="516591"/>
                </a:lnTo>
                <a:lnTo>
                  <a:pt x="119482" y="494349"/>
                </a:lnTo>
                <a:lnTo>
                  <a:pt x="85477" y="467010"/>
                </a:lnTo>
                <a:lnTo>
                  <a:pt x="56307" y="435138"/>
                </a:lnTo>
                <a:lnTo>
                  <a:pt x="32574" y="399294"/>
                </a:lnTo>
                <a:lnTo>
                  <a:pt x="14877" y="360041"/>
                </a:lnTo>
                <a:lnTo>
                  <a:pt x="3819" y="317942"/>
                </a:lnTo>
                <a:lnTo>
                  <a:pt x="0" y="273558"/>
                </a:lnTo>
                <a:close/>
              </a:path>
            </a:pathLst>
          </a:custGeom>
          <a:ln w="38100">
            <a:solidFill>
              <a:srgbClr val="27CED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59663" y="3196844"/>
            <a:ext cx="18097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2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32688" y="1746504"/>
            <a:ext cx="5055235" cy="1021080"/>
          </a:xfrm>
          <a:custGeom>
            <a:avLst/>
            <a:gdLst/>
            <a:ahLst/>
            <a:cxnLst/>
            <a:rect l="l" t="t" r="r" b="b"/>
            <a:pathLst>
              <a:path w="5055235" h="1021080">
                <a:moveTo>
                  <a:pt x="5055108" y="0"/>
                </a:moveTo>
                <a:lnTo>
                  <a:pt x="0" y="0"/>
                </a:lnTo>
                <a:lnTo>
                  <a:pt x="0" y="1021080"/>
                </a:lnTo>
                <a:lnTo>
                  <a:pt x="5055108" y="1021080"/>
                </a:lnTo>
                <a:lnTo>
                  <a:pt x="5055108" y="0"/>
                </a:lnTo>
                <a:close/>
              </a:path>
            </a:pathLst>
          </a:custGeom>
          <a:solidFill>
            <a:srgbClr val="D1E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58545" y="1986533"/>
            <a:ext cx="584200" cy="547370"/>
          </a:xfrm>
          <a:custGeom>
            <a:avLst/>
            <a:gdLst/>
            <a:ahLst/>
            <a:cxnLst/>
            <a:rect l="l" t="t" r="r" b="b"/>
            <a:pathLst>
              <a:path w="584200" h="547369">
                <a:moveTo>
                  <a:pt x="291845" y="0"/>
                </a:moveTo>
                <a:lnTo>
                  <a:pt x="244505" y="3579"/>
                </a:lnTo>
                <a:lnTo>
                  <a:pt x="199597" y="13941"/>
                </a:lnTo>
                <a:lnTo>
                  <a:pt x="157723" y="30524"/>
                </a:lnTo>
                <a:lnTo>
                  <a:pt x="119482" y="52766"/>
                </a:lnTo>
                <a:lnTo>
                  <a:pt x="85477" y="80105"/>
                </a:lnTo>
                <a:lnTo>
                  <a:pt x="56307" y="111977"/>
                </a:lnTo>
                <a:lnTo>
                  <a:pt x="32574" y="147821"/>
                </a:lnTo>
                <a:lnTo>
                  <a:pt x="14877" y="187074"/>
                </a:lnTo>
                <a:lnTo>
                  <a:pt x="3819" y="229173"/>
                </a:lnTo>
                <a:lnTo>
                  <a:pt x="0" y="273557"/>
                </a:lnTo>
                <a:lnTo>
                  <a:pt x="3819" y="317942"/>
                </a:lnTo>
                <a:lnTo>
                  <a:pt x="14877" y="360041"/>
                </a:lnTo>
                <a:lnTo>
                  <a:pt x="32574" y="399294"/>
                </a:lnTo>
                <a:lnTo>
                  <a:pt x="56307" y="435138"/>
                </a:lnTo>
                <a:lnTo>
                  <a:pt x="85477" y="467010"/>
                </a:lnTo>
                <a:lnTo>
                  <a:pt x="119482" y="494349"/>
                </a:lnTo>
                <a:lnTo>
                  <a:pt x="157723" y="516591"/>
                </a:lnTo>
                <a:lnTo>
                  <a:pt x="199597" y="533174"/>
                </a:lnTo>
                <a:lnTo>
                  <a:pt x="244505" y="543536"/>
                </a:lnTo>
                <a:lnTo>
                  <a:pt x="291845" y="547115"/>
                </a:lnTo>
                <a:lnTo>
                  <a:pt x="339183" y="543536"/>
                </a:lnTo>
                <a:lnTo>
                  <a:pt x="384089" y="533174"/>
                </a:lnTo>
                <a:lnTo>
                  <a:pt x="425963" y="516591"/>
                </a:lnTo>
                <a:lnTo>
                  <a:pt x="464203" y="494349"/>
                </a:lnTo>
                <a:lnTo>
                  <a:pt x="498209" y="467010"/>
                </a:lnTo>
                <a:lnTo>
                  <a:pt x="527380" y="435138"/>
                </a:lnTo>
                <a:lnTo>
                  <a:pt x="551115" y="399294"/>
                </a:lnTo>
                <a:lnTo>
                  <a:pt x="568812" y="360041"/>
                </a:lnTo>
                <a:lnTo>
                  <a:pt x="579872" y="317942"/>
                </a:lnTo>
                <a:lnTo>
                  <a:pt x="583692" y="273557"/>
                </a:lnTo>
                <a:lnTo>
                  <a:pt x="579872" y="229173"/>
                </a:lnTo>
                <a:lnTo>
                  <a:pt x="568812" y="187074"/>
                </a:lnTo>
                <a:lnTo>
                  <a:pt x="551115" y="147821"/>
                </a:lnTo>
                <a:lnTo>
                  <a:pt x="527380" y="111977"/>
                </a:lnTo>
                <a:lnTo>
                  <a:pt x="498209" y="80105"/>
                </a:lnTo>
                <a:lnTo>
                  <a:pt x="464203" y="52766"/>
                </a:lnTo>
                <a:lnTo>
                  <a:pt x="425963" y="30524"/>
                </a:lnTo>
                <a:lnTo>
                  <a:pt x="384089" y="13941"/>
                </a:lnTo>
                <a:lnTo>
                  <a:pt x="339183" y="3579"/>
                </a:lnTo>
                <a:lnTo>
                  <a:pt x="2918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58545" y="1986533"/>
            <a:ext cx="584200" cy="547370"/>
          </a:xfrm>
          <a:custGeom>
            <a:avLst/>
            <a:gdLst/>
            <a:ahLst/>
            <a:cxnLst/>
            <a:rect l="l" t="t" r="r" b="b"/>
            <a:pathLst>
              <a:path w="584200" h="547369">
                <a:moveTo>
                  <a:pt x="0" y="273557"/>
                </a:moveTo>
                <a:lnTo>
                  <a:pt x="3819" y="229173"/>
                </a:lnTo>
                <a:lnTo>
                  <a:pt x="14877" y="187074"/>
                </a:lnTo>
                <a:lnTo>
                  <a:pt x="32574" y="147821"/>
                </a:lnTo>
                <a:lnTo>
                  <a:pt x="56307" y="111977"/>
                </a:lnTo>
                <a:lnTo>
                  <a:pt x="85477" y="80105"/>
                </a:lnTo>
                <a:lnTo>
                  <a:pt x="119482" y="52766"/>
                </a:lnTo>
                <a:lnTo>
                  <a:pt x="157723" y="30524"/>
                </a:lnTo>
                <a:lnTo>
                  <a:pt x="199597" y="13941"/>
                </a:lnTo>
                <a:lnTo>
                  <a:pt x="244505" y="3579"/>
                </a:lnTo>
                <a:lnTo>
                  <a:pt x="291845" y="0"/>
                </a:lnTo>
                <a:lnTo>
                  <a:pt x="339183" y="3579"/>
                </a:lnTo>
                <a:lnTo>
                  <a:pt x="384089" y="13941"/>
                </a:lnTo>
                <a:lnTo>
                  <a:pt x="425963" y="30524"/>
                </a:lnTo>
                <a:lnTo>
                  <a:pt x="464203" y="52766"/>
                </a:lnTo>
                <a:lnTo>
                  <a:pt x="498209" y="80105"/>
                </a:lnTo>
                <a:lnTo>
                  <a:pt x="527380" y="111977"/>
                </a:lnTo>
                <a:lnTo>
                  <a:pt x="551115" y="147821"/>
                </a:lnTo>
                <a:lnTo>
                  <a:pt x="568812" y="187074"/>
                </a:lnTo>
                <a:lnTo>
                  <a:pt x="579872" y="229173"/>
                </a:lnTo>
                <a:lnTo>
                  <a:pt x="583692" y="273557"/>
                </a:lnTo>
                <a:lnTo>
                  <a:pt x="579872" y="317942"/>
                </a:lnTo>
                <a:lnTo>
                  <a:pt x="568812" y="360041"/>
                </a:lnTo>
                <a:lnTo>
                  <a:pt x="551115" y="399294"/>
                </a:lnTo>
                <a:lnTo>
                  <a:pt x="527380" y="435138"/>
                </a:lnTo>
                <a:lnTo>
                  <a:pt x="498209" y="467010"/>
                </a:lnTo>
                <a:lnTo>
                  <a:pt x="464203" y="494349"/>
                </a:lnTo>
                <a:lnTo>
                  <a:pt x="425963" y="516591"/>
                </a:lnTo>
                <a:lnTo>
                  <a:pt x="384089" y="533174"/>
                </a:lnTo>
                <a:lnTo>
                  <a:pt x="339183" y="543536"/>
                </a:lnTo>
                <a:lnTo>
                  <a:pt x="291845" y="547115"/>
                </a:lnTo>
                <a:lnTo>
                  <a:pt x="244505" y="543536"/>
                </a:lnTo>
                <a:lnTo>
                  <a:pt x="199597" y="533174"/>
                </a:lnTo>
                <a:lnTo>
                  <a:pt x="157723" y="516591"/>
                </a:lnTo>
                <a:lnTo>
                  <a:pt x="119482" y="494349"/>
                </a:lnTo>
                <a:lnTo>
                  <a:pt x="85477" y="467010"/>
                </a:lnTo>
                <a:lnTo>
                  <a:pt x="56307" y="435138"/>
                </a:lnTo>
                <a:lnTo>
                  <a:pt x="32574" y="399294"/>
                </a:lnTo>
                <a:lnTo>
                  <a:pt x="14877" y="360041"/>
                </a:lnTo>
                <a:lnTo>
                  <a:pt x="3819" y="317942"/>
                </a:lnTo>
                <a:lnTo>
                  <a:pt x="0" y="273557"/>
                </a:lnTo>
                <a:close/>
              </a:path>
            </a:pathLst>
          </a:custGeom>
          <a:ln w="38100">
            <a:solidFill>
              <a:srgbClr val="27CED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771855" y="2021839"/>
            <a:ext cx="15684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spc="-270" dirty="0">
                <a:solidFill>
                  <a:srgbClr val="001F5F"/>
                </a:solidFill>
                <a:latin typeface="Times New Roman"/>
                <a:cs typeface="Times New Roman"/>
              </a:rPr>
              <a:t>1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66519" y="4273677"/>
            <a:ext cx="368998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20" dirty="0">
                <a:solidFill>
                  <a:srgbClr val="003656"/>
                </a:solidFill>
                <a:latin typeface="Cambria"/>
                <a:cs typeface="Cambria"/>
              </a:rPr>
              <a:t>Reducción </a:t>
            </a:r>
            <a:r>
              <a:rPr sz="2000" b="1" spc="-15" dirty="0">
                <a:solidFill>
                  <a:srgbClr val="003656"/>
                </a:solidFill>
                <a:latin typeface="Cambria"/>
                <a:cs typeface="Cambria"/>
              </a:rPr>
              <a:t>en </a:t>
            </a:r>
            <a:r>
              <a:rPr sz="2000" b="1" dirty="0">
                <a:solidFill>
                  <a:srgbClr val="003656"/>
                </a:solidFill>
                <a:latin typeface="Cambria"/>
                <a:cs typeface="Cambria"/>
              </a:rPr>
              <a:t>pasajes </a:t>
            </a:r>
            <a:r>
              <a:rPr sz="2000" b="1" spc="10" dirty="0">
                <a:solidFill>
                  <a:srgbClr val="003656"/>
                </a:solidFill>
                <a:latin typeface="Cambria"/>
                <a:cs typeface="Cambria"/>
              </a:rPr>
              <a:t>y</a:t>
            </a:r>
            <a:r>
              <a:rPr sz="2000" b="1" spc="385" dirty="0">
                <a:solidFill>
                  <a:srgbClr val="003656"/>
                </a:solidFill>
                <a:latin typeface="Cambria"/>
                <a:cs typeface="Cambria"/>
              </a:rPr>
              <a:t> </a:t>
            </a:r>
            <a:r>
              <a:rPr sz="2000" b="1" spc="-15" dirty="0" err="1" smtClean="0">
                <a:solidFill>
                  <a:srgbClr val="003656"/>
                </a:solidFill>
                <a:latin typeface="Cambria"/>
                <a:cs typeface="Cambria"/>
              </a:rPr>
              <a:t>viáticos</a:t>
            </a:r>
            <a:r>
              <a:rPr lang="es-AR" sz="2000" b="1" spc="-15" dirty="0" smtClean="0">
                <a:solidFill>
                  <a:srgbClr val="003656"/>
                </a:solidFill>
                <a:latin typeface="Cambria"/>
                <a:cs typeface="Cambria"/>
              </a:rPr>
              <a:t> 24% G. 82.000 millones</a:t>
            </a:r>
            <a:endParaRPr sz="2000" dirty="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66519" y="3079750"/>
            <a:ext cx="4342130" cy="945772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b="1" spc="-15" dirty="0">
                <a:solidFill>
                  <a:srgbClr val="003656"/>
                </a:solidFill>
                <a:latin typeface="Cambria"/>
                <a:cs typeface="Cambria"/>
              </a:rPr>
              <a:t>Restricción </a:t>
            </a:r>
            <a:r>
              <a:rPr sz="2000" b="1" spc="-50" dirty="0">
                <a:solidFill>
                  <a:srgbClr val="003656"/>
                </a:solidFill>
                <a:latin typeface="Cambria"/>
                <a:cs typeface="Cambria"/>
              </a:rPr>
              <a:t>de </a:t>
            </a:r>
            <a:r>
              <a:rPr sz="2000" b="1" spc="-25" dirty="0">
                <a:solidFill>
                  <a:srgbClr val="003656"/>
                </a:solidFill>
                <a:latin typeface="Cambria"/>
                <a:cs typeface="Cambria"/>
              </a:rPr>
              <a:t>pago </a:t>
            </a:r>
            <a:r>
              <a:rPr sz="2000" b="1" spc="-50" dirty="0">
                <a:solidFill>
                  <a:srgbClr val="003656"/>
                </a:solidFill>
                <a:latin typeface="Cambria"/>
                <a:cs typeface="Cambria"/>
              </a:rPr>
              <a:t>de </a:t>
            </a:r>
            <a:r>
              <a:rPr sz="2000" b="1" spc="-25" dirty="0">
                <a:solidFill>
                  <a:srgbClr val="003656"/>
                </a:solidFill>
                <a:latin typeface="Cambria"/>
                <a:cs typeface="Cambria"/>
              </a:rPr>
              <a:t>subsidios </a:t>
            </a:r>
            <a:r>
              <a:rPr sz="2000" b="1" spc="-140" dirty="0">
                <a:solidFill>
                  <a:srgbClr val="003656"/>
                </a:solidFill>
                <a:latin typeface="Cambria"/>
                <a:cs typeface="Cambria"/>
              </a:rPr>
              <a:t>o  </a:t>
            </a:r>
            <a:r>
              <a:rPr sz="2000" b="1" spc="-25" dirty="0">
                <a:solidFill>
                  <a:srgbClr val="003656"/>
                </a:solidFill>
                <a:latin typeface="Cambria"/>
                <a:cs typeface="Cambria"/>
              </a:rPr>
              <a:t>subvenciones </a:t>
            </a:r>
            <a:r>
              <a:rPr sz="2000" b="1" spc="40" dirty="0">
                <a:solidFill>
                  <a:srgbClr val="003656"/>
                </a:solidFill>
                <a:latin typeface="Cambria"/>
                <a:cs typeface="Cambria"/>
              </a:rPr>
              <a:t>a </a:t>
            </a:r>
            <a:r>
              <a:rPr sz="2000" b="1" spc="-20" dirty="0" err="1">
                <a:solidFill>
                  <a:srgbClr val="003656"/>
                </a:solidFill>
                <a:latin typeface="Cambria"/>
                <a:cs typeface="Cambria"/>
              </a:rPr>
              <a:t>funcionarios</a:t>
            </a:r>
            <a:r>
              <a:rPr sz="2000" b="1" spc="229" dirty="0">
                <a:solidFill>
                  <a:srgbClr val="003656"/>
                </a:solidFill>
                <a:latin typeface="Cambria"/>
                <a:cs typeface="Cambria"/>
              </a:rPr>
              <a:t> </a:t>
            </a:r>
            <a:r>
              <a:rPr sz="2000" b="1" spc="-35" dirty="0" err="1" smtClean="0">
                <a:solidFill>
                  <a:srgbClr val="003656"/>
                </a:solidFill>
                <a:latin typeface="Cambria"/>
                <a:cs typeface="Cambria"/>
              </a:rPr>
              <a:t>públicos</a:t>
            </a:r>
            <a:r>
              <a:rPr lang="es-AR" sz="2000" b="1" spc="-35" dirty="0" smtClean="0">
                <a:solidFill>
                  <a:srgbClr val="003656"/>
                </a:solidFill>
                <a:latin typeface="Cambria"/>
                <a:cs typeface="Cambria"/>
              </a:rPr>
              <a:t> </a:t>
            </a:r>
          </a:p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lang="es-AR" sz="2000" b="1" spc="-35" dirty="0" smtClean="0">
                <a:solidFill>
                  <a:srgbClr val="003656"/>
                </a:solidFill>
                <a:latin typeface="Cambria"/>
                <a:cs typeface="Cambria"/>
              </a:rPr>
              <a:t>48% G. 217.000 millones</a:t>
            </a:r>
            <a:endParaRPr sz="2000" dirty="0">
              <a:latin typeface="Cambria"/>
              <a:cs typeface="Cambr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344294" y="5408167"/>
            <a:ext cx="3639185" cy="894476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b="1" spc="-20" dirty="0">
                <a:solidFill>
                  <a:srgbClr val="003656"/>
                </a:solidFill>
                <a:latin typeface="Cambria"/>
                <a:cs typeface="Cambria"/>
              </a:rPr>
              <a:t>Reducción </a:t>
            </a:r>
            <a:r>
              <a:rPr sz="2000" b="1" spc="5" dirty="0">
                <a:solidFill>
                  <a:srgbClr val="003656"/>
                </a:solidFill>
                <a:latin typeface="Cambria"/>
                <a:cs typeface="Cambria"/>
              </a:rPr>
              <a:t>para </a:t>
            </a:r>
            <a:r>
              <a:rPr sz="2000" b="1" spc="-30" dirty="0">
                <a:solidFill>
                  <a:srgbClr val="003656"/>
                </a:solidFill>
                <a:latin typeface="Cambria"/>
                <a:cs typeface="Cambria"/>
              </a:rPr>
              <a:t>combustibles </a:t>
            </a:r>
            <a:r>
              <a:rPr sz="2000" b="1" spc="10" dirty="0">
                <a:solidFill>
                  <a:srgbClr val="003656"/>
                </a:solidFill>
                <a:latin typeface="Cambria"/>
                <a:cs typeface="Cambria"/>
              </a:rPr>
              <a:t>y  </a:t>
            </a:r>
            <a:r>
              <a:rPr sz="2000" b="1" spc="-10" dirty="0" err="1" smtClean="0">
                <a:solidFill>
                  <a:srgbClr val="003656"/>
                </a:solidFill>
                <a:latin typeface="Cambria"/>
                <a:cs typeface="Cambria"/>
              </a:rPr>
              <a:t>lubricantes</a:t>
            </a:r>
            <a:r>
              <a:rPr lang="es-AR" sz="2000" b="1" spc="-10" dirty="0" smtClean="0">
                <a:solidFill>
                  <a:srgbClr val="003656"/>
                </a:solidFill>
                <a:latin typeface="Cambria"/>
                <a:cs typeface="Cambria"/>
              </a:rPr>
              <a:t> 30% G. 30.000 millones</a:t>
            </a:r>
            <a:endParaRPr sz="2000" dirty="0">
              <a:latin typeface="Cambria"/>
              <a:cs typeface="Cambr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304289" y="1937766"/>
            <a:ext cx="4631211" cy="612347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b="1" spc="-20" dirty="0">
                <a:solidFill>
                  <a:srgbClr val="003656"/>
                </a:solidFill>
                <a:latin typeface="Cambria"/>
                <a:cs typeface="Cambria"/>
              </a:rPr>
              <a:t>Reducción </a:t>
            </a:r>
            <a:r>
              <a:rPr sz="2000" b="1" spc="-50" dirty="0">
                <a:solidFill>
                  <a:srgbClr val="003656"/>
                </a:solidFill>
                <a:latin typeface="Cambria"/>
                <a:cs typeface="Cambria"/>
              </a:rPr>
              <a:t>de </a:t>
            </a:r>
            <a:r>
              <a:rPr sz="2000" b="1" spc="-25" dirty="0" err="1">
                <a:solidFill>
                  <a:srgbClr val="003656"/>
                </a:solidFill>
                <a:latin typeface="Cambria"/>
                <a:cs typeface="Cambria"/>
              </a:rPr>
              <a:t>remuneraciones</a:t>
            </a:r>
            <a:r>
              <a:rPr sz="2000" b="1" spc="-25" dirty="0">
                <a:solidFill>
                  <a:srgbClr val="003656"/>
                </a:solidFill>
                <a:latin typeface="Cambria"/>
                <a:cs typeface="Cambria"/>
              </a:rPr>
              <a:t>  </a:t>
            </a:r>
            <a:r>
              <a:rPr sz="2000" b="1" spc="-15" dirty="0" err="1" smtClean="0">
                <a:solidFill>
                  <a:srgbClr val="003656"/>
                </a:solidFill>
                <a:latin typeface="Cambria"/>
                <a:cs typeface="Cambria"/>
              </a:rPr>
              <a:t>adicionales</a:t>
            </a:r>
            <a:r>
              <a:rPr lang="es-AR" sz="2000" b="1" spc="-15" dirty="0" smtClean="0">
                <a:solidFill>
                  <a:srgbClr val="003656"/>
                </a:solidFill>
                <a:latin typeface="Cambria"/>
                <a:cs typeface="Cambria"/>
              </a:rPr>
              <a:t> 41.5%  G. 67.000 millones</a:t>
            </a:r>
            <a:endParaRPr sz="2000" dirty="0">
              <a:latin typeface="Cambria"/>
              <a:cs typeface="Cambria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720840" y="1746504"/>
            <a:ext cx="5055235" cy="1019810"/>
          </a:xfrm>
          <a:custGeom>
            <a:avLst/>
            <a:gdLst/>
            <a:ahLst/>
            <a:cxnLst/>
            <a:rect l="l" t="t" r="r" b="b"/>
            <a:pathLst>
              <a:path w="5055234" h="1019810">
                <a:moveTo>
                  <a:pt x="5055108" y="0"/>
                </a:moveTo>
                <a:lnTo>
                  <a:pt x="0" y="0"/>
                </a:lnTo>
                <a:lnTo>
                  <a:pt x="0" y="1019556"/>
                </a:lnTo>
                <a:lnTo>
                  <a:pt x="5055108" y="1019556"/>
                </a:lnTo>
                <a:lnTo>
                  <a:pt x="5055108" y="0"/>
                </a:lnTo>
                <a:close/>
              </a:path>
            </a:pathLst>
          </a:custGeom>
          <a:solidFill>
            <a:srgbClr val="D1E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348221" y="1985010"/>
            <a:ext cx="582295" cy="547370"/>
          </a:xfrm>
          <a:custGeom>
            <a:avLst/>
            <a:gdLst/>
            <a:ahLst/>
            <a:cxnLst/>
            <a:rect l="l" t="t" r="r" b="b"/>
            <a:pathLst>
              <a:path w="582295" h="547369">
                <a:moveTo>
                  <a:pt x="291083" y="0"/>
                </a:moveTo>
                <a:lnTo>
                  <a:pt x="243863" y="3579"/>
                </a:lnTo>
                <a:lnTo>
                  <a:pt x="199070" y="13941"/>
                </a:lnTo>
                <a:lnTo>
                  <a:pt x="157304" y="30524"/>
                </a:lnTo>
                <a:lnTo>
                  <a:pt x="119164" y="52766"/>
                </a:lnTo>
                <a:lnTo>
                  <a:pt x="85248" y="80105"/>
                </a:lnTo>
                <a:lnTo>
                  <a:pt x="56156" y="111977"/>
                </a:lnTo>
                <a:lnTo>
                  <a:pt x="32486" y="147821"/>
                </a:lnTo>
                <a:lnTo>
                  <a:pt x="14837" y="187074"/>
                </a:lnTo>
                <a:lnTo>
                  <a:pt x="3809" y="229173"/>
                </a:lnTo>
                <a:lnTo>
                  <a:pt x="0" y="273557"/>
                </a:lnTo>
                <a:lnTo>
                  <a:pt x="3809" y="317942"/>
                </a:lnTo>
                <a:lnTo>
                  <a:pt x="14837" y="360041"/>
                </a:lnTo>
                <a:lnTo>
                  <a:pt x="32486" y="399294"/>
                </a:lnTo>
                <a:lnTo>
                  <a:pt x="56156" y="435138"/>
                </a:lnTo>
                <a:lnTo>
                  <a:pt x="85248" y="467010"/>
                </a:lnTo>
                <a:lnTo>
                  <a:pt x="119164" y="494349"/>
                </a:lnTo>
                <a:lnTo>
                  <a:pt x="157304" y="516591"/>
                </a:lnTo>
                <a:lnTo>
                  <a:pt x="199070" y="533174"/>
                </a:lnTo>
                <a:lnTo>
                  <a:pt x="243863" y="543536"/>
                </a:lnTo>
                <a:lnTo>
                  <a:pt x="291083" y="547115"/>
                </a:lnTo>
                <a:lnTo>
                  <a:pt x="338304" y="543536"/>
                </a:lnTo>
                <a:lnTo>
                  <a:pt x="383097" y="533174"/>
                </a:lnTo>
                <a:lnTo>
                  <a:pt x="424863" y="516591"/>
                </a:lnTo>
                <a:lnTo>
                  <a:pt x="463003" y="494349"/>
                </a:lnTo>
                <a:lnTo>
                  <a:pt x="496919" y="467010"/>
                </a:lnTo>
                <a:lnTo>
                  <a:pt x="526011" y="435138"/>
                </a:lnTo>
                <a:lnTo>
                  <a:pt x="549681" y="399294"/>
                </a:lnTo>
                <a:lnTo>
                  <a:pt x="567330" y="360041"/>
                </a:lnTo>
                <a:lnTo>
                  <a:pt x="578358" y="317942"/>
                </a:lnTo>
                <a:lnTo>
                  <a:pt x="582168" y="273557"/>
                </a:lnTo>
                <a:lnTo>
                  <a:pt x="578358" y="229173"/>
                </a:lnTo>
                <a:lnTo>
                  <a:pt x="567330" y="187074"/>
                </a:lnTo>
                <a:lnTo>
                  <a:pt x="549681" y="147821"/>
                </a:lnTo>
                <a:lnTo>
                  <a:pt x="526011" y="111977"/>
                </a:lnTo>
                <a:lnTo>
                  <a:pt x="496919" y="80105"/>
                </a:lnTo>
                <a:lnTo>
                  <a:pt x="463003" y="52766"/>
                </a:lnTo>
                <a:lnTo>
                  <a:pt x="424863" y="30524"/>
                </a:lnTo>
                <a:lnTo>
                  <a:pt x="383097" y="13941"/>
                </a:lnTo>
                <a:lnTo>
                  <a:pt x="338304" y="3579"/>
                </a:lnTo>
                <a:lnTo>
                  <a:pt x="291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348221" y="1985010"/>
            <a:ext cx="582295" cy="547370"/>
          </a:xfrm>
          <a:custGeom>
            <a:avLst/>
            <a:gdLst/>
            <a:ahLst/>
            <a:cxnLst/>
            <a:rect l="l" t="t" r="r" b="b"/>
            <a:pathLst>
              <a:path w="582295" h="547369">
                <a:moveTo>
                  <a:pt x="0" y="273557"/>
                </a:moveTo>
                <a:lnTo>
                  <a:pt x="3809" y="229173"/>
                </a:lnTo>
                <a:lnTo>
                  <a:pt x="14837" y="187074"/>
                </a:lnTo>
                <a:lnTo>
                  <a:pt x="32486" y="147821"/>
                </a:lnTo>
                <a:lnTo>
                  <a:pt x="56156" y="111977"/>
                </a:lnTo>
                <a:lnTo>
                  <a:pt x="85248" y="80105"/>
                </a:lnTo>
                <a:lnTo>
                  <a:pt x="119164" y="52766"/>
                </a:lnTo>
                <a:lnTo>
                  <a:pt x="157304" y="30524"/>
                </a:lnTo>
                <a:lnTo>
                  <a:pt x="199070" y="13941"/>
                </a:lnTo>
                <a:lnTo>
                  <a:pt x="243863" y="3579"/>
                </a:lnTo>
                <a:lnTo>
                  <a:pt x="291083" y="0"/>
                </a:lnTo>
                <a:lnTo>
                  <a:pt x="338304" y="3579"/>
                </a:lnTo>
                <a:lnTo>
                  <a:pt x="383097" y="13941"/>
                </a:lnTo>
                <a:lnTo>
                  <a:pt x="424863" y="30524"/>
                </a:lnTo>
                <a:lnTo>
                  <a:pt x="463003" y="52766"/>
                </a:lnTo>
                <a:lnTo>
                  <a:pt x="496919" y="80105"/>
                </a:lnTo>
                <a:lnTo>
                  <a:pt x="526011" y="111977"/>
                </a:lnTo>
                <a:lnTo>
                  <a:pt x="549681" y="147821"/>
                </a:lnTo>
                <a:lnTo>
                  <a:pt x="567330" y="187074"/>
                </a:lnTo>
                <a:lnTo>
                  <a:pt x="578358" y="229173"/>
                </a:lnTo>
                <a:lnTo>
                  <a:pt x="582168" y="273557"/>
                </a:lnTo>
                <a:lnTo>
                  <a:pt x="578358" y="317942"/>
                </a:lnTo>
                <a:lnTo>
                  <a:pt x="567330" y="360041"/>
                </a:lnTo>
                <a:lnTo>
                  <a:pt x="549681" y="399294"/>
                </a:lnTo>
                <a:lnTo>
                  <a:pt x="526011" y="435138"/>
                </a:lnTo>
                <a:lnTo>
                  <a:pt x="496919" y="467010"/>
                </a:lnTo>
                <a:lnTo>
                  <a:pt x="463003" y="494349"/>
                </a:lnTo>
                <a:lnTo>
                  <a:pt x="424863" y="516591"/>
                </a:lnTo>
                <a:lnTo>
                  <a:pt x="383097" y="533174"/>
                </a:lnTo>
                <a:lnTo>
                  <a:pt x="338304" y="543536"/>
                </a:lnTo>
                <a:lnTo>
                  <a:pt x="291083" y="547115"/>
                </a:lnTo>
                <a:lnTo>
                  <a:pt x="243863" y="543536"/>
                </a:lnTo>
                <a:lnTo>
                  <a:pt x="199070" y="533174"/>
                </a:lnTo>
                <a:lnTo>
                  <a:pt x="157304" y="516591"/>
                </a:lnTo>
                <a:lnTo>
                  <a:pt x="119164" y="494349"/>
                </a:lnTo>
                <a:lnTo>
                  <a:pt x="85248" y="467010"/>
                </a:lnTo>
                <a:lnTo>
                  <a:pt x="56156" y="435138"/>
                </a:lnTo>
                <a:lnTo>
                  <a:pt x="32486" y="399294"/>
                </a:lnTo>
                <a:lnTo>
                  <a:pt x="14837" y="360041"/>
                </a:lnTo>
                <a:lnTo>
                  <a:pt x="3809" y="317942"/>
                </a:lnTo>
                <a:lnTo>
                  <a:pt x="0" y="273557"/>
                </a:lnTo>
                <a:close/>
              </a:path>
            </a:pathLst>
          </a:custGeom>
          <a:ln w="38100">
            <a:solidFill>
              <a:srgbClr val="27CED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548755" y="2020316"/>
            <a:ext cx="18097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5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100826" y="1799912"/>
            <a:ext cx="4847334" cy="84446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s-ES" b="1" spc="-20" dirty="0" smtClean="0">
                <a:solidFill>
                  <a:srgbClr val="003656"/>
                </a:solidFill>
                <a:latin typeface="Cambria"/>
                <a:cs typeface="Cambria"/>
              </a:rPr>
              <a:t>Sueldos: Eliminación de</a:t>
            </a:r>
            <a:r>
              <a:rPr b="1" spc="-50" dirty="0" smtClean="0">
                <a:solidFill>
                  <a:srgbClr val="003656"/>
                </a:solidFill>
                <a:latin typeface="Cambria"/>
                <a:cs typeface="Cambria"/>
              </a:rPr>
              <a:t> </a:t>
            </a:r>
            <a:r>
              <a:rPr b="1" spc="-65" dirty="0">
                <a:solidFill>
                  <a:srgbClr val="003656"/>
                </a:solidFill>
                <a:latin typeface="Cambria"/>
                <a:cs typeface="Cambria"/>
              </a:rPr>
              <a:t>649 </a:t>
            </a:r>
            <a:r>
              <a:rPr b="1" spc="-20" dirty="0">
                <a:solidFill>
                  <a:srgbClr val="003656"/>
                </a:solidFill>
                <a:latin typeface="Cambria"/>
                <a:cs typeface="Cambria"/>
              </a:rPr>
              <a:t>cargos</a:t>
            </a:r>
            <a:r>
              <a:rPr b="1" spc="5" dirty="0">
                <a:solidFill>
                  <a:srgbClr val="003656"/>
                </a:solidFill>
                <a:latin typeface="Cambria"/>
                <a:cs typeface="Cambria"/>
              </a:rPr>
              <a:t> </a:t>
            </a:r>
            <a:r>
              <a:rPr b="1" spc="10" dirty="0" err="1" smtClean="0">
                <a:solidFill>
                  <a:srgbClr val="003656"/>
                </a:solidFill>
                <a:latin typeface="Cambria"/>
                <a:cs typeface="Cambria"/>
              </a:rPr>
              <a:t>vacantes</a:t>
            </a:r>
            <a:r>
              <a:rPr lang="es-AR" b="1" spc="10" dirty="0" smtClean="0">
                <a:solidFill>
                  <a:srgbClr val="003656"/>
                </a:solidFill>
                <a:latin typeface="Cambria"/>
                <a:cs typeface="Cambria"/>
              </a:rPr>
              <a:t> G. 26.000 mil millones y eliminación de G. 413.000 millones destinado a salario docente</a:t>
            </a:r>
            <a:endParaRPr dirty="0">
              <a:latin typeface="Cambria"/>
              <a:cs typeface="Cambria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766559" y="2906267"/>
            <a:ext cx="5055235" cy="1019810"/>
          </a:xfrm>
          <a:custGeom>
            <a:avLst/>
            <a:gdLst/>
            <a:ahLst/>
            <a:cxnLst/>
            <a:rect l="l" t="t" r="r" b="b"/>
            <a:pathLst>
              <a:path w="5055234" h="1019810">
                <a:moveTo>
                  <a:pt x="5055108" y="0"/>
                </a:moveTo>
                <a:lnTo>
                  <a:pt x="0" y="0"/>
                </a:lnTo>
                <a:lnTo>
                  <a:pt x="0" y="1019555"/>
                </a:lnTo>
                <a:lnTo>
                  <a:pt x="5055108" y="1019555"/>
                </a:lnTo>
                <a:lnTo>
                  <a:pt x="5055108" y="0"/>
                </a:lnTo>
                <a:close/>
              </a:path>
            </a:pathLst>
          </a:custGeom>
          <a:solidFill>
            <a:srgbClr val="D1E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392417" y="3172205"/>
            <a:ext cx="584200" cy="546100"/>
          </a:xfrm>
          <a:custGeom>
            <a:avLst/>
            <a:gdLst/>
            <a:ahLst/>
            <a:cxnLst/>
            <a:rect l="l" t="t" r="r" b="b"/>
            <a:pathLst>
              <a:path w="584200" h="546100">
                <a:moveTo>
                  <a:pt x="291846" y="0"/>
                </a:moveTo>
                <a:lnTo>
                  <a:pt x="244511" y="3571"/>
                </a:lnTo>
                <a:lnTo>
                  <a:pt x="199607" y="13911"/>
                </a:lnTo>
                <a:lnTo>
                  <a:pt x="157734" y="30456"/>
                </a:lnTo>
                <a:lnTo>
                  <a:pt x="119493" y="52645"/>
                </a:lnTo>
                <a:lnTo>
                  <a:pt x="85486" y="79914"/>
                </a:lnTo>
                <a:lnTo>
                  <a:pt x="56314" y="111703"/>
                </a:lnTo>
                <a:lnTo>
                  <a:pt x="32578" y="147447"/>
                </a:lnTo>
                <a:lnTo>
                  <a:pt x="14880" y="186586"/>
                </a:lnTo>
                <a:lnTo>
                  <a:pt x="3820" y="228556"/>
                </a:lnTo>
                <a:lnTo>
                  <a:pt x="0" y="272796"/>
                </a:lnTo>
                <a:lnTo>
                  <a:pt x="3820" y="317035"/>
                </a:lnTo>
                <a:lnTo>
                  <a:pt x="14880" y="359005"/>
                </a:lnTo>
                <a:lnTo>
                  <a:pt x="32578" y="398144"/>
                </a:lnTo>
                <a:lnTo>
                  <a:pt x="56314" y="433888"/>
                </a:lnTo>
                <a:lnTo>
                  <a:pt x="85486" y="465677"/>
                </a:lnTo>
                <a:lnTo>
                  <a:pt x="119493" y="492946"/>
                </a:lnTo>
                <a:lnTo>
                  <a:pt x="157734" y="515135"/>
                </a:lnTo>
                <a:lnTo>
                  <a:pt x="199607" y="531680"/>
                </a:lnTo>
                <a:lnTo>
                  <a:pt x="244511" y="542020"/>
                </a:lnTo>
                <a:lnTo>
                  <a:pt x="291846" y="545592"/>
                </a:lnTo>
                <a:lnTo>
                  <a:pt x="339180" y="542020"/>
                </a:lnTo>
                <a:lnTo>
                  <a:pt x="384084" y="531680"/>
                </a:lnTo>
                <a:lnTo>
                  <a:pt x="425957" y="515135"/>
                </a:lnTo>
                <a:lnTo>
                  <a:pt x="464198" y="492946"/>
                </a:lnTo>
                <a:lnTo>
                  <a:pt x="498205" y="465677"/>
                </a:lnTo>
                <a:lnTo>
                  <a:pt x="527377" y="433888"/>
                </a:lnTo>
                <a:lnTo>
                  <a:pt x="551113" y="398144"/>
                </a:lnTo>
                <a:lnTo>
                  <a:pt x="568811" y="359005"/>
                </a:lnTo>
                <a:lnTo>
                  <a:pt x="579871" y="317035"/>
                </a:lnTo>
                <a:lnTo>
                  <a:pt x="583691" y="272796"/>
                </a:lnTo>
                <a:lnTo>
                  <a:pt x="579871" y="228556"/>
                </a:lnTo>
                <a:lnTo>
                  <a:pt x="568811" y="186586"/>
                </a:lnTo>
                <a:lnTo>
                  <a:pt x="551113" y="147447"/>
                </a:lnTo>
                <a:lnTo>
                  <a:pt x="527377" y="111703"/>
                </a:lnTo>
                <a:lnTo>
                  <a:pt x="498205" y="79914"/>
                </a:lnTo>
                <a:lnTo>
                  <a:pt x="464198" y="52645"/>
                </a:lnTo>
                <a:lnTo>
                  <a:pt x="425957" y="30456"/>
                </a:lnTo>
                <a:lnTo>
                  <a:pt x="384084" y="13911"/>
                </a:lnTo>
                <a:lnTo>
                  <a:pt x="339180" y="3571"/>
                </a:lnTo>
                <a:lnTo>
                  <a:pt x="2918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392417" y="3172205"/>
            <a:ext cx="584200" cy="546100"/>
          </a:xfrm>
          <a:custGeom>
            <a:avLst/>
            <a:gdLst/>
            <a:ahLst/>
            <a:cxnLst/>
            <a:rect l="l" t="t" r="r" b="b"/>
            <a:pathLst>
              <a:path w="584200" h="546100">
                <a:moveTo>
                  <a:pt x="0" y="272796"/>
                </a:moveTo>
                <a:lnTo>
                  <a:pt x="3820" y="228556"/>
                </a:lnTo>
                <a:lnTo>
                  <a:pt x="14880" y="186586"/>
                </a:lnTo>
                <a:lnTo>
                  <a:pt x="32578" y="147447"/>
                </a:lnTo>
                <a:lnTo>
                  <a:pt x="56314" y="111703"/>
                </a:lnTo>
                <a:lnTo>
                  <a:pt x="85486" y="79914"/>
                </a:lnTo>
                <a:lnTo>
                  <a:pt x="119493" y="52645"/>
                </a:lnTo>
                <a:lnTo>
                  <a:pt x="157734" y="30456"/>
                </a:lnTo>
                <a:lnTo>
                  <a:pt x="199607" y="13911"/>
                </a:lnTo>
                <a:lnTo>
                  <a:pt x="244511" y="3571"/>
                </a:lnTo>
                <a:lnTo>
                  <a:pt x="291846" y="0"/>
                </a:lnTo>
                <a:lnTo>
                  <a:pt x="339180" y="3571"/>
                </a:lnTo>
                <a:lnTo>
                  <a:pt x="384084" y="13911"/>
                </a:lnTo>
                <a:lnTo>
                  <a:pt x="425957" y="30456"/>
                </a:lnTo>
                <a:lnTo>
                  <a:pt x="464198" y="52645"/>
                </a:lnTo>
                <a:lnTo>
                  <a:pt x="498205" y="79914"/>
                </a:lnTo>
                <a:lnTo>
                  <a:pt x="527377" y="111703"/>
                </a:lnTo>
                <a:lnTo>
                  <a:pt x="551113" y="147447"/>
                </a:lnTo>
                <a:lnTo>
                  <a:pt x="568811" y="186586"/>
                </a:lnTo>
                <a:lnTo>
                  <a:pt x="579871" y="228556"/>
                </a:lnTo>
                <a:lnTo>
                  <a:pt x="583691" y="272796"/>
                </a:lnTo>
                <a:lnTo>
                  <a:pt x="579871" y="317035"/>
                </a:lnTo>
                <a:lnTo>
                  <a:pt x="568811" y="359005"/>
                </a:lnTo>
                <a:lnTo>
                  <a:pt x="551113" y="398144"/>
                </a:lnTo>
                <a:lnTo>
                  <a:pt x="527377" y="433888"/>
                </a:lnTo>
                <a:lnTo>
                  <a:pt x="498205" y="465677"/>
                </a:lnTo>
                <a:lnTo>
                  <a:pt x="464198" y="492946"/>
                </a:lnTo>
                <a:lnTo>
                  <a:pt x="425957" y="515135"/>
                </a:lnTo>
                <a:lnTo>
                  <a:pt x="384084" y="531680"/>
                </a:lnTo>
                <a:lnTo>
                  <a:pt x="339180" y="542020"/>
                </a:lnTo>
                <a:lnTo>
                  <a:pt x="291846" y="545592"/>
                </a:lnTo>
                <a:lnTo>
                  <a:pt x="244511" y="542020"/>
                </a:lnTo>
                <a:lnTo>
                  <a:pt x="199607" y="531680"/>
                </a:lnTo>
                <a:lnTo>
                  <a:pt x="157734" y="515135"/>
                </a:lnTo>
                <a:lnTo>
                  <a:pt x="119493" y="492946"/>
                </a:lnTo>
                <a:lnTo>
                  <a:pt x="85486" y="465677"/>
                </a:lnTo>
                <a:lnTo>
                  <a:pt x="56314" y="433888"/>
                </a:lnTo>
                <a:lnTo>
                  <a:pt x="32578" y="398144"/>
                </a:lnTo>
                <a:lnTo>
                  <a:pt x="14880" y="359005"/>
                </a:lnTo>
                <a:lnTo>
                  <a:pt x="3820" y="317035"/>
                </a:lnTo>
                <a:lnTo>
                  <a:pt x="0" y="272796"/>
                </a:lnTo>
                <a:close/>
              </a:path>
            </a:pathLst>
          </a:custGeom>
          <a:ln w="38100">
            <a:solidFill>
              <a:srgbClr val="27CED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6594093" y="3205937"/>
            <a:ext cx="180975" cy="422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6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720840" y="4061205"/>
            <a:ext cx="5055235" cy="1019810"/>
          </a:xfrm>
          <a:custGeom>
            <a:avLst/>
            <a:gdLst/>
            <a:ahLst/>
            <a:cxnLst/>
            <a:rect l="l" t="t" r="r" b="b"/>
            <a:pathLst>
              <a:path w="5055234" h="1019810">
                <a:moveTo>
                  <a:pt x="5055108" y="0"/>
                </a:moveTo>
                <a:lnTo>
                  <a:pt x="0" y="0"/>
                </a:lnTo>
                <a:lnTo>
                  <a:pt x="0" y="1019556"/>
                </a:lnTo>
                <a:lnTo>
                  <a:pt x="5055108" y="1019556"/>
                </a:lnTo>
                <a:lnTo>
                  <a:pt x="5055108" y="0"/>
                </a:lnTo>
                <a:close/>
              </a:path>
            </a:pathLst>
          </a:custGeom>
          <a:solidFill>
            <a:srgbClr val="D1E7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392417" y="4287773"/>
            <a:ext cx="584200" cy="546100"/>
          </a:xfrm>
          <a:custGeom>
            <a:avLst/>
            <a:gdLst/>
            <a:ahLst/>
            <a:cxnLst/>
            <a:rect l="l" t="t" r="r" b="b"/>
            <a:pathLst>
              <a:path w="584200" h="546100">
                <a:moveTo>
                  <a:pt x="291846" y="0"/>
                </a:moveTo>
                <a:lnTo>
                  <a:pt x="244511" y="3571"/>
                </a:lnTo>
                <a:lnTo>
                  <a:pt x="199607" y="13911"/>
                </a:lnTo>
                <a:lnTo>
                  <a:pt x="157734" y="30456"/>
                </a:lnTo>
                <a:lnTo>
                  <a:pt x="119493" y="52645"/>
                </a:lnTo>
                <a:lnTo>
                  <a:pt x="85486" y="79914"/>
                </a:lnTo>
                <a:lnTo>
                  <a:pt x="56314" y="111703"/>
                </a:lnTo>
                <a:lnTo>
                  <a:pt x="32578" y="147447"/>
                </a:lnTo>
                <a:lnTo>
                  <a:pt x="14880" y="186586"/>
                </a:lnTo>
                <a:lnTo>
                  <a:pt x="3820" y="228556"/>
                </a:lnTo>
                <a:lnTo>
                  <a:pt x="0" y="272795"/>
                </a:lnTo>
                <a:lnTo>
                  <a:pt x="3820" y="317035"/>
                </a:lnTo>
                <a:lnTo>
                  <a:pt x="14880" y="359005"/>
                </a:lnTo>
                <a:lnTo>
                  <a:pt x="32578" y="398144"/>
                </a:lnTo>
                <a:lnTo>
                  <a:pt x="56314" y="433888"/>
                </a:lnTo>
                <a:lnTo>
                  <a:pt x="85486" y="465677"/>
                </a:lnTo>
                <a:lnTo>
                  <a:pt x="119493" y="492946"/>
                </a:lnTo>
                <a:lnTo>
                  <a:pt x="157734" y="515135"/>
                </a:lnTo>
                <a:lnTo>
                  <a:pt x="199607" y="531680"/>
                </a:lnTo>
                <a:lnTo>
                  <a:pt x="244511" y="542020"/>
                </a:lnTo>
                <a:lnTo>
                  <a:pt x="291846" y="545592"/>
                </a:lnTo>
                <a:lnTo>
                  <a:pt x="339180" y="542020"/>
                </a:lnTo>
                <a:lnTo>
                  <a:pt x="384084" y="531680"/>
                </a:lnTo>
                <a:lnTo>
                  <a:pt x="425957" y="515135"/>
                </a:lnTo>
                <a:lnTo>
                  <a:pt x="464198" y="492946"/>
                </a:lnTo>
                <a:lnTo>
                  <a:pt x="498205" y="465677"/>
                </a:lnTo>
                <a:lnTo>
                  <a:pt x="527377" y="433888"/>
                </a:lnTo>
                <a:lnTo>
                  <a:pt x="551113" y="398144"/>
                </a:lnTo>
                <a:lnTo>
                  <a:pt x="568811" y="359005"/>
                </a:lnTo>
                <a:lnTo>
                  <a:pt x="579871" y="317035"/>
                </a:lnTo>
                <a:lnTo>
                  <a:pt x="583691" y="272795"/>
                </a:lnTo>
                <a:lnTo>
                  <a:pt x="579871" y="228556"/>
                </a:lnTo>
                <a:lnTo>
                  <a:pt x="568811" y="186586"/>
                </a:lnTo>
                <a:lnTo>
                  <a:pt x="551113" y="147447"/>
                </a:lnTo>
                <a:lnTo>
                  <a:pt x="527377" y="111703"/>
                </a:lnTo>
                <a:lnTo>
                  <a:pt x="498205" y="79914"/>
                </a:lnTo>
                <a:lnTo>
                  <a:pt x="464198" y="52645"/>
                </a:lnTo>
                <a:lnTo>
                  <a:pt x="425957" y="30456"/>
                </a:lnTo>
                <a:lnTo>
                  <a:pt x="384084" y="13911"/>
                </a:lnTo>
                <a:lnTo>
                  <a:pt x="339180" y="3571"/>
                </a:lnTo>
                <a:lnTo>
                  <a:pt x="2918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392417" y="4287773"/>
            <a:ext cx="584200" cy="546100"/>
          </a:xfrm>
          <a:custGeom>
            <a:avLst/>
            <a:gdLst/>
            <a:ahLst/>
            <a:cxnLst/>
            <a:rect l="l" t="t" r="r" b="b"/>
            <a:pathLst>
              <a:path w="584200" h="546100">
                <a:moveTo>
                  <a:pt x="0" y="272795"/>
                </a:moveTo>
                <a:lnTo>
                  <a:pt x="3820" y="228556"/>
                </a:lnTo>
                <a:lnTo>
                  <a:pt x="14880" y="186586"/>
                </a:lnTo>
                <a:lnTo>
                  <a:pt x="32578" y="147447"/>
                </a:lnTo>
                <a:lnTo>
                  <a:pt x="56314" y="111703"/>
                </a:lnTo>
                <a:lnTo>
                  <a:pt x="85486" y="79914"/>
                </a:lnTo>
                <a:lnTo>
                  <a:pt x="119493" y="52645"/>
                </a:lnTo>
                <a:lnTo>
                  <a:pt x="157734" y="30456"/>
                </a:lnTo>
                <a:lnTo>
                  <a:pt x="199607" y="13911"/>
                </a:lnTo>
                <a:lnTo>
                  <a:pt x="244511" y="3571"/>
                </a:lnTo>
                <a:lnTo>
                  <a:pt x="291846" y="0"/>
                </a:lnTo>
                <a:lnTo>
                  <a:pt x="339180" y="3571"/>
                </a:lnTo>
                <a:lnTo>
                  <a:pt x="384084" y="13911"/>
                </a:lnTo>
                <a:lnTo>
                  <a:pt x="425957" y="30456"/>
                </a:lnTo>
                <a:lnTo>
                  <a:pt x="464198" y="52645"/>
                </a:lnTo>
                <a:lnTo>
                  <a:pt x="498205" y="79914"/>
                </a:lnTo>
                <a:lnTo>
                  <a:pt x="527377" y="111703"/>
                </a:lnTo>
                <a:lnTo>
                  <a:pt x="551113" y="147447"/>
                </a:lnTo>
                <a:lnTo>
                  <a:pt x="568811" y="186586"/>
                </a:lnTo>
                <a:lnTo>
                  <a:pt x="579871" y="228556"/>
                </a:lnTo>
                <a:lnTo>
                  <a:pt x="583691" y="272795"/>
                </a:lnTo>
                <a:lnTo>
                  <a:pt x="579871" y="317035"/>
                </a:lnTo>
                <a:lnTo>
                  <a:pt x="568811" y="359005"/>
                </a:lnTo>
                <a:lnTo>
                  <a:pt x="551113" y="398144"/>
                </a:lnTo>
                <a:lnTo>
                  <a:pt x="527377" y="433888"/>
                </a:lnTo>
                <a:lnTo>
                  <a:pt x="498205" y="465677"/>
                </a:lnTo>
                <a:lnTo>
                  <a:pt x="464198" y="492946"/>
                </a:lnTo>
                <a:lnTo>
                  <a:pt x="425957" y="515135"/>
                </a:lnTo>
                <a:lnTo>
                  <a:pt x="384084" y="531680"/>
                </a:lnTo>
                <a:lnTo>
                  <a:pt x="339180" y="542020"/>
                </a:lnTo>
                <a:lnTo>
                  <a:pt x="291846" y="545592"/>
                </a:lnTo>
                <a:lnTo>
                  <a:pt x="244511" y="542020"/>
                </a:lnTo>
                <a:lnTo>
                  <a:pt x="199607" y="531680"/>
                </a:lnTo>
                <a:lnTo>
                  <a:pt x="157734" y="515135"/>
                </a:lnTo>
                <a:lnTo>
                  <a:pt x="119493" y="492946"/>
                </a:lnTo>
                <a:lnTo>
                  <a:pt x="85486" y="465677"/>
                </a:lnTo>
                <a:lnTo>
                  <a:pt x="56314" y="433888"/>
                </a:lnTo>
                <a:lnTo>
                  <a:pt x="32578" y="398144"/>
                </a:lnTo>
                <a:lnTo>
                  <a:pt x="14880" y="359005"/>
                </a:lnTo>
                <a:lnTo>
                  <a:pt x="3820" y="317035"/>
                </a:lnTo>
                <a:lnTo>
                  <a:pt x="0" y="272795"/>
                </a:lnTo>
                <a:close/>
              </a:path>
            </a:pathLst>
          </a:custGeom>
          <a:ln w="38100">
            <a:solidFill>
              <a:srgbClr val="27CED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6594093" y="4322826"/>
            <a:ext cx="18097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1" spc="-80" dirty="0">
                <a:solidFill>
                  <a:srgbClr val="001F5F"/>
                </a:solidFill>
                <a:latin typeface="Times New Roman"/>
                <a:cs typeface="Times New Roman"/>
              </a:rPr>
              <a:t>7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133335" y="3079750"/>
            <a:ext cx="4156710" cy="894476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lang="es-AR" sz="2000" b="1" spc="-25" dirty="0" smtClean="0">
                <a:solidFill>
                  <a:srgbClr val="003656"/>
                </a:solidFill>
                <a:latin typeface="Cambria"/>
                <a:cs typeface="Cambria"/>
              </a:rPr>
              <a:t>Provisión de Combustibles y Lubricantes (reducción del 21% G. 85.000 millones</a:t>
            </a:r>
            <a:endParaRPr sz="2000" dirty="0">
              <a:latin typeface="Cambria"/>
              <a:cs typeface="Cambri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116570" y="4128338"/>
            <a:ext cx="4987927" cy="116891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lang="es-ES" sz="2000" b="1" spc="-25" dirty="0">
                <a:solidFill>
                  <a:srgbClr val="003656"/>
                </a:solidFill>
                <a:latin typeface="Cambria"/>
                <a:cs typeface="Cambria"/>
              </a:rPr>
              <a:t>Reducción de gastos referentes al uso de papel y sus asociados, por Ley Nº 6562/2020 de Papel Cero G. </a:t>
            </a:r>
            <a:r>
              <a:rPr lang="es-ES" sz="2000" b="1" spc="-25" dirty="0" smtClean="0">
                <a:solidFill>
                  <a:srgbClr val="003656"/>
                </a:solidFill>
                <a:latin typeface="Cambria"/>
                <a:cs typeface="Cambria"/>
              </a:rPr>
              <a:t> 30,4 </a:t>
            </a:r>
            <a:r>
              <a:rPr lang="es-ES" sz="2000" b="1" spc="-25" dirty="0">
                <a:solidFill>
                  <a:srgbClr val="003656"/>
                </a:solidFill>
                <a:latin typeface="Cambria"/>
                <a:cs typeface="Cambria"/>
              </a:rPr>
              <a:t>mil millones</a:t>
            </a:r>
            <a:endParaRPr sz="2000" b="1" spc="-25" dirty="0">
              <a:solidFill>
                <a:srgbClr val="003656"/>
              </a:solidFill>
              <a:latin typeface="Cambria"/>
              <a:cs typeface="Cambria"/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1828800" y="1194955"/>
            <a:ext cx="8489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latin typeface="Times" panose="02020603060405020304" pitchFamily="18" charset="0"/>
              </a:rPr>
              <a:t>RACIONALIZACION DE GASTOS</a:t>
            </a:r>
            <a:endParaRPr lang="es-AR" b="1" dirty="0">
              <a:latin typeface="Times" panose="02020603060405020304" pitchFamily="18" charset="0"/>
            </a:endParaRPr>
          </a:p>
        </p:txBody>
      </p:sp>
      <p:sp>
        <p:nvSpPr>
          <p:cNvPr id="50" name="object 8"/>
          <p:cNvSpPr/>
          <p:nvPr/>
        </p:nvSpPr>
        <p:spPr>
          <a:xfrm>
            <a:off x="6583897" y="5647028"/>
            <a:ext cx="582295" cy="546100"/>
          </a:xfrm>
          <a:custGeom>
            <a:avLst/>
            <a:gdLst/>
            <a:ahLst/>
            <a:cxnLst/>
            <a:rect l="l" t="t" r="r" b="b"/>
            <a:pathLst>
              <a:path w="582294" h="546100">
                <a:moveTo>
                  <a:pt x="291084" y="0"/>
                </a:moveTo>
                <a:lnTo>
                  <a:pt x="243869" y="3571"/>
                </a:lnTo>
                <a:lnTo>
                  <a:pt x="199080" y="13911"/>
                </a:lnTo>
                <a:lnTo>
                  <a:pt x="157316" y="30456"/>
                </a:lnTo>
                <a:lnTo>
                  <a:pt x="119175" y="52645"/>
                </a:lnTo>
                <a:lnTo>
                  <a:pt x="85258" y="79914"/>
                </a:lnTo>
                <a:lnTo>
                  <a:pt x="56163" y="111703"/>
                </a:lnTo>
                <a:lnTo>
                  <a:pt x="32491" y="147447"/>
                </a:lnTo>
                <a:lnTo>
                  <a:pt x="14840" y="186586"/>
                </a:lnTo>
                <a:lnTo>
                  <a:pt x="3809" y="228556"/>
                </a:lnTo>
                <a:lnTo>
                  <a:pt x="0" y="272796"/>
                </a:lnTo>
                <a:lnTo>
                  <a:pt x="3809" y="317044"/>
                </a:lnTo>
                <a:lnTo>
                  <a:pt x="14840" y="359020"/>
                </a:lnTo>
                <a:lnTo>
                  <a:pt x="32491" y="398161"/>
                </a:lnTo>
                <a:lnTo>
                  <a:pt x="56163" y="433905"/>
                </a:lnTo>
                <a:lnTo>
                  <a:pt x="85258" y="465691"/>
                </a:lnTo>
                <a:lnTo>
                  <a:pt x="119175" y="492957"/>
                </a:lnTo>
                <a:lnTo>
                  <a:pt x="157316" y="515142"/>
                </a:lnTo>
                <a:lnTo>
                  <a:pt x="199080" y="531684"/>
                </a:lnTo>
                <a:lnTo>
                  <a:pt x="243869" y="542021"/>
                </a:lnTo>
                <a:lnTo>
                  <a:pt x="291084" y="545592"/>
                </a:lnTo>
                <a:lnTo>
                  <a:pt x="338298" y="542021"/>
                </a:lnTo>
                <a:lnTo>
                  <a:pt x="383087" y="531684"/>
                </a:lnTo>
                <a:lnTo>
                  <a:pt x="424851" y="515142"/>
                </a:lnTo>
                <a:lnTo>
                  <a:pt x="462992" y="492957"/>
                </a:lnTo>
                <a:lnTo>
                  <a:pt x="496909" y="465691"/>
                </a:lnTo>
                <a:lnTo>
                  <a:pt x="526004" y="433905"/>
                </a:lnTo>
                <a:lnTo>
                  <a:pt x="549676" y="398161"/>
                </a:lnTo>
                <a:lnTo>
                  <a:pt x="567327" y="359020"/>
                </a:lnTo>
                <a:lnTo>
                  <a:pt x="578358" y="317044"/>
                </a:lnTo>
                <a:lnTo>
                  <a:pt x="582168" y="272796"/>
                </a:lnTo>
                <a:lnTo>
                  <a:pt x="578358" y="228556"/>
                </a:lnTo>
                <a:lnTo>
                  <a:pt x="567327" y="186586"/>
                </a:lnTo>
                <a:lnTo>
                  <a:pt x="549676" y="147447"/>
                </a:lnTo>
                <a:lnTo>
                  <a:pt x="526004" y="111703"/>
                </a:lnTo>
                <a:lnTo>
                  <a:pt x="496909" y="79914"/>
                </a:lnTo>
                <a:lnTo>
                  <a:pt x="462992" y="52645"/>
                </a:lnTo>
                <a:lnTo>
                  <a:pt x="424851" y="30456"/>
                </a:lnTo>
                <a:lnTo>
                  <a:pt x="383087" y="13911"/>
                </a:lnTo>
                <a:lnTo>
                  <a:pt x="338298" y="3571"/>
                </a:lnTo>
                <a:lnTo>
                  <a:pt x="2910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CuadroTexto 50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6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703522"/>
              </p:ext>
            </p:extLst>
          </p:nvPr>
        </p:nvGraphicFramePr>
        <p:xfrm>
          <a:off x="543340" y="2477190"/>
          <a:ext cx="10283988" cy="24645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29523"/>
                <a:gridCol w="1906600"/>
                <a:gridCol w="1669347"/>
                <a:gridCol w="1392845"/>
                <a:gridCol w="1512536"/>
                <a:gridCol w="1517073"/>
                <a:gridCol w="827500"/>
                <a:gridCol w="928564"/>
              </a:tblGrid>
              <a:tr h="359528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FF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" panose="0202060306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DESCRIPCION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" panose="0202060306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PRESUPUESTO INICIAL 2020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" panose="0202060306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PROYECTO </a:t>
                      </a:r>
                    </a:p>
                    <a:p>
                      <a:pPr algn="ctr"/>
                      <a:r>
                        <a:rPr lang="es-ES" sz="120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2021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" panose="0202060306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LEY</a:t>
                      </a:r>
                      <a:r>
                        <a:rPr lang="es-ES" sz="1200" baseline="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 SANCIONADA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" panose="0202060306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DIFERENCIA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" panose="0202060306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VAR.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" panose="0202060306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>
                          <a:solidFill>
                            <a:schemeClr val="tx1"/>
                          </a:solidFill>
                          <a:latin typeface="Times" panose="02020603060405020304" pitchFamily="18" charset="0"/>
                        </a:rPr>
                        <a:t>PART.</a:t>
                      </a:r>
                      <a:endParaRPr lang="es-ES" sz="1200" dirty="0">
                        <a:solidFill>
                          <a:schemeClr val="tx1"/>
                        </a:solidFill>
                        <a:latin typeface="Times" panose="02020603060405020304" pitchFamily="18" charset="0"/>
                      </a:endParaRPr>
                    </a:p>
                  </a:txBody>
                  <a:tcPr/>
                </a:tc>
              </a:tr>
              <a:tr h="52926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 dirty="0">
                          <a:effectLst/>
                          <a:latin typeface="Book Antiqua" panose="02040602050305030304" pitchFamily="18" charset="0"/>
                        </a:rPr>
                        <a:t>10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>
                          <a:effectLst/>
                          <a:latin typeface="Book Antiqua" panose="02040602050305030304" pitchFamily="18" charset="0"/>
                        </a:rPr>
                        <a:t>RECURSOS DEL TESORO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30.568.420.315.140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29.517.275.673.000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29.578.222.105.616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25.000.000.000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9525" marR="9525" marT="9525" marB="0" anchor="b"/>
                </a:tc>
              </a:tr>
              <a:tr h="529266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 dirty="0">
                          <a:effectLst/>
                          <a:latin typeface="Book Antiqua" panose="02040602050305030304" pitchFamily="18" charset="0"/>
                        </a:rPr>
                        <a:t>20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>
                          <a:effectLst/>
                          <a:latin typeface="Book Antiqua" panose="02040602050305030304" pitchFamily="18" charset="0"/>
                        </a:rPr>
                        <a:t>RECURSOS DEL CREDITO PUBLICO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10.801.121.791.318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11.283.262.491.777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17.450.084.755.239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5.973.368.000.000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9525" marR="9525" marT="9525" marB="0" anchor="b"/>
                </a:tc>
              </a:tr>
              <a:tr h="47438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u="none" strike="noStrike" dirty="0">
                          <a:effectLst/>
                          <a:latin typeface="Book Antiqua" panose="02040602050305030304" pitchFamily="18" charset="0"/>
                        </a:rPr>
                        <a:t>30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u="none" strike="noStrike" dirty="0">
                          <a:effectLst/>
                          <a:latin typeface="Book Antiqua" panose="02040602050305030304" pitchFamily="18" charset="0"/>
                        </a:rPr>
                        <a:t>RECURSOS INSTITUCIONALES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44.953.215.427.078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44.995.234.064.655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45.240.260.671.834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-118.886.432.616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9525" marR="9525" marT="9525" marB="0" anchor="b"/>
                </a:tc>
              </a:tr>
              <a:tr h="47438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Book Antiqua" panose="02040602050305030304" pitchFamily="18" charset="0"/>
                        </a:rPr>
                        <a:t>TOTAL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86.322.757.533.536</a:t>
                      </a: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85.795.772.229.432</a:t>
                      </a: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1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92.268.567.532.689</a:t>
                      </a: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A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5.879.481.567.384</a:t>
                      </a: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996199" y="1292653"/>
            <a:ext cx="99648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Times" panose="02020603060405020304" pitchFamily="18" charset="0"/>
              </a:rPr>
              <a:t>COMPARATIVO 2020 – 2021</a:t>
            </a:r>
          </a:p>
          <a:p>
            <a:pPr algn="ctr"/>
            <a:r>
              <a:rPr lang="es-ES" sz="2800" b="1" dirty="0" smtClean="0">
                <a:latin typeface="Times" panose="02020603060405020304" pitchFamily="18" charset="0"/>
              </a:rPr>
              <a:t>CONSOLIDADO POR FUENTE DE FINANCIAMIENTO</a:t>
            </a:r>
            <a:endParaRPr lang="es-ES" sz="2800" b="1" dirty="0">
              <a:latin typeface="Times" panose="02020603060405020304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7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4759960" cy="6858000"/>
          </a:xfrm>
          <a:custGeom>
            <a:avLst/>
            <a:gdLst/>
            <a:ahLst/>
            <a:cxnLst/>
            <a:rect l="l" t="t" r="r" b="b"/>
            <a:pathLst>
              <a:path w="4759960" h="6858000">
                <a:moveTo>
                  <a:pt x="4759452" y="0"/>
                </a:moveTo>
                <a:lnTo>
                  <a:pt x="0" y="0"/>
                </a:lnTo>
                <a:lnTo>
                  <a:pt x="0" y="6858000"/>
                </a:lnTo>
                <a:lnTo>
                  <a:pt x="4759452" y="6858000"/>
                </a:lnTo>
                <a:lnTo>
                  <a:pt x="475945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03097" y="6443422"/>
            <a:ext cx="349879" cy="3088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23315" y="6589872"/>
            <a:ext cx="3512185" cy="6985"/>
          </a:xfrm>
          <a:custGeom>
            <a:avLst/>
            <a:gdLst/>
            <a:ahLst/>
            <a:cxnLst/>
            <a:rect l="l" t="t" r="r" b="b"/>
            <a:pathLst>
              <a:path w="3512185" h="6984">
                <a:moveTo>
                  <a:pt x="3511806" y="0"/>
                </a:moveTo>
                <a:lnTo>
                  <a:pt x="0" y="0"/>
                </a:lnTo>
                <a:lnTo>
                  <a:pt x="0" y="6367"/>
                </a:lnTo>
                <a:lnTo>
                  <a:pt x="3511806" y="6367"/>
                </a:lnTo>
                <a:lnTo>
                  <a:pt x="3511806" y="0"/>
                </a:lnTo>
                <a:close/>
              </a:path>
            </a:pathLst>
          </a:custGeom>
          <a:solidFill>
            <a:srgbClr val="D50F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424264" y="6589869"/>
            <a:ext cx="3509010" cy="10160"/>
          </a:xfrm>
          <a:custGeom>
            <a:avLst/>
            <a:gdLst/>
            <a:ahLst/>
            <a:cxnLst/>
            <a:rect l="l" t="t" r="r" b="b"/>
            <a:pathLst>
              <a:path w="3509009" h="10159">
                <a:moveTo>
                  <a:pt x="3508526" y="0"/>
                </a:moveTo>
                <a:lnTo>
                  <a:pt x="0" y="0"/>
                </a:lnTo>
                <a:lnTo>
                  <a:pt x="0" y="9551"/>
                </a:lnTo>
                <a:lnTo>
                  <a:pt x="3508526" y="9551"/>
                </a:lnTo>
                <a:lnTo>
                  <a:pt x="3508526" y="0"/>
                </a:lnTo>
                <a:close/>
              </a:path>
            </a:pathLst>
          </a:custGeom>
          <a:solidFill>
            <a:srgbClr val="2735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85164" y="3170427"/>
            <a:ext cx="1442085" cy="2227580"/>
          </a:xfrm>
          <a:custGeom>
            <a:avLst/>
            <a:gdLst/>
            <a:ahLst/>
            <a:cxnLst/>
            <a:rect l="l" t="t" r="r" b="b"/>
            <a:pathLst>
              <a:path w="1442085" h="2227579">
                <a:moveTo>
                  <a:pt x="880387" y="0"/>
                </a:moveTo>
                <a:lnTo>
                  <a:pt x="837939" y="1402"/>
                </a:lnTo>
                <a:lnTo>
                  <a:pt x="808362" y="11414"/>
                </a:lnTo>
                <a:lnTo>
                  <a:pt x="779999" y="23877"/>
                </a:lnTo>
                <a:lnTo>
                  <a:pt x="741195" y="32638"/>
                </a:lnTo>
                <a:lnTo>
                  <a:pt x="707191" y="36353"/>
                </a:lnTo>
                <a:lnTo>
                  <a:pt x="671663" y="34258"/>
                </a:lnTo>
                <a:lnTo>
                  <a:pt x="634896" y="28495"/>
                </a:lnTo>
                <a:lnTo>
                  <a:pt x="597177" y="21209"/>
                </a:lnTo>
                <a:lnTo>
                  <a:pt x="553678" y="11884"/>
                </a:lnTo>
                <a:lnTo>
                  <a:pt x="509404" y="5476"/>
                </a:lnTo>
                <a:lnTo>
                  <a:pt x="464821" y="4903"/>
                </a:lnTo>
                <a:lnTo>
                  <a:pt x="420393" y="13081"/>
                </a:lnTo>
                <a:lnTo>
                  <a:pt x="472262" y="68122"/>
                </a:lnTo>
                <a:lnTo>
                  <a:pt x="515928" y="119395"/>
                </a:lnTo>
                <a:lnTo>
                  <a:pt x="551829" y="167135"/>
                </a:lnTo>
                <a:lnTo>
                  <a:pt x="580400" y="211579"/>
                </a:lnTo>
                <a:lnTo>
                  <a:pt x="602080" y="252962"/>
                </a:lnTo>
                <a:lnTo>
                  <a:pt x="617304" y="291522"/>
                </a:lnTo>
                <a:lnTo>
                  <a:pt x="630133" y="361116"/>
                </a:lnTo>
                <a:lnTo>
                  <a:pt x="628612" y="392623"/>
                </a:lnTo>
                <a:lnTo>
                  <a:pt x="611883" y="450238"/>
                </a:lnTo>
                <a:lnTo>
                  <a:pt x="579817" y="502229"/>
                </a:lnTo>
                <a:lnTo>
                  <a:pt x="535907" y="550487"/>
                </a:lnTo>
                <a:lnTo>
                  <a:pt x="483650" y="596902"/>
                </a:lnTo>
                <a:lnTo>
                  <a:pt x="397255" y="667207"/>
                </a:lnTo>
                <a:lnTo>
                  <a:pt x="368069" y="691769"/>
                </a:lnTo>
                <a:lnTo>
                  <a:pt x="331711" y="724898"/>
                </a:lnTo>
                <a:lnTo>
                  <a:pt x="297297" y="760057"/>
                </a:lnTo>
                <a:lnTo>
                  <a:pt x="264804" y="797141"/>
                </a:lnTo>
                <a:lnTo>
                  <a:pt x="234208" y="836045"/>
                </a:lnTo>
                <a:lnTo>
                  <a:pt x="205486" y="876666"/>
                </a:lnTo>
                <a:lnTo>
                  <a:pt x="178613" y="918899"/>
                </a:lnTo>
                <a:lnTo>
                  <a:pt x="153568" y="962640"/>
                </a:lnTo>
                <a:lnTo>
                  <a:pt x="130326" y="1007784"/>
                </a:lnTo>
                <a:lnTo>
                  <a:pt x="108864" y="1054228"/>
                </a:lnTo>
                <a:lnTo>
                  <a:pt x="89158" y="1101866"/>
                </a:lnTo>
                <a:lnTo>
                  <a:pt x="71185" y="1150594"/>
                </a:lnTo>
                <a:lnTo>
                  <a:pt x="54922" y="1200309"/>
                </a:lnTo>
                <a:lnTo>
                  <a:pt x="40344" y="1250906"/>
                </a:lnTo>
                <a:lnTo>
                  <a:pt x="27428" y="1302280"/>
                </a:lnTo>
                <a:lnTo>
                  <a:pt x="16152" y="1354328"/>
                </a:lnTo>
                <a:lnTo>
                  <a:pt x="8627" y="1397746"/>
                </a:lnTo>
                <a:lnTo>
                  <a:pt x="3343" y="1444183"/>
                </a:lnTo>
                <a:lnTo>
                  <a:pt x="426" y="1492974"/>
                </a:lnTo>
                <a:lnTo>
                  <a:pt x="0" y="1543454"/>
                </a:lnTo>
                <a:lnTo>
                  <a:pt x="2189" y="1594959"/>
                </a:lnTo>
                <a:lnTo>
                  <a:pt x="7119" y="1646824"/>
                </a:lnTo>
                <a:lnTo>
                  <a:pt x="14915" y="1698385"/>
                </a:lnTo>
                <a:lnTo>
                  <a:pt x="25701" y="1748978"/>
                </a:lnTo>
                <a:lnTo>
                  <a:pt x="39601" y="1797937"/>
                </a:lnTo>
                <a:lnTo>
                  <a:pt x="56742" y="1844597"/>
                </a:lnTo>
                <a:lnTo>
                  <a:pt x="77247" y="1888296"/>
                </a:lnTo>
                <a:lnTo>
                  <a:pt x="101242" y="1928368"/>
                </a:lnTo>
                <a:lnTo>
                  <a:pt x="131898" y="1972505"/>
                </a:lnTo>
                <a:lnTo>
                  <a:pt x="163296" y="2013744"/>
                </a:lnTo>
                <a:lnTo>
                  <a:pt x="195605" y="2051863"/>
                </a:lnTo>
                <a:lnTo>
                  <a:pt x="228994" y="2086641"/>
                </a:lnTo>
                <a:lnTo>
                  <a:pt x="263631" y="2117857"/>
                </a:lnTo>
                <a:lnTo>
                  <a:pt x="299686" y="2145288"/>
                </a:lnTo>
                <a:lnTo>
                  <a:pt x="337327" y="2168714"/>
                </a:lnTo>
                <a:lnTo>
                  <a:pt x="376724" y="2187912"/>
                </a:lnTo>
                <a:lnTo>
                  <a:pt x="418045" y="2202662"/>
                </a:lnTo>
                <a:lnTo>
                  <a:pt x="461458" y="2212741"/>
                </a:lnTo>
                <a:lnTo>
                  <a:pt x="507134" y="2217928"/>
                </a:lnTo>
                <a:lnTo>
                  <a:pt x="643709" y="2224658"/>
                </a:lnTo>
                <a:lnTo>
                  <a:pt x="689635" y="2226295"/>
                </a:lnTo>
                <a:lnTo>
                  <a:pt x="735557" y="2227103"/>
                </a:lnTo>
                <a:lnTo>
                  <a:pt x="781352" y="2226765"/>
                </a:lnTo>
                <a:lnTo>
                  <a:pt x="826896" y="2224964"/>
                </a:lnTo>
                <a:lnTo>
                  <a:pt x="872067" y="2221385"/>
                </a:lnTo>
                <a:lnTo>
                  <a:pt x="916742" y="2215711"/>
                </a:lnTo>
                <a:lnTo>
                  <a:pt x="960797" y="2207627"/>
                </a:lnTo>
                <a:lnTo>
                  <a:pt x="1004111" y="2196816"/>
                </a:lnTo>
                <a:lnTo>
                  <a:pt x="1046559" y="2182961"/>
                </a:lnTo>
                <a:lnTo>
                  <a:pt x="1088019" y="2165748"/>
                </a:lnTo>
                <a:lnTo>
                  <a:pt x="1128367" y="2144858"/>
                </a:lnTo>
                <a:lnTo>
                  <a:pt x="1167482" y="2119978"/>
                </a:lnTo>
                <a:lnTo>
                  <a:pt x="1205239" y="2090789"/>
                </a:lnTo>
                <a:lnTo>
                  <a:pt x="1241517" y="2056976"/>
                </a:lnTo>
                <a:lnTo>
                  <a:pt x="1276191" y="2018224"/>
                </a:lnTo>
                <a:lnTo>
                  <a:pt x="1309139" y="1974215"/>
                </a:lnTo>
                <a:lnTo>
                  <a:pt x="1333652" y="1935823"/>
                </a:lnTo>
                <a:lnTo>
                  <a:pt x="1355537" y="1895850"/>
                </a:lnTo>
                <a:lnTo>
                  <a:pt x="1374840" y="1854437"/>
                </a:lnTo>
                <a:lnTo>
                  <a:pt x="1391608" y="1811729"/>
                </a:lnTo>
                <a:lnTo>
                  <a:pt x="1405887" y="1767867"/>
                </a:lnTo>
                <a:lnTo>
                  <a:pt x="1417722" y="1722994"/>
                </a:lnTo>
                <a:lnTo>
                  <a:pt x="1427159" y="1677253"/>
                </a:lnTo>
                <a:lnTo>
                  <a:pt x="1434244" y="1630787"/>
                </a:lnTo>
                <a:lnTo>
                  <a:pt x="1439024" y="1583737"/>
                </a:lnTo>
                <a:lnTo>
                  <a:pt x="1441544" y="1536248"/>
                </a:lnTo>
                <a:lnTo>
                  <a:pt x="1441850" y="1488461"/>
                </a:lnTo>
                <a:lnTo>
                  <a:pt x="1439988" y="1440519"/>
                </a:lnTo>
                <a:lnTo>
                  <a:pt x="1436005" y="1392564"/>
                </a:lnTo>
                <a:lnTo>
                  <a:pt x="1429945" y="1344740"/>
                </a:lnTo>
                <a:lnTo>
                  <a:pt x="1421856" y="1297190"/>
                </a:lnTo>
                <a:lnTo>
                  <a:pt x="1411783" y="1250055"/>
                </a:lnTo>
                <a:lnTo>
                  <a:pt x="1399772" y="1203478"/>
                </a:lnTo>
                <a:lnTo>
                  <a:pt x="1385868" y="1157603"/>
                </a:lnTo>
                <a:lnTo>
                  <a:pt x="1370119" y="1112571"/>
                </a:lnTo>
                <a:lnTo>
                  <a:pt x="1352570" y="1068526"/>
                </a:lnTo>
                <a:lnTo>
                  <a:pt x="1333266" y="1025610"/>
                </a:lnTo>
                <a:lnTo>
                  <a:pt x="1312255" y="983966"/>
                </a:lnTo>
                <a:lnTo>
                  <a:pt x="1289581" y="943737"/>
                </a:lnTo>
                <a:lnTo>
                  <a:pt x="1263393" y="902845"/>
                </a:lnTo>
                <a:lnTo>
                  <a:pt x="1237021" y="865083"/>
                </a:lnTo>
                <a:lnTo>
                  <a:pt x="1210584" y="830251"/>
                </a:lnTo>
                <a:lnTo>
                  <a:pt x="1184200" y="798145"/>
                </a:lnTo>
                <a:lnTo>
                  <a:pt x="1157988" y="768566"/>
                </a:lnTo>
                <a:lnTo>
                  <a:pt x="1106555" y="716182"/>
                </a:lnTo>
                <a:lnTo>
                  <a:pt x="1057235" y="671488"/>
                </a:lnTo>
                <a:lnTo>
                  <a:pt x="949407" y="582828"/>
                </a:lnTo>
                <a:lnTo>
                  <a:pt x="931444" y="567442"/>
                </a:lnTo>
                <a:lnTo>
                  <a:pt x="900070" y="537404"/>
                </a:lnTo>
                <a:lnTo>
                  <a:pt x="875556" y="507005"/>
                </a:lnTo>
                <a:lnTo>
                  <a:pt x="853726" y="457207"/>
                </a:lnTo>
                <a:lnTo>
                  <a:pt x="850519" y="418860"/>
                </a:lnTo>
                <a:lnTo>
                  <a:pt x="852674" y="397538"/>
                </a:lnTo>
                <a:lnTo>
                  <a:pt x="865099" y="349591"/>
                </a:lnTo>
                <a:lnTo>
                  <a:pt x="889133" y="293231"/>
                </a:lnTo>
                <a:lnTo>
                  <a:pt x="925725" y="226849"/>
                </a:lnTo>
                <a:lnTo>
                  <a:pt x="949027" y="189396"/>
                </a:lnTo>
                <a:lnTo>
                  <a:pt x="975825" y="148834"/>
                </a:lnTo>
                <a:lnTo>
                  <a:pt x="1006237" y="104961"/>
                </a:lnTo>
                <a:lnTo>
                  <a:pt x="1040383" y="57575"/>
                </a:lnTo>
                <a:lnTo>
                  <a:pt x="1078380" y="6476"/>
                </a:lnTo>
                <a:lnTo>
                  <a:pt x="1028834" y="10090"/>
                </a:lnTo>
                <a:lnTo>
                  <a:pt x="977574" y="10620"/>
                </a:lnTo>
                <a:lnTo>
                  <a:pt x="927218" y="7459"/>
                </a:lnTo>
                <a:lnTo>
                  <a:pt x="880387" y="0"/>
                </a:lnTo>
                <a:close/>
              </a:path>
            </a:pathLst>
          </a:custGeom>
          <a:solidFill>
            <a:srgbClr val="017A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157727" y="5119115"/>
            <a:ext cx="58419" cy="73660"/>
          </a:xfrm>
          <a:custGeom>
            <a:avLst/>
            <a:gdLst/>
            <a:ahLst/>
            <a:cxnLst/>
            <a:rect l="l" t="t" r="r" b="b"/>
            <a:pathLst>
              <a:path w="58419" h="73660">
                <a:moveTo>
                  <a:pt x="57912" y="0"/>
                </a:moveTo>
                <a:lnTo>
                  <a:pt x="54737" y="1650"/>
                </a:lnTo>
                <a:lnTo>
                  <a:pt x="51435" y="4825"/>
                </a:lnTo>
                <a:lnTo>
                  <a:pt x="48260" y="6476"/>
                </a:lnTo>
                <a:lnTo>
                  <a:pt x="41783" y="19557"/>
                </a:lnTo>
                <a:lnTo>
                  <a:pt x="36957" y="24383"/>
                </a:lnTo>
                <a:lnTo>
                  <a:pt x="28271" y="37504"/>
                </a:lnTo>
                <a:lnTo>
                  <a:pt x="19097" y="50006"/>
                </a:lnTo>
                <a:lnTo>
                  <a:pt x="9614" y="61888"/>
                </a:lnTo>
                <a:lnTo>
                  <a:pt x="0" y="73151"/>
                </a:lnTo>
                <a:lnTo>
                  <a:pt x="4826" y="73151"/>
                </a:lnTo>
                <a:lnTo>
                  <a:pt x="27162" y="45116"/>
                </a:lnTo>
                <a:lnTo>
                  <a:pt x="38098" y="30182"/>
                </a:lnTo>
                <a:lnTo>
                  <a:pt x="48260" y="14604"/>
                </a:lnTo>
                <a:lnTo>
                  <a:pt x="53086" y="9778"/>
                </a:lnTo>
                <a:lnTo>
                  <a:pt x="54737" y="4825"/>
                </a:lnTo>
                <a:lnTo>
                  <a:pt x="57912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897373" y="3860291"/>
            <a:ext cx="1309370" cy="1428115"/>
          </a:xfrm>
          <a:custGeom>
            <a:avLst/>
            <a:gdLst/>
            <a:ahLst/>
            <a:cxnLst/>
            <a:rect l="l" t="t" r="r" b="b"/>
            <a:pathLst>
              <a:path w="1309370" h="1428114">
                <a:moveTo>
                  <a:pt x="1309122" y="1266062"/>
                </a:moveTo>
                <a:lnTo>
                  <a:pt x="1267856" y="1293722"/>
                </a:lnTo>
                <a:lnTo>
                  <a:pt x="1225217" y="1316839"/>
                </a:lnTo>
                <a:lnTo>
                  <a:pt x="1181354" y="1335777"/>
                </a:lnTo>
                <a:lnTo>
                  <a:pt x="1136418" y="1350898"/>
                </a:lnTo>
                <a:lnTo>
                  <a:pt x="1090559" y="1362568"/>
                </a:lnTo>
                <a:lnTo>
                  <a:pt x="1043928" y="1371147"/>
                </a:lnTo>
                <a:lnTo>
                  <a:pt x="996675" y="1377000"/>
                </a:lnTo>
                <a:lnTo>
                  <a:pt x="948950" y="1380489"/>
                </a:lnTo>
                <a:lnTo>
                  <a:pt x="965244" y="1389804"/>
                </a:lnTo>
                <a:lnTo>
                  <a:pt x="979668" y="1400619"/>
                </a:lnTo>
                <a:lnTo>
                  <a:pt x="992259" y="1413244"/>
                </a:lnTo>
                <a:lnTo>
                  <a:pt x="1003052" y="1427987"/>
                </a:lnTo>
                <a:lnTo>
                  <a:pt x="1023872" y="1418218"/>
                </a:lnTo>
                <a:lnTo>
                  <a:pt x="1079982" y="1394031"/>
                </a:lnTo>
                <a:lnTo>
                  <a:pt x="1161858" y="1363104"/>
                </a:lnTo>
                <a:lnTo>
                  <a:pt x="1259973" y="1333118"/>
                </a:lnTo>
                <a:lnTo>
                  <a:pt x="1269778" y="1321762"/>
                </a:lnTo>
                <a:lnTo>
                  <a:pt x="1279452" y="1309798"/>
                </a:lnTo>
                <a:lnTo>
                  <a:pt x="1288816" y="1297239"/>
                </a:lnTo>
                <a:lnTo>
                  <a:pt x="1297692" y="1284096"/>
                </a:lnTo>
                <a:lnTo>
                  <a:pt x="1302518" y="1279143"/>
                </a:lnTo>
                <a:lnTo>
                  <a:pt x="1305820" y="1272539"/>
                </a:lnTo>
                <a:lnTo>
                  <a:pt x="1309122" y="1266062"/>
                </a:lnTo>
                <a:close/>
              </a:path>
              <a:path w="1309370" h="1428114">
                <a:moveTo>
                  <a:pt x="358019" y="0"/>
                </a:moveTo>
                <a:lnTo>
                  <a:pt x="322936" y="33042"/>
                </a:lnTo>
                <a:lnTo>
                  <a:pt x="289706" y="67997"/>
                </a:lnTo>
                <a:lnTo>
                  <a:pt x="258307" y="104768"/>
                </a:lnTo>
                <a:lnTo>
                  <a:pt x="228714" y="143259"/>
                </a:lnTo>
                <a:lnTo>
                  <a:pt x="200906" y="183373"/>
                </a:lnTo>
                <a:lnTo>
                  <a:pt x="174859" y="225015"/>
                </a:lnTo>
                <a:lnTo>
                  <a:pt x="150549" y="268088"/>
                </a:lnTo>
                <a:lnTo>
                  <a:pt x="127955" y="312496"/>
                </a:lnTo>
                <a:lnTo>
                  <a:pt x="107053" y="358143"/>
                </a:lnTo>
                <a:lnTo>
                  <a:pt x="87820" y="404932"/>
                </a:lnTo>
                <a:lnTo>
                  <a:pt x="70232" y="452768"/>
                </a:lnTo>
                <a:lnTo>
                  <a:pt x="54268" y="501554"/>
                </a:lnTo>
                <a:lnTo>
                  <a:pt x="39903" y="551194"/>
                </a:lnTo>
                <a:lnTo>
                  <a:pt x="27115" y="601593"/>
                </a:lnTo>
                <a:lnTo>
                  <a:pt x="15881" y="652652"/>
                </a:lnTo>
                <a:lnTo>
                  <a:pt x="8469" y="695822"/>
                </a:lnTo>
                <a:lnTo>
                  <a:pt x="3277" y="741916"/>
                </a:lnTo>
                <a:lnTo>
                  <a:pt x="417" y="790293"/>
                </a:lnTo>
                <a:lnTo>
                  <a:pt x="0" y="840312"/>
                </a:lnTo>
                <a:lnTo>
                  <a:pt x="2136" y="891333"/>
                </a:lnTo>
                <a:lnTo>
                  <a:pt x="6938" y="942715"/>
                </a:lnTo>
                <a:lnTo>
                  <a:pt x="14516" y="993818"/>
                </a:lnTo>
                <a:lnTo>
                  <a:pt x="24981" y="1044001"/>
                </a:lnTo>
                <a:lnTo>
                  <a:pt x="38444" y="1092623"/>
                </a:lnTo>
                <a:lnTo>
                  <a:pt x="55016" y="1139044"/>
                </a:lnTo>
                <a:lnTo>
                  <a:pt x="74809" y="1182623"/>
                </a:lnTo>
                <a:lnTo>
                  <a:pt x="118287" y="1198504"/>
                </a:lnTo>
                <a:lnTo>
                  <a:pt x="161861" y="1218607"/>
                </a:lnTo>
                <a:lnTo>
                  <a:pt x="205349" y="1243345"/>
                </a:lnTo>
                <a:lnTo>
                  <a:pt x="248573" y="1273132"/>
                </a:lnTo>
                <a:lnTo>
                  <a:pt x="291353" y="1308380"/>
                </a:lnTo>
                <a:lnTo>
                  <a:pt x="333508" y="1349501"/>
                </a:lnTo>
                <a:lnTo>
                  <a:pt x="616718" y="1383791"/>
                </a:lnTo>
                <a:lnTo>
                  <a:pt x="628132" y="1380553"/>
                </a:lnTo>
                <a:lnTo>
                  <a:pt x="641525" y="1376933"/>
                </a:lnTo>
                <a:lnTo>
                  <a:pt x="659263" y="1372361"/>
                </a:lnTo>
                <a:lnTo>
                  <a:pt x="639578" y="1372361"/>
                </a:lnTo>
                <a:lnTo>
                  <a:pt x="593492" y="1367175"/>
                </a:lnTo>
                <a:lnTo>
                  <a:pt x="549741" y="1357096"/>
                </a:lnTo>
                <a:lnTo>
                  <a:pt x="508149" y="1342346"/>
                </a:lnTo>
                <a:lnTo>
                  <a:pt x="468540" y="1323148"/>
                </a:lnTo>
                <a:lnTo>
                  <a:pt x="430735" y="1299722"/>
                </a:lnTo>
                <a:lnTo>
                  <a:pt x="394559" y="1272291"/>
                </a:lnTo>
                <a:lnTo>
                  <a:pt x="359834" y="1241075"/>
                </a:lnTo>
                <a:lnTo>
                  <a:pt x="326383" y="1206297"/>
                </a:lnTo>
                <a:lnTo>
                  <a:pt x="294030" y="1168178"/>
                </a:lnTo>
                <a:lnTo>
                  <a:pt x="262597" y="1126939"/>
                </a:lnTo>
                <a:lnTo>
                  <a:pt x="231908" y="1082801"/>
                </a:lnTo>
                <a:lnTo>
                  <a:pt x="208260" y="1042757"/>
                </a:lnTo>
                <a:lnTo>
                  <a:pt x="187981" y="999076"/>
                </a:lnTo>
                <a:lnTo>
                  <a:pt x="170964" y="952424"/>
                </a:lnTo>
                <a:lnTo>
                  <a:pt x="157100" y="903468"/>
                </a:lnTo>
                <a:lnTo>
                  <a:pt x="146283" y="852873"/>
                </a:lnTo>
                <a:lnTo>
                  <a:pt x="138404" y="801306"/>
                </a:lnTo>
                <a:lnTo>
                  <a:pt x="133357" y="749432"/>
                </a:lnTo>
                <a:lnTo>
                  <a:pt x="131032" y="697916"/>
                </a:lnTo>
                <a:lnTo>
                  <a:pt x="131324" y="647426"/>
                </a:lnTo>
                <a:lnTo>
                  <a:pt x="134124" y="598626"/>
                </a:lnTo>
                <a:lnTo>
                  <a:pt x="139324" y="552182"/>
                </a:lnTo>
                <a:lnTo>
                  <a:pt x="146818" y="508761"/>
                </a:lnTo>
                <a:lnTo>
                  <a:pt x="157877" y="457733"/>
                </a:lnTo>
                <a:lnTo>
                  <a:pt x="170496" y="407373"/>
                </a:lnTo>
                <a:lnTo>
                  <a:pt x="184697" y="357777"/>
                </a:lnTo>
                <a:lnTo>
                  <a:pt x="200503" y="309042"/>
                </a:lnTo>
                <a:lnTo>
                  <a:pt x="217938" y="261261"/>
                </a:lnTo>
                <a:lnTo>
                  <a:pt x="237023" y="214532"/>
                </a:lnTo>
                <a:lnTo>
                  <a:pt x="257783" y="168950"/>
                </a:lnTo>
                <a:lnTo>
                  <a:pt x="280239" y="124610"/>
                </a:lnTo>
                <a:lnTo>
                  <a:pt x="304416" y="81608"/>
                </a:lnTo>
                <a:lnTo>
                  <a:pt x="330335" y="40039"/>
                </a:lnTo>
                <a:lnTo>
                  <a:pt x="358019" y="0"/>
                </a:lnTo>
                <a:close/>
              </a:path>
            </a:pathLst>
          </a:custGeom>
          <a:solidFill>
            <a:srgbClr val="0A5C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694432" y="3165348"/>
            <a:ext cx="74930" cy="17145"/>
          </a:xfrm>
          <a:custGeom>
            <a:avLst/>
            <a:gdLst/>
            <a:ahLst/>
            <a:cxnLst/>
            <a:rect l="l" t="t" r="r" b="b"/>
            <a:pathLst>
              <a:path w="74930" h="17144">
                <a:moveTo>
                  <a:pt x="45466" y="0"/>
                </a:moveTo>
                <a:lnTo>
                  <a:pt x="31753" y="1440"/>
                </a:lnTo>
                <a:lnTo>
                  <a:pt x="19685" y="5238"/>
                </a:lnTo>
                <a:lnTo>
                  <a:pt x="9140" y="10608"/>
                </a:lnTo>
                <a:lnTo>
                  <a:pt x="0" y="16763"/>
                </a:lnTo>
                <a:lnTo>
                  <a:pt x="11338" y="11820"/>
                </a:lnTo>
                <a:lnTo>
                  <a:pt x="23749" y="7508"/>
                </a:lnTo>
                <a:lnTo>
                  <a:pt x="37683" y="4458"/>
                </a:lnTo>
                <a:lnTo>
                  <a:pt x="53593" y="3301"/>
                </a:lnTo>
                <a:lnTo>
                  <a:pt x="68871" y="3301"/>
                </a:lnTo>
                <a:lnTo>
                  <a:pt x="67361" y="2839"/>
                </a:lnTo>
                <a:lnTo>
                  <a:pt x="60070" y="1254"/>
                </a:lnTo>
                <a:lnTo>
                  <a:pt x="52780" y="311"/>
                </a:lnTo>
                <a:lnTo>
                  <a:pt x="45466" y="0"/>
                </a:lnTo>
                <a:close/>
              </a:path>
              <a:path w="74930" h="17144">
                <a:moveTo>
                  <a:pt x="68871" y="3301"/>
                </a:moveTo>
                <a:lnTo>
                  <a:pt x="60070" y="3301"/>
                </a:lnTo>
                <a:lnTo>
                  <a:pt x="64897" y="5079"/>
                </a:lnTo>
                <a:lnTo>
                  <a:pt x="74675" y="5079"/>
                </a:lnTo>
                <a:lnTo>
                  <a:pt x="68871" y="3301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61870" y="3168395"/>
            <a:ext cx="136525" cy="408940"/>
          </a:xfrm>
          <a:custGeom>
            <a:avLst/>
            <a:gdLst/>
            <a:ahLst/>
            <a:cxnLst/>
            <a:rect l="l" t="t" r="r" b="b"/>
            <a:pathLst>
              <a:path w="136525" h="408939">
                <a:moveTo>
                  <a:pt x="91997" y="0"/>
                </a:moveTo>
                <a:lnTo>
                  <a:pt x="85520" y="0"/>
                </a:lnTo>
                <a:lnTo>
                  <a:pt x="69514" y="1115"/>
                </a:lnTo>
                <a:lnTo>
                  <a:pt x="31545" y="13080"/>
                </a:lnTo>
                <a:lnTo>
                  <a:pt x="0" y="158275"/>
                </a:lnTo>
                <a:lnTo>
                  <a:pt x="1684" y="280812"/>
                </a:lnTo>
                <a:lnTo>
                  <a:pt x="10108" y="372417"/>
                </a:lnTo>
                <a:lnTo>
                  <a:pt x="15162" y="408431"/>
                </a:lnTo>
                <a:lnTo>
                  <a:pt x="36859" y="262671"/>
                </a:lnTo>
                <a:lnTo>
                  <a:pt x="78154" y="137890"/>
                </a:lnTo>
                <a:lnTo>
                  <a:pt x="118211" y="50780"/>
                </a:lnTo>
                <a:lnTo>
                  <a:pt x="136193" y="18033"/>
                </a:lnTo>
                <a:lnTo>
                  <a:pt x="128723" y="13080"/>
                </a:lnTo>
                <a:lnTo>
                  <a:pt x="121461" y="8604"/>
                </a:lnTo>
                <a:lnTo>
                  <a:pt x="114083" y="4675"/>
                </a:lnTo>
                <a:lnTo>
                  <a:pt x="106729" y="1650"/>
                </a:lnTo>
                <a:lnTo>
                  <a:pt x="96950" y="1650"/>
                </a:lnTo>
                <a:lnTo>
                  <a:pt x="91997" y="0"/>
                </a:lnTo>
                <a:close/>
              </a:path>
            </a:pathLst>
          </a:custGeom>
          <a:solidFill>
            <a:srgbClr val="0A5C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468879" y="3188207"/>
            <a:ext cx="88900" cy="15240"/>
          </a:xfrm>
          <a:custGeom>
            <a:avLst/>
            <a:gdLst/>
            <a:ahLst/>
            <a:cxnLst/>
            <a:rect l="l" t="t" r="r" b="b"/>
            <a:pathLst>
              <a:path w="88900" h="15239">
                <a:moveTo>
                  <a:pt x="72046" y="12856"/>
                </a:moveTo>
                <a:lnTo>
                  <a:pt x="73223" y="13073"/>
                </a:lnTo>
                <a:lnTo>
                  <a:pt x="88392" y="15239"/>
                </a:lnTo>
                <a:lnTo>
                  <a:pt x="72046" y="12856"/>
                </a:lnTo>
                <a:close/>
              </a:path>
              <a:path w="88900" h="15239">
                <a:moveTo>
                  <a:pt x="10064" y="1611"/>
                </a:moveTo>
                <a:lnTo>
                  <a:pt x="14731" y="3047"/>
                </a:lnTo>
                <a:lnTo>
                  <a:pt x="70917" y="12692"/>
                </a:lnTo>
                <a:lnTo>
                  <a:pt x="72046" y="12856"/>
                </a:lnTo>
                <a:lnTo>
                  <a:pt x="18883" y="3024"/>
                </a:lnTo>
                <a:lnTo>
                  <a:pt x="10064" y="1611"/>
                </a:lnTo>
                <a:close/>
              </a:path>
              <a:path w="88900" h="15239">
                <a:moveTo>
                  <a:pt x="4952" y="0"/>
                </a:moveTo>
                <a:lnTo>
                  <a:pt x="0" y="0"/>
                </a:lnTo>
                <a:lnTo>
                  <a:pt x="10064" y="1611"/>
                </a:lnTo>
                <a:lnTo>
                  <a:pt x="4952" y="0"/>
                </a:lnTo>
                <a:close/>
              </a:path>
            </a:pathLst>
          </a:custGeom>
          <a:solidFill>
            <a:srgbClr val="E4E4E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64307" y="3186683"/>
            <a:ext cx="142875" cy="367665"/>
          </a:xfrm>
          <a:custGeom>
            <a:avLst/>
            <a:gdLst/>
            <a:ahLst/>
            <a:cxnLst/>
            <a:rect l="l" t="t" r="r" b="b"/>
            <a:pathLst>
              <a:path w="142875" h="367664">
                <a:moveTo>
                  <a:pt x="1650" y="0"/>
                </a:moveTo>
                <a:lnTo>
                  <a:pt x="0" y="0"/>
                </a:lnTo>
                <a:lnTo>
                  <a:pt x="68079" y="109251"/>
                </a:lnTo>
                <a:lnTo>
                  <a:pt x="112109" y="229743"/>
                </a:lnTo>
                <a:lnTo>
                  <a:pt x="135802" y="327183"/>
                </a:lnTo>
                <a:lnTo>
                  <a:pt x="142875" y="367283"/>
                </a:lnTo>
                <a:lnTo>
                  <a:pt x="141700" y="286169"/>
                </a:lnTo>
                <a:lnTo>
                  <a:pt x="135233" y="212592"/>
                </a:lnTo>
                <a:lnTo>
                  <a:pt x="125430" y="148274"/>
                </a:lnTo>
                <a:lnTo>
                  <a:pt x="114244" y="94938"/>
                </a:lnTo>
                <a:lnTo>
                  <a:pt x="103632" y="54304"/>
                </a:lnTo>
                <a:lnTo>
                  <a:pt x="91948" y="18033"/>
                </a:lnTo>
                <a:lnTo>
                  <a:pt x="74398" y="15275"/>
                </a:lnTo>
                <a:lnTo>
                  <a:pt x="18034" y="4952"/>
                </a:lnTo>
                <a:lnTo>
                  <a:pt x="8255" y="1650"/>
                </a:lnTo>
                <a:lnTo>
                  <a:pt x="3302" y="1650"/>
                </a:lnTo>
                <a:lnTo>
                  <a:pt x="1650" y="0"/>
                </a:lnTo>
                <a:close/>
              </a:path>
            </a:pathLst>
          </a:custGeom>
          <a:solidFill>
            <a:srgbClr val="0A5C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363723" y="5252479"/>
            <a:ext cx="1175385" cy="438150"/>
          </a:xfrm>
          <a:custGeom>
            <a:avLst/>
            <a:gdLst/>
            <a:ahLst/>
            <a:cxnLst/>
            <a:rect l="l" t="t" r="r" b="b"/>
            <a:pathLst>
              <a:path w="1175385" h="438150">
                <a:moveTo>
                  <a:pt x="854035" y="0"/>
                </a:moveTo>
                <a:lnTo>
                  <a:pt x="478472" y="99474"/>
                </a:lnTo>
                <a:lnTo>
                  <a:pt x="144343" y="223500"/>
                </a:lnTo>
                <a:lnTo>
                  <a:pt x="0" y="284339"/>
                </a:lnTo>
                <a:lnTo>
                  <a:pt x="132587" y="438136"/>
                </a:lnTo>
                <a:lnTo>
                  <a:pt x="1175003" y="69963"/>
                </a:lnTo>
                <a:lnTo>
                  <a:pt x="1122679" y="12813"/>
                </a:lnTo>
                <a:lnTo>
                  <a:pt x="854035" y="0"/>
                </a:lnTo>
                <a:close/>
              </a:path>
            </a:pathLst>
          </a:custGeom>
          <a:solidFill>
            <a:srgbClr val="CC96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414016" y="5206619"/>
            <a:ext cx="1170940" cy="455295"/>
          </a:xfrm>
          <a:custGeom>
            <a:avLst/>
            <a:gdLst/>
            <a:ahLst/>
            <a:cxnLst/>
            <a:rect l="l" t="t" r="r" b="b"/>
            <a:pathLst>
              <a:path w="1170939" h="455295">
                <a:moveTo>
                  <a:pt x="1113155" y="0"/>
                </a:moveTo>
                <a:lnTo>
                  <a:pt x="864643" y="6792"/>
                </a:lnTo>
                <a:lnTo>
                  <a:pt x="490283" y="115966"/>
                </a:lnTo>
                <a:lnTo>
                  <a:pt x="149070" y="243262"/>
                </a:lnTo>
                <a:lnTo>
                  <a:pt x="0" y="304418"/>
                </a:lnTo>
                <a:lnTo>
                  <a:pt x="135889" y="455040"/>
                </a:lnTo>
                <a:lnTo>
                  <a:pt x="1170432" y="44195"/>
                </a:lnTo>
                <a:lnTo>
                  <a:pt x="1113155" y="0"/>
                </a:lnTo>
                <a:close/>
              </a:path>
            </a:pathLst>
          </a:custGeom>
          <a:solidFill>
            <a:srgbClr val="E2A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47116" y="5015275"/>
            <a:ext cx="2961640" cy="768985"/>
          </a:xfrm>
          <a:custGeom>
            <a:avLst/>
            <a:gdLst/>
            <a:ahLst/>
            <a:cxnLst/>
            <a:rect l="l" t="t" r="r" b="b"/>
            <a:pathLst>
              <a:path w="2961640" h="768985">
                <a:moveTo>
                  <a:pt x="1239575" y="0"/>
                </a:moveTo>
                <a:lnTo>
                  <a:pt x="1193647" y="1074"/>
                </a:lnTo>
                <a:lnTo>
                  <a:pt x="1149515" y="4629"/>
                </a:lnTo>
                <a:lnTo>
                  <a:pt x="1107478" y="10104"/>
                </a:lnTo>
                <a:lnTo>
                  <a:pt x="1067835" y="16940"/>
                </a:lnTo>
                <a:lnTo>
                  <a:pt x="996927" y="32456"/>
                </a:lnTo>
                <a:lnTo>
                  <a:pt x="939185" y="46702"/>
                </a:lnTo>
                <a:lnTo>
                  <a:pt x="915999" y="51948"/>
                </a:lnTo>
                <a:lnTo>
                  <a:pt x="723711" y="70859"/>
                </a:lnTo>
                <a:lnTo>
                  <a:pt x="446239" y="90949"/>
                </a:lnTo>
                <a:lnTo>
                  <a:pt x="188723" y="108277"/>
                </a:lnTo>
                <a:lnTo>
                  <a:pt x="75298" y="115651"/>
                </a:lnTo>
                <a:lnTo>
                  <a:pt x="0" y="603166"/>
                </a:lnTo>
                <a:lnTo>
                  <a:pt x="816864" y="534497"/>
                </a:lnTo>
                <a:lnTo>
                  <a:pt x="858944" y="536113"/>
                </a:lnTo>
                <a:lnTo>
                  <a:pt x="905729" y="540319"/>
                </a:lnTo>
                <a:lnTo>
                  <a:pt x="956576" y="546856"/>
                </a:lnTo>
                <a:lnTo>
                  <a:pt x="1010847" y="555465"/>
                </a:lnTo>
                <a:lnTo>
                  <a:pt x="1067901" y="565887"/>
                </a:lnTo>
                <a:lnTo>
                  <a:pt x="1127096" y="577865"/>
                </a:lnTo>
                <a:lnTo>
                  <a:pt x="1187793" y="591140"/>
                </a:lnTo>
                <a:lnTo>
                  <a:pt x="1249351" y="605452"/>
                </a:lnTo>
                <a:lnTo>
                  <a:pt x="1311129" y="620545"/>
                </a:lnTo>
                <a:lnTo>
                  <a:pt x="1372488" y="636159"/>
                </a:lnTo>
                <a:lnTo>
                  <a:pt x="1432786" y="652035"/>
                </a:lnTo>
                <a:lnTo>
                  <a:pt x="1491384" y="667916"/>
                </a:lnTo>
                <a:lnTo>
                  <a:pt x="1547640" y="683542"/>
                </a:lnTo>
                <a:lnTo>
                  <a:pt x="1600914" y="698656"/>
                </a:lnTo>
                <a:lnTo>
                  <a:pt x="1695956" y="726311"/>
                </a:lnTo>
                <a:lnTo>
                  <a:pt x="1836547" y="768380"/>
                </a:lnTo>
                <a:lnTo>
                  <a:pt x="1903362" y="757924"/>
                </a:lnTo>
                <a:lnTo>
                  <a:pt x="1976929" y="714192"/>
                </a:lnTo>
                <a:lnTo>
                  <a:pt x="2036375" y="666474"/>
                </a:lnTo>
                <a:lnTo>
                  <a:pt x="2060828" y="644060"/>
                </a:lnTo>
                <a:lnTo>
                  <a:pt x="2240184" y="539606"/>
                </a:lnTo>
                <a:lnTo>
                  <a:pt x="2545365" y="391125"/>
                </a:lnTo>
                <a:lnTo>
                  <a:pt x="2833354" y="258281"/>
                </a:lnTo>
                <a:lnTo>
                  <a:pt x="2961132" y="200741"/>
                </a:lnTo>
                <a:lnTo>
                  <a:pt x="2800659" y="149895"/>
                </a:lnTo>
                <a:lnTo>
                  <a:pt x="2599182" y="181548"/>
                </a:lnTo>
                <a:lnTo>
                  <a:pt x="2426850" y="240799"/>
                </a:lnTo>
                <a:lnTo>
                  <a:pt x="2353817" y="272750"/>
                </a:lnTo>
                <a:lnTo>
                  <a:pt x="2258252" y="209962"/>
                </a:lnTo>
                <a:lnTo>
                  <a:pt x="2129361" y="200979"/>
                </a:lnTo>
                <a:lnTo>
                  <a:pt x="2016115" y="216832"/>
                </a:lnTo>
                <a:lnTo>
                  <a:pt x="1967484" y="228554"/>
                </a:lnTo>
                <a:lnTo>
                  <a:pt x="1684401" y="194264"/>
                </a:lnTo>
                <a:lnTo>
                  <a:pt x="1635767" y="147836"/>
                </a:lnTo>
                <a:lnTo>
                  <a:pt x="1586237" y="108925"/>
                </a:lnTo>
                <a:lnTo>
                  <a:pt x="1536111" y="76971"/>
                </a:lnTo>
                <a:lnTo>
                  <a:pt x="1485688" y="51413"/>
                </a:lnTo>
                <a:lnTo>
                  <a:pt x="1435266" y="31694"/>
                </a:lnTo>
                <a:lnTo>
                  <a:pt x="1385145" y="17252"/>
                </a:lnTo>
                <a:lnTo>
                  <a:pt x="1335623" y="7529"/>
                </a:lnTo>
                <a:lnTo>
                  <a:pt x="1287000" y="1965"/>
                </a:lnTo>
                <a:lnTo>
                  <a:pt x="1239575" y="0"/>
                </a:lnTo>
                <a:close/>
              </a:path>
            </a:pathLst>
          </a:custGeom>
          <a:solidFill>
            <a:srgbClr val="FFB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007107" y="5288279"/>
            <a:ext cx="897255" cy="211454"/>
          </a:xfrm>
          <a:custGeom>
            <a:avLst/>
            <a:gdLst/>
            <a:ahLst/>
            <a:cxnLst/>
            <a:rect l="l" t="t" r="r" b="b"/>
            <a:pathLst>
              <a:path w="897255" h="211454">
                <a:moveTo>
                  <a:pt x="893826" y="0"/>
                </a:moveTo>
                <a:lnTo>
                  <a:pt x="897171" y="31521"/>
                </a:lnTo>
                <a:lnTo>
                  <a:pt x="845724" y="98536"/>
                </a:lnTo>
                <a:lnTo>
                  <a:pt x="647259" y="159716"/>
                </a:lnTo>
                <a:lnTo>
                  <a:pt x="209550" y="173736"/>
                </a:lnTo>
                <a:lnTo>
                  <a:pt x="0" y="111506"/>
                </a:lnTo>
                <a:lnTo>
                  <a:pt x="194818" y="206502"/>
                </a:lnTo>
                <a:lnTo>
                  <a:pt x="317146" y="210883"/>
                </a:lnTo>
                <a:lnTo>
                  <a:pt x="579278" y="200977"/>
                </a:lnTo>
                <a:lnTo>
                  <a:pt x="823932" y="142208"/>
                </a:lnTo>
                <a:lnTo>
                  <a:pt x="893826" y="0"/>
                </a:lnTo>
                <a:close/>
              </a:path>
            </a:pathLst>
          </a:custGeom>
          <a:solidFill>
            <a:srgbClr val="E2A8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89780" y="5276215"/>
            <a:ext cx="179530" cy="1248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23444" y="4937759"/>
            <a:ext cx="1203960" cy="784860"/>
          </a:xfrm>
          <a:custGeom>
            <a:avLst/>
            <a:gdLst/>
            <a:ahLst/>
            <a:cxnLst/>
            <a:rect l="l" t="t" r="r" b="b"/>
            <a:pathLst>
              <a:path w="1203960" h="784860">
                <a:moveTo>
                  <a:pt x="17970" y="0"/>
                </a:moveTo>
                <a:lnTo>
                  <a:pt x="0" y="784859"/>
                </a:lnTo>
                <a:lnTo>
                  <a:pt x="1169543" y="747369"/>
                </a:lnTo>
                <a:lnTo>
                  <a:pt x="1203960" y="85089"/>
                </a:lnTo>
                <a:lnTo>
                  <a:pt x="1797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0" y="4847844"/>
            <a:ext cx="1210310" cy="1012190"/>
          </a:xfrm>
          <a:custGeom>
            <a:avLst/>
            <a:gdLst/>
            <a:ahLst/>
            <a:cxnLst/>
            <a:rect l="l" t="t" r="r" b="b"/>
            <a:pathLst>
              <a:path w="1210310" h="1012189">
                <a:moveTo>
                  <a:pt x="16404" y="0"/>
                </a:moveTo>
                <a:lnTo>
                  <a:pt x="0" y="1011935"/>
                </a:lnTo>
                <a:lnTo>
                  <a:pt x="1210056" y="935354"/>
                </a:lnTo>
                <a:lnTo>
                  <a:pt x="1203020" y="96900"/>
                </a:lnTo>
                <a:lnTo>
                  <a:pt x="16404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0" y="5562600"/>
            <a:ext cx="1210310" cy="297180"/>
          </a:xfrm>
          <a:custGeom>
            <a:avLst/>
            <a:gdLst/>
            <a:ahLst/>
            <a:cxnLst/>
            <a:rect l="l" t="t" r="r" b="b"/>
            <a:pathLst>
              <a:path w="1210310" h="297179">
                <a:moveTo>
                  <a:pt x="1208493" y="0"/>
                </a:moveTo>
                <a:lnTo>
                  <a:pt x="4687" y="25869"/>
                </a:lnTo>
                <a:lnTo>
                  <a:pt x="0" y="297180"/>
                </a:lnTo>
                <a:lnTo>
                  <a:pt x="1210056" y="220332"/>
                </a:lnTo>
                <a:lnTo>
                  <a:pt x="1208493" y="0"/>
                </a:lnTo>
                <a:close/>
              </a:path>
            </a:pathLst>
          </a:custGeom>
          <a:solidFill>
            <a:srgbClr val="77CE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913218" y="5611812"/>
            <a:ext cx="122758" cy="1226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04430" y="5623890"/>
            <a:ext cx="122758" cy="12266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273554" y="4467605"/>
            <a:ext cx="6686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30" dirty="0">
                <a:solidFill>
                  <a:srgbClr val="FFFFFF"/>
                </a:solidFill>
                <a:latin typeface="Cambria"/>
                <a:cs typeface="Cambria"/>
              </a:rPr>
              <a:t>B</a:t>
            </a:r>
            <a:r>
              <a:rPr sz="1800" b="1" spc="-114" dirty="0">
                <a:solidFill>
                  <a:srgbClr val="FFFFFF"/>
                </a:solidFill>
                <a:latin typeface="Cambria"/>
                <a:cs typeface="Cambria"/>
              </a:rPr>
              <a:t>o</a:t>
            </a:r>
            <a:r>
              <a:rPr sz="1800" b="1" spc="20" dirty="0">
                <a:solidFill>
                  <a:srgbClr val="FFFFFF"/>
                </a:solidFill>
                <a:latin typeface="Cambria"/>
                <a:cs typeface="Cambria"/>
              </a:rPr>
              <a:t>n</a:t>
            </a:r>
            <a:r>
              <a:rPr sz="1800" b="1" spc="-60" dirty="0">
                <a:solidFill>
                  <a:srgbClr val="FFFFFF"/>
                </a:solidFill>
                <a:latin typeface="Cambria"/>
                <a:cs typeface="Cambria"/>
              </a:rPr>
              <a:t>os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213854" y="1608835"/>
            <a:ext cx="21672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35" dirty="0">
                <a:solidFill>
                  <a:srgbClr val="001F5F"/>
                </a:solidFill>
                <a:latin typeface="Cambria"/>
                <a:cs typeface="Cambria"/>
              </a:rPr>
              <a:t>En </a:t>
            </a:r>
            <a:r>
              <a:rPr sz="1800" b="1" spc="-20" dirty="0">
                <a:solidFill>
                  <a:srgbClr val="001F5F"/>
                </a:solidFill>
                <a:latin typeface="Cambria"/>
                <a:cs typeface="Cambria"/>
              </a:rPr>
              <a:t>millones </a:t>
            </a:r>
            <a:r>
              <a:rPr sz="1800" b="1" spc="-50" dirty="0">
                <a:solidFill>
                  <a:srgbClr val="001F5F"/>
                </a:solidFill>
                <a:latin typeface="Cambria"/>
                <a:cs typeface="Cambria"/>
              </a:rPr>
              <a:t>de</a:t>
            </a:r>
            <a:r>
              <a:rPr sz="1800" b="1" spc="105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195" dirty="0">
                <a:solidFill>
                  <a:srgbClr val="001F5F"/>
                </a:solidFill>
                <a:latin typeface="Cambria"/>
                <a:cs typeface="Cambria"/>
              </a:rPr>
              <a:t>USD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526794" y="1239392"/>
            <a:ext cx="15093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solidFill>
                  <a:srgbClr val="001F5F"/>
                </a:solidFill>
                <a:latin typeface="Cambria"/>
                <a:cs typeface="Cambria"/>
              </a:rPr>
              <a:t>Total</a:t>
            </a:r>
            <a:r>
              <a:rPr sz="1800" b="1" spc="-10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1800" b="1" spc="-20" dirty="0">
                <a:solidFill>
                  <a:srgbClr val="001F5F"/>
                </a:solidFill>
                <a:latin typeface="Cambria"/>
                <a:cs typeface="Cambria"/>
              </a:rPr>
              <a:t>emisión: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5673" y="1646046"/>
            <a:ext cx="320675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b="1" spc="660" dirty="0">
                <a:solidFill>
                  <a:srgbClr val="001F5F"/>
                </a:solidFill>
                <a:latin typeface="Cambria"/>
                <a:cs typeface="Cambria"/>
              </a:rPr>
              <a:t>USD</a:t>
            </a:r>
            <a:r>
              <a:rPr sz="6000" b="1" spc="254" dirty="0">
                <a:solidFill>
                  <a:srgbClr val="001F5F"/>
                </a:solidFill>
                <a:latin typeface="Cambria"/>
                <a:cs typeface="Cambria"/>
              </a:rPr>
              <a:t> </a:t>
            </a:r>
            <a:r>
              <a:rPr sz="6000" b="1" spc="-215" dirty="0">
                <a:solidFill>
                  <a:srgbClr val="001F5F"/>
                </a:solidFill>
                <a:latin typeface="Cambria"/>
                <a:cs typeface="Cambria"/>
              </a:rPr>
              <a:t>600</a:t>
            </a:r>
            <a:endParaRPr sz="6000">
              <a:latin typeface="Cambria"/>
              <a:cs typeface="Cambri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83711" y="2467736"/>
            <a:ext cx="9182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0" dirty="0">
                <a:solidFill>
                  <a:srgbClr val="001F5F"/>
                </a:solidFill>
                <a:latin typeface="Cambria"/>
                <a:cs typeface="Cambria"/>
              </a:rPr>
              <a:t>millones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585459" y="2327148"/>
            <a:ext cx="0" cy="3671570"/>
          </a:xfrm>
          <a:custGeom>
            <a:avLst/>
            <a:gdLst/>
            <a:ahLst/>
            <a:cxnLst/>
            <a:rect l="l" t="t" r="r" b="b"/>
            <a:pathLst>
              <a:path h="3671570">
                <a:moveTo>
                  <a:pt x="0" y="0"/>
                </a:moveTo>
                <a:lnTo>
                  <a:pt x="0" y="3671316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6252971" y="4293108"/>
            <a:ext cx="0" cy="1705610"/>
          </a:xfrm>
          <a:custGeom>
            <a:avLst/>
            <a:gdLst/>
            <a:ahLst/>
            <a:cxnLst/>
            <a:rect l="l" t="t" r="r" b="b"/>
            <a:pathLst>
              <a:path h="1705610">
                <a:moveTo>
                  <a:pt x="0" y="0"/>
                </a:moveTo>
                <a:lnTo>
                  <a:pt x="0" y="1705356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252971" y="3558540"/>
            <a:ext cx="0" cy="474345"/>
          </a:xfrm>
          <a:custGeom>
            <a:avLst/>
            <a:gdLst/>
            <a:ahLst/>
            <a:cxnLst/>
            <a:rect l="l" t="t" r="r" b="b"/>
            <a:pathLst>
              <a:path h="474345">
                <a:moveTo>
                  <a:pt x="0" y="0"/>
                </a:moveTo>
                <a:lnTo>
                  <a:pt x="0" y="473963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252971" y="2823972"/>
            <a:ext cx="0" cy="474345"/>
          </a:xfrm>
          <a:custGeom>
            <a:avLst/>
            <a:gdLst/>
            <a:ahLst/>
            <a:cxnLst/>
            <a:rect l="l" t="t" r="r" b="b"/>
            <a:pathLst>
              <a:path h="474345">
                <a:moveTo>
                  <a:pt x="0" y="0"/>
                </a:moveTo>
                <a:lnTo>
                  <a:pt x="0" y="473963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252971" y="2327148"/>
            <a:ext cx="0" cy="238125"/>
          </a:xfrm>
          <a:custGeom>
            <a:avLst/>
            <a:gdLst/>
            <a:ahLst/>
            <a:cxnLst/>
            <a:rect l="l" t="t" r="r" b="b"/>
            <a:pathLst>
              <a:path h="238125">
                <a:moveTo>
                  <a:pt x="0" y="0"/>
                </a:moveTo>
                <a:lnTo>
                  <a:pt x="0" y="23774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6920483" y="3558540"/>
            <a:ext cx="0" cy="2440305"/>
          </a:xfrm>
          <a:custGeom>
            <a:avLst/>
            <a:gdLst/>
            <a:ahLst/>
            <a:cxnLst/>
            <a:rect l="l" t="t" r="r" b="b"/>
            <a:pathLst>
              <a:path h="2440304">
                <a:moveTo>
                  <a:pt x="0" y="0"/>
                </a:moveTo>
                <a:lnTo>
                  <a:pt x="0" y="243992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920483" y="2823972"/>
            <a:ext cx="0" cy="474345"/>
          </a:xfrm>
          <a:custGeom>
            <a:avLst/>
            <a:gdLst/>
            <a:ahLst/>
            <a:cxnLst/>
            <a:rect l="l" t="t" r="r" b="b"/>
            <a:pathLst>
              <a:path h="474345">
                <a:moveTo>
                  <a:pt x="0" y="0"/>
                </a:moveTo>
                <a:lnTo>
                  <a:pt x="0" y="473963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920483" y="2327148"/>
            <a:ext cx="0" cy="238125"/>
          </a:xfrm>
          <a:custGeom>
            <a:avLst/>
            <a:gdLst/>
            <a:ahLst/>
            <a:cxnLst/>
            <a:rect l="l" t="t" r="r" b="b"/>
            <a:pathLst>
              <a:path h="238125">
                <a:moveTo>
                  <a:pt x="0" y="0"/>
                </a:moveTo>
                <a:lnTo>
                  <a:pt x="0" y="23774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7586471" y="2823972"/>
            <a:ext cx="0" cy="3175000"/>
          </a:xfrm>
          <a:custGeom>
            <a:avLst/>
            <a:gdLst/>
            <a:ahLst/>
            <a:cxnLst/>
            <a:rect l="l" t="t" r="r" b="b"/>
            <a:pathLst>
              <a:path h="3175000">
                <a:moveTo>
                  <a:pt x="0" y="0"/>
                </a:moveTo>
                <a:lnTo>
                  <a:pt x="0" y="3174491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586471" y="2327148"/>
            <a:ext cx="0" cy="238125"/>
          </a:xfrm>
          <a:custGeom>
            <a:avLst/>
            <a:gdLst/>
            <a:ahLst/>
            <a:cxnLst/>
            <a:rect l="l" t="t" r="r" b="b"/>
            <a:pathLst>
              <a:path h="238125">
                <a:moveTo>
                  <a:pt x="0" y="0"/>
                </a:moveTo>
                <a:lnTo>
                  <a:pt x="0" y="23774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253983" y="2823972"/>
            <a:ext cx="0" cy="3175000"/>
          </a:xfrm>
          <a:custGeom>
            <a:avLst/>
            <a:gdLst/>
            <a:ahLst/>
            <a:cxnLst/>
            <a:rect l="l" t="t" r="r" b="b"/>
            <a:pathLst>
              <a:path h="3175000">
                <a:moveTo>
                  <a:pt x="0" y="0"/>
                </a:moveTo>
                <a:lnTo>
                  <a:pt x="0" y="3174491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253983" y="2327148"/>
            <a:ext cx="0" cy="238125"/>
          </a:xfrm>
          <a:custGeom>
            <a:avLst/>
            <a:gdLst/>
            <a:ahLst/>
            <a:cxnLst/>
            <a:rect l="l" t="t" r="r" b="b"/>
            <a:pathLst>
              <a:path h="238125">
                <a:moveTo>
                  <a:pt x="0" y="0"/>
                </a:moveTo>
                <a:lnTo>
                  <a:pt x="0" y="23774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921495" y="2823972"/>
            <a:ext cx="0" cy="3175000"/>
          </a:xfrm>
          <a:custGeom>
            <a:avLst/>
            <a:gdLst/>
            <a:ahLst/>
            <a:cxnLst/>
            <a:rect l="l" t="t" r="r" b="b"/>
            <a:pathLst>
              <a:path h="3175000">
                <a:moveTo>
                  <a:pt x="0" y="0"/>
                </a:moveTo>
                <a:lnTo>
                  <a:pt x="0" y="3174491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921495" y="2327148"/>
            <a:ext cx="0" cy="238125"/>
          </a:xfrm>
          <a:custGeom>
            <a:avLst/>
            <a:gdLst/>
            <a:ahLst/>
            <a:cxnLst/>
            <a:rect l="l" t="t" r="r" b="b"/>
            <a:pathLst>
              <a:path h="238125">
                <a:moveTo>
                  <a:pt x="0" y="0"/>
                </a:moveTo>
                <a:lnTo>
                  <a:pt x="0" y="23774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9589007" y="2823972"/>
            <a:ext cx="0" cy="3175000"/>
          </a:xfrm>
          <a:custGeom>
            <a:avLst/>
            <a:gdLst/>
            <a:ahLst/>
            <a:cxnLst/>
            <a:rect l="l" t="t" r="r" b="b"/>
            <a:pathLst>
              <a:path h="3175000">
                <a:moveTo>
                  <a:pt x="0" y="0"/>
                </a:moveTo>
                <a:lnTo>
                  <a:pt x="0" y="3174491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9589007" y="2327148"/>
            <a:ext cx="0" cy="238125"/>
          </a:xfrm>
          <a:custGeom>
            <a:avLst/>
            <a:gdLst/>
            <a:ahLst/>
            <a:cxnLst/>
            <a:rect l="l" t="t" r="r" b="b"/>
            <a:pathLst>
              <a:path h="238125">
                <a:moveTo>
                  <a:pt x="0" y="0"/>
                </a:moveTo>
                <a:lnTo>
                  <a:pt x="0" y="23774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0254995" y="2823972"/>
            <a:ext cx="0" cy="3175000"/>
          </a:xfrm>
          <a:custGeom>
            <a:avLst/>
            <a:gdLst/>
            <a:ahLst/>
            <a:cxnLst/>
            <a:rect l="l" t="t" r="r" b="b"/>
            <a:pathLst>
              <a:path h="3175000">
                <a:moveTo>
                  <a:pt x="0" y="0"/>
                </a:moveTo>
                <a:lnTo>
                  <a:pt x="0" y="3174491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0254995" y="2327148"/>
            <a:ext cx="0" cy="238125"/>
          </a:xfrm>
          <a:custGeom>
            <a:avLst/>
            <a:gdLst/>
            <a:ahLst/>
            <a:cxnLst/>
            <a:rect l="l" t="t" r="r" b="b"/>
            <a:pathLst>
              <a:path h="238125">
                <a:moveTo>
                  <a:pt x="0" y="0"/>
                </a:moveTo>
                <a:lnTo>
                  <a:pt x="0" y="237744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0922507" y="2327148"/>
            <a:ext cx="0" cy="3671570"/>
          </a:xfrm>
          <a:custGeom>
            <a:avLst/>
            <a:gdLst/>
            <a:ahLst/>
            <a:cxnLst/>
            <a:rect l="l" t="t" r="r" b="b"/>
            <a:pathLst>
              <a:path h="3671570">
                <a:moveTo>
                  <a:pt x="0" y="0"/>
                </a:moveTo>
                <a:lnTo>
                  <a:pt x="0" y="3671316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590019" y="2327148"/>
            <a:ext cx="0" cy="3671570"/>
          </a:xfrm>
          <a:custGeom>
            <a:avLst/>
            <a:gdLst/>
            <a:ahLst/>
            <a:cxnLst/>
            <a:rect l="l" t="t" r="r" b="b"/>
            <a:pathLst>
              <a:path h="3671570">
                <a:moveTo>
                  <a:pt x="0" y="0"/>
                </a:moveTo>
                <a:lnTo>
                  <a:pt x="0" y="3671316"/>
                </a:lnTo>
              </a:path>
            </a:pathLst>
          </a:custGeom>
          <a:ln w="914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585459" y="4767071"/>
            <a:ext cx="266700" cy="260985"/>
          </a:xfrm>
          <a:custGeom>
            <a:avLst/>
            <a:gdLst/>
            <a:ahLst/>
            <a:cxnLst/>
            <a:rect l="l" t="t" r="r" b="b"/>
            <a:pathLst>
              <a:path w="266700" h="260985">
                <a:moveTo>
                  <a:pt x="266700" y="0"/>
                </a:moveTo>
                <a:lnTo>
                  <a:pt x="0" y="0"/>
                </a:lnTo>
                <a:lnTo>
                  <a:pt x="0" y="260603"/>
                </a:lnTo>
                <a:lnTo>
                  <a:pt x="266700" y="260603"/>
                </a:lnTo>
                <a:lnTo>
                  <a:pt x="266700" y="0"/>
                </a:lnTo>
                <a:close/>
              </a:path>
            </a:pathLst>
          </a:custGeom>
          <a:solidFill>
            <a:srgbClr val="0A5C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585459" y="4032503"/>
            <a:ext cx="695325" cy="260985"/>
          </a:xfrm>
          <a:custGeom>
            <a:avLst/>
            <a:gdLst/>
            <a:ahLst/>
            <a:cxnLst/>
            <a:rect l="l" t="t" r="r" b="b"/>
            <a:pathLst>
              <a:path w="695325" h="260985">
                <a:moveTo>
                  <a:pt x="694943" y="0"/>
                </a:moveTo>
                <a:lnTo>
                  <a:pt x="0" y="0"/>
                </a:lnTo>
                <a:lnTo>
                  <a:pt x="0" y="260604"/>
                </a:lnTo>
                <a:lnTo>
                  <a:pt x="694943" y="260604"/>
                </a:lnTo>
                <a:lnTo>
                  <a:pt x="694943" y="0"/>
                </a:lnTo>
                <a:close/>
              </a:path>
            </a:pathLst>
          </a:custGeom>
          <a:solidFill>
            <a:srgbClr val="2583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585459" y="3297935"/>
            <a:ext cx="1681480" cy="260985"/>
          </a:xfrm>
          <a:custGeom>
            <a:avLst/>
            <a:gdLst/>
            <a:ahLst/>
            <a:cxnLst/>
            <a:rect l="l" t="t" r="r" b="b"/>
            <a:pathLst>
              <a:path w="1681479" h="260985">
                <a:moveTo>
                  <a:pt x="1680972" y="0"/>
                </a:moveTo>
                <a:lnTo>
                  <a:pt x="0" y="0"/>
                </a:lnTo>
                <a:lnTo>
                  <a:pt x="0" y="260603"/>
                </a:lnTo>
                <a:lnTo>
                  <a:pt x="1680972" y="260603"/>
                </a:lnTo>
                <a:lnTo>
                  <a:pt x="1680972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585459" y="2564892"/>
            <a:ext cx="5323840" cy="259079"/>
          </a:xfrm>
          <a:custGeom>
            <a:avLst/>
            <a:gdLst/>
            <a:ahLst/>
            <a:cxnLst/>
            <a:rect l="l" t="t" r="r" b="b"/>
            <a:pathLst>
              <a:path w="5323840" h="259080">
                <a:moveTo>
                  <a:pt x="5323332" y="0"/>
                </a:moveTo>
                <a:lnTo>
                  <a:pt x="0" y="0"/>
                </a:lnTo>
                <a:lnTo>
                  <a:pt x="0" y="259079"/>
                </a:lnTo>
                <a:lnTo>
                  <a:pt x="5323332" y="259079"/>
                </a:lnTo>
                <a:lnTo>
                  <a:pt x="5323332" y="0"/>
                </a:lnTo>
                <a:close/>
              </a:path>
            </a:pathLst>
          </a:custGeom>
          <a:solidFill>
            <a:srgbClr val="1D619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585459" y="5501640"/>
            <a:ext cx="41275" cy="260985"/>
          </a:xfrm>
          <a:custGeom>
            <a:avLst/>
            <a:gdLst/>
            <a:ahLst/>
            <a:cxnLst/>
            <a:rect l="l" t="t" r="r" b="b"/>
            <a:pathLst>
              <a:path w="41275" h="260985">
                <a:moveTo>
                  <a:pt x="41148" y="0"/>
                </a:moveTo>
                <a:lnTo>
                  <a:pt x="0" y="0"/>
                </a:lnTo>
                <a:lnTo>
                  <a:pt x="0" y="260604"/>
                </a:lnTo>
                <a:lnTo>
                  <a:pt x="41148" y="260604"/>
                </a:lnTo>
                <a:lnTo>
                  <a:pt x="41148" y="0"/>
                </a:lnTo>
                <a:close/>
              </a:path>
            </a:pathLst>
          </a:custGeom>
          <a:solidFill>
            <a:srgbClr val="794B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5690108" y="5457545"/>
            <a:ext cx="1670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rgbClr val="001F5F"/>
                </a:solidFill>
                <a:latin typeface="Arial"/>
                <a:cs typeface="Arial"/>
              </a:rPr>
              <a:t>3</a:t>
            </a:r>
            <a:endParaRPr sz="20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10974451" y="2519552"/>
            <a:ext cx="3981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55" dirty="0">
                <a:solidFill>
                  <a:srgbClr val="001F5F"/>
                </a:solidFill>
                <a:latin typeface="Arial"/>
                <a:cs typeface="Arial"/>
              </a:rPr>
              <a:t>399</a:t>
            </a:r>
            <a:endParaRPr sz="2000">
              <a:latin typeface="Arial"/>
              <a:cs typeface="Aria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666994" y="2201671"/>
            <a:ext cx="2197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1D6194"/>
                </a:solidFill>
                <a:latin typeface="Cambria"/>
                <a:cs typeface="Cambria"/>
              </a:rPr>
              <a:t>Servicio </a:t>
            </a:r>
            <a:r>
              <a:rPr sz="1800" b="1" spc="-50" dirty="0">
                <a:solidFill>
                  <a:srgbClr val="1D6194"/>
                </a:solidFill>
                <a:latin typeface="Cambria"/>
                <a:cs typeface="Cambria"/>
              </a:rPr>
              <a:t>de </a:t>
            </a:r>
            <a:r>
              <a:rPr sz="1800" b="1" spc="25" dirty="0">
                <a:solidFill>
                  <a:srgbClr val="1D6194"/>
                </a:solidFill>
                <a:latin typeface="Cambria"/>
                <a:cs typeface="Cambria"/>
              </a:rPr>
              <a:t>la</a:t>
            </a:r>
            <a:r>
              <a:rPr sz="1800" b="1" spc="-105" dirty="0">
                <a:solidFill>
                  <a:srgbClr val="1D6194"/>
                </a:solidFill>
                <a:latin typeface="Cambria"/>
                <a:cs typeface="Cambria"/>
              </a:rPr>
              <a:t> </a:t>
            </a:r>
            <a:r>
              <a:rPr sz="1800" b="1" spc="25" dirty="0">
                <a:solidFill>
                  <a:srgbClr val="1D6194"/>
                </a:solidFill>
                <a:latin typeface="Cambria"/>
                <a:cs typeface="Cambria"/>
              </a:rPr>
              <a:t>Deuda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5596509" y="2946291"/>
            <a:ext cx="2133600" cy="1373505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74930">
              <a:lnSpc>
                <a:spcPct val="100000"/>
              </a:lnSpc>
              <a:spcBef>
                <a:spcPts val="225"/>
              </a:spcBef>
            </a:pPr>
            <a:r>
              <a:rPr sz="1800" b="1" spc="20" dirty="0">
                <a:solidFill>
                  <a:srgbClr val="1CACE3"/>
                </a:solidFill>
                <a:latin typeface="Cambria"/>
                <a:cs typeface="Cambria"/>
              </a:rPr>
              <a:t>Obras</a:t>
            </a:r>
            <a:r>
              <a:rPr sz="1800" b="1" spc="50" dirty="0">
                <a:solidFill>
                  <a:srgbClr val="1CACE3"/>
                </a:solidFill>
                <a:latin typeface="Cambria"/>
                <a:cs typeface="Cambria"/>
              </a:rPr>
              <a:t> </a:t>
            </a:r>
            <a:r>
              <a:rPr sz="1800" b="1" spc="10" dirty="0">
                <a:solidFill>
                  <a:srgbClr val="1CACE3"/>
                </a:solidFill>
                <a:latin typeface="Cambria"/>
                <a:cs typeface="Cambria"/>
              </a:rPr>
              <a:t>Públicas</a:t>
            </a:r>
            <a:endParaRPr sz="1800">
              <a:latin typeface="Cambria"/>
              <a:cs typeface="Cambria"/>
            </a:endParaRPr>
          </a:p>
          <a:p>
            <a:pPr marR="11430" algn="r">
              <a:lnSpc>
                <a:spcPct val="100000"/>
              </a:lnSpc>
              <a:spcBef>
                <a:spcPts val="140"/>
              </a:spcBef>
            </a:pPr>
            <a:r>
              <a:rPr sz="2000" b="1" spc="-155" dirty="0">
                <a:solidFill>
                  <a:srgbClr val="001F5F"/>
                </a:solidFill>
                <a:latin typeface="Arial"/>
                <a:cs typeface="Arial"/>
              </a:rPr>
              <a:t>126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1800" b="1" spc="15" dirty="0">
                <a:solidFill>
                  <a:srgbClr val="2583C5"/>
                </a:solidFill>
                <a:latin typeface="Cambria"/>
                <a:cs typeface="Cambria"/>
              </a:rPr>
              <a:t>Capitalización</a:t>
            </a:r>
            <a:endParaRPr sz="1800">
              <a:latin typeface="Cambria"/>
              <a:cs typeface="Cambria"/>
            </a:endParaRPr>
          </a:p>
          <a:p>
            <a:pPr marR="360680" algn="ctr">
              <a:lnSpc>
                <a:spcPct val="100000"/>
              </a:lnSpc>
              <a:spcBef>
                <a:spcPts val="550"/>
              </a:spcBef>
            </a:pPr>
            <a:r>
              <a:rPr sz="2000" b="1" spc="-155" dirty="0">
                <a:solidFill>
                  <a:srgbClr val="001F5F"/>
                </a:solidFill>
                <a:latin typeface="Arial"/>
                <a:cs typeface="Arial"/>
              </a:rPr>
              <a:t>52</a:t>
            </a:r>
            <a:endParaRPr sz="20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609335" y="4399279"/>
            <a:ext cx="9721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60" dirty="0">
                <a:solidFill>
                  <a:srgbClr val="1D6194"/>
                </a:solidFill>
                <a:latin typeface="Cambria"/>
                <a:cs typeface="Cambria"/>
              </a:rPr>
              <a:t>V</a:t>
            </a:r>
            <a:r>
              <a:rPr sz="1800" b="1" spc="5" dirty="0">
                <a:solidFill>
                  <a:srgbClr val="1D6194"/>
                </a:solidFill>
                <a:latin typeface="Cambria"/>
                <a:cs typeface="Cambria"/>
              </a:rPr>
              <a:t>i</a:t>
            </a:r>
            <a:r>
              <a:rPr sz="1800" b="1" spc="10" dirty="0">
                <a:solidFill>
                  <a:srgbClr val="1D6194"/>
                </a:solidFill>
                <a:latin typeface="Cambria"/>
                <a:cs typeface="Cambria"/>
              </a:rPr>
              <a:t>v</a:t>
            </a:r>
            <a:r>
              <a:rPr sz="1800" b="1" spc="-30" dirty="0">
                <a:solidFill>
                  <a:srgbClr val="1D6194"/>
                </a:solidFill>
                <a:latin typeface="Cambria"/>
                <a:cs typeface="Cambria"/>
              </a:rPr>
              <a:t>ie</a:t>
            </a:r>
            <a:r>
              <a:rPr sz="1800" b="1" dirty="0">
                <a:solidFill>
                  <a:srgbClr val="1D6194"/>
                </a:solidFill>
                <a:latin typeface="Cambria"/>
                <a:cs typeface="Cambria"/>
              </a:rPr>
              <a:t>nda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5611748" y="4612608"/>
            <a:ext cx="873125" cy="811760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6985" algn="ctr">
              <a:lnSpc>
                <a:spcPct val="100000"/>
              </a:lnSpc>
              <a:spcBef>
                <a:spcPts val="969"/>
              </a:spcBef>
            </a:pPr>
            <a:r>
              <a:rPr sz="2000" b="1" spc="-155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endParaRPr sz="2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85"/>
              </a:spcBef>
            </a:pPr>
            <a:r>
              <a:rPr lang="es-AR" b="1" spc="265" dirty="0" smtClean="0">
                <a:solidFill>
                  <a:srgbClr val="001F5F"/>
                </a:solidFill>
                <a:latin typeface="Cambria"/>
                <a:cs typeface="Cambria"/>
              </a:rPr>
              <a:t>Tierra</a:t>
            </a:r>
            <a:endParaRPr sz="1800" dirty="0">
              <a:latin typeface="Cambria"/>
              <a:cs typeface="Cambria"/>
            </a:endParaRPr>
          </a:p>
        </p:txBody>
      </p:sp>
      <p:sp>
        <p:nvSpPr>
          <p:cNvPr id="68" name="CuadroTexto 67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75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658815" y="1487706"/>
            <a:ext cx="88743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latin typeface="Times" panose="02020603060405020304" pitchFamily="18" charset="0"/>
              </a:rPr>
              <a:t>RECURSOS DEL FONACIDE</a:t>
            </a:r>
            <a:endParaRPr lang="es-ES" sz="2800" b="1" dirty="0">
              <a:latin typeface="Times" panose="02020603060405020304" pitchFamily="18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636339"/>
              </p:ext>
            </p:extLst>
          </p:nvPr>
        </p:nvGraphicFramePr>
        <p:xfrm>
          <a:off x="734939" y="2278302"/>
          <a:ext cx="10143857" cy="2661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307"/>
                <a:gridCol w="554526"/>
                <a:gridCol w="717239"/>
                <a:gridCol w="1529697"/>
                <a:gridCol w="1119499"/>
                <a:gridCol w="1786072"/>
                <a:gridCol w="1589517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DESCRIPCION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% </a:t>
                      </a:r>
                      <a:r>
                        <a:rPr lang="es-A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S/LEY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% S/PGN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PRESUPUESTO 2020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% S/PROY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PROYECTO 2021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DIFERENCIA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Administración Central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28%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641.077.628.704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28%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654.829.583.959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13.751.955.255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Fondo de Exc. p/ Educacion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20%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384.230.013.174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30%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611.280.849.223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227.050.836.049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Gobiernos Munc. Y Deprt.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28,5%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521.455.017.877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25%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509.400.707.683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-12.054.310.194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Fondo de Salud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23,5%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411.675.014.116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17%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346.392.481.226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-65.282.532.890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AFD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0%</a:t>
                      </a:r>
                      <a:endParaRPr lang="es-AR" sz="1400" b="0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100%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1.958.437.673.871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100%</a:t>
                      </a:r>
                      <a:endParaRPr lang="es-AR" sz="14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2.121.903.622.091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A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 panose="02040602050305030304" pitchFamily="18" charset="0"/>
                        </a:rPr>
                        <a:t>163.465.948.220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1267691" y="5278582"/>
            <a:ext cx="76477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400" b="1" dirty="0" err="1" smtClean="0"/>
              <a:t>Usd</a:t>
            </a:r>
            <a:r>
              <a:rPr lang="es-AR" sz="1400" b="1" dirty="0" smtClean="0"/>
              <a:t>= 300 millones</a:t>
            </a:r>
            <a:endParaRPr lang="es-AR" sz="1400" b="1" dirty="0"/>
          </a:p>
        </p:txBody>
      </p:sp>
      <p:sp>
        <p:nvSpPr>
          <p:cNvPr id="11" name="CuadroTexto 10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	  </a:t>
            </a:r>
            <a:r>
              <a:rPr lang="es-AR" sz="1200" b="1" i="1" dirty="0" smtClean="0">
                <a:latin typeface="Times" panose="02020603060405020304" pitchFamily="18" charset="0"/>
              </a:rPr>
              <a:t>Congreso Nacional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Comisión Bicameral de Presupuesto</a:t>
            </a:r>
          </a:p>
          <a:p>
            <a:r>
              <a:rPr lang="es-AR" sz="1200" b="1" i="1" dirty="0">
                <a:latin typeface="Times" panose="02020603060405020304" pitchFamily="18" charset="0"/>
              </a:rPr>
              <a:t>	</a:t>
            </a:r>
            <a:r>
              <a:rPr lang="es-AR" sz="1200" b="1" i="1" dirty="0" smtClean="0">
                <a:latin typeface="Times" panose="02020603060405020304" pitchFamily="18" charset="0"/>
              </a:rPr>
              <a:t>  </a:t>
            </a:r>
          </a:p>
          <a:p>
            <a:endParaRPr lang="es-AR" i="1" dirty="0">
              <a:latin typeface="Times" panose="0202060306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58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7365</TotalTime>
  <Words>1192</Words>
  <Application>Microsoft Office PowerPoint</Application>
  <PresentationFormat>Panorámica</PresentationFormat>
  <Paragraphs>363</Paragraphs>
  <Slides>19</Slides>
  <Notes>9</Notes>
  <HiddenSlides>0</HiddenSlides>
  <MMClips>0</MMClips>
  <ScaleCrop>false</ScaleCrop>
  <HeadingPairs>
    <vt:vector size="8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31" baseType="lpstr">
      <vt:lpstr>Arial</vt:lpstr>
      <vt:lpstr>Book Antiqua</vt:lpstr>
      <vt:lpstr>Calibri</vt:lpstr>
      <vt:lpstr>Cambria</vt:lpstr>
      <vt:lpstr>Century Gothic</vt:lpstr>
      <vt:lpstr>Monotype Sorts</vt:lpstr>
      <vt:lpstr>Tahoma</vt:lpstr>
      <vt:lpstr>Times</vt:lpstr>
      <vt:lpstr>Times New Roman</vt:lpstr>
      <vt:lpstr>Wingdings 3</vt:lpstr>
      <vt:lpstr>Espiral</vt:lpstr>
      <vt:lpstr>Imagen de mapa de bits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Eduardo Bergottini</dc:creator>
  <cp:lastModifiedBy>Ramon</cp:lastModifiedBy>
  <cp:revision>340</cp:revision>
  <cp:lastPrinted>2020-10-30T09:58:07Z</cp:lastPrinted>
  <dcterms:created xsi:type="dcterms:W3CDTF">2018-06-01T21:37:40Z</dcterms:created>
  <dcterms:modified xsi:type="dcterms:W3CDTF">2021-04-29T14:47:36Z</dcterms:modified>
</cp:coreProperties>
</file>