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handoutMasterIdLst>
    <p:handoutMasterId r:id="rId20"/>
  </p:handoutMasterIdLst>
  <p:sldIdLst>
    <p:sldId id="256" r:id="rId2"/>
    <p:sldId id="261" r:id="rId3"/>
    <p:sldId id="307" r:id="rId4"/>
    <p:sldId id="306" r:id="rId5"/>
    <p:sldId id="314" r:id="rId6"/>
    <p:sldId id="309" r:id="rId7"/>
    <p:sldId id="310" r:id="rId8"/>
    <p:sldId id="311" r:id="rId9"/>
    <p:sldId id="313" r:id="rId10"/>
    <p:sldId id="285" r:id="rId11"/>
    <p:sldId id="287" r:id="rId12"/>
    <p:sldId id="302" r:id="rId13"/>
    <p:sldId id="297" r:id="rId14"/>
    <p:sldId id="294" r:id="rId15"/>
    <p:sldId id="315" r:id="rId16"/>
    <p:sldId id="316" r:id="rId17"/>
    <p:sldId id="279" r:id="rId18"/>
  </p:sldIdLst>
  <p:sldSz cx="9144000" cy="5143500" type="screen16x9"/>
  <p:notesSz cx="7010400" cy="9296400"/>
  <p:embeddedFontLst>
    <p:embeddedFont>
      <p:font typeface="Roboto" panose="020B0604020202020204" charset="0"/>
      <p:regular r:id="rId21"/>
      <p:bold r:id="rId22"/>
      <p:italic r:id="rId23"/>
      <p:boldItalic r:id="rId24"/>
    </p:embeddedFont>
    <p:embeddedFont>
      <p:font typeface="Dosis"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04EC0B-A0E5-4FFC-9D6B-A6994012D6E3}">
  <a:tblStyle styleId="{EF04EC0B-A0E5-4FFC-9D6B-A6994012D6E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yadmen\Desktop\ARISTID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EVOLUCIÓN DEL</a:t>
            </a:r>
            <a:r>
              <a:rPr lang="en-US" baseline="0"/>
              <a:t> </a:t>
            </a:r>
            <a:r>
              <a:rPr lang="en-US"/>
              <a:t>PRESUPUESTO CGR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Y"/>
        </a:p>
      </c:txPr>
    </c:title>
    <c:autoTitleDeleted val="0"/>
    <c:plotArea>
      <c:layout/>
      <c:lineChart>
        <c:grouping val="standard"/>
        <c:varyColors val="0"/>
        <c:ser>
          <c:idx val="0"/>
          <c:order val="0"/>
          <c:tx>
            <c:strRef>
              <c:f>Hoja3!$D$2</c:f>
              <c:strCache>
                <c:ptCount val="1"/>
                <c:pt idx="0">
                  <c:v>PRESUPUESTO CGR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Hoja3!$C$3:$C$11</c:f>
              <c:strCache>
                <c:ptCount val="9"/>
                <c:pt idx="0">
                  <c:v>2012</c:v>
                </c:pt>
                <c:pt idx="1">
                  <c:v>2013</c:v>
                </c:pt>
                <c:pt idx="2">
                  <c:v>2014</c:v>
                </c:pt>
                <c:pt idx="3">
                  <c:v>2015</c:v>
                </c:pt>
                <c:pt idx="4">
                  <c:v>2016</c:v>
                </c:pt>
                <c:pt idx="5">
                  <c:v>2017</c:v>
                </c:pt>
                <c:pt idx="6">
                  <c:v>2018</c:v>
                </c:pt>
                <c:pt idx="7">
                  <c:v>2019</c:v>
                </c:pt>
                <c:pt idx="8">
                  <c:v>*2020</c:v>
                </c:pt>
              </c:strCache>
            </c:strRef>
          </c:cat>
          <c:val>
            <c:numRef>
              <c:f>Hoja3!$D$3:$D$11</c:f>
              <c:numCache>
                <c:formatCode>#,##0</c:formatCode>
                <c:ptCount val="9"/>
                <c:pt idx="0">
                  <c:v>105792</c:v>
                </c:pt>
                <c:pt idx="1">
                  <c:v>102356</c:v>
                </c:pt>
                <c:pt idx="2">
                  <c:v>110275</c:v>
                </c:pt>
                <c:pt idx="3">
                  <c:v>114683</c:v>
                </c:pt>
                <c:pt idx="4">
                  <c:v>136538</c:v>
                </c:pt>
                <c:pt idx="5">
                  <c:v>141874</c:v>
                </c:pt>
                <c:pt idx="6">
                  <c:v>146111</c:v>
                </c:pt>
                <c:pt idx="7">
                  <c:v>144640</c:v>
                </c:pt>
                <c:pt idx="8">
                  <c:v>145076</c:v>
                </c:pt>
              </c:numCache>
            </c:numRef>
          </c:val>
          <c:smooth val="0"/>
          <c:extLst>
            <c:ext xmlns:c16="http://schemas.microsoft.com/office/drawing/2014/chart" uri="{C3380CC4-5D6E-409C-BE32-E72D297353CC}">
              <c16:uniqueId val="{00000000-E3EA-4217-900A-8186412AE057}"/>
            </c:ext>
          </c:extLst>
        </c:ser>
        <c:dLbls>
          <c:showLegendKey val="0"/>
          <c:showVal val="0"/>
          <c:showCatName val="0"/>
          <c:showSerName val="0"/>
          <c:showPercent val="0"/>
          <c:showBubbleSize val="0"/>
        </c:dLbls>
        <c:marker val="1"/>
        <c:smooth val="0"/>
        <c:axId val="190609216"/>
        <c:axId val="190610784"/>
      </c:lineChart>
      <c:catAx>
        <c:axId val="19060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crossAx val="190610784"/>
        <c:crosses val="autoZero"/>
        <c:auto val="1"/>
        <c:lblAlgn val="ctr"/>
        <c:lblOffset val="100"/>
        <c:noMultiLvlLbl val="0"/>
      </c:catAx>
      <c:valAx>
        <c:axId val="190610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crossAx val="190609216"/>
        <c:crosses val="autoZero"/>
        <c:crossBetween val="between"/>
      </c:valAx>
      <c:spPr>
        <a:solidFill>
          <a:schemeClr val="accent6">
            <a:lumMod val="20000"/>
            <a:lumOff val="80000"/>
          </a:schemeClr>
        </a:solidFill>
        <a:ln>
          <a:solidFill>
            <a:schemeClr val="accent6"/>
          </a:solidFill>
        </a:ln>
        <a:effectLst/>
      </c:spPr>
    </c:plotArea>
    <c:plotVisOnly val="1"/>
    <c:dispBlanksAs val="gap"/>
    <c:showDLblsOverMax val="0"/>
  </c:chart>
  <c:spPr>
    <a:noFill/>
    <a:ln>
      <a:noFill/>
    </a:ln>
    <a:effectLst/>
  </c:spPr>
  <c:txPr>
    <a:bodyPr/>
    <a:lstStyle/>
    <a:p>
      <a:pPr>
        <a:defRPr/>
      </a:pPr>
      <a:endParaRPr lang="es-PY"/>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s-PY"/>
              <a:t>Dictamenes de Correspondencia de las D</a:t>
            </a:r>
            <a:r>
              <a:rPr lang="en-US" sz="1600" b="1" i="0" u="none" strike="noStrike" cap="none" normalizeH="0" baseline="0">
                <a:effectLst/>
              </a:rPr>
              <a:t>eclaraciones Juradas de Bienes y Rentas</a:t>
            </a:r>
            <a:endParaRPr lang="es-PY"/>
          </a:p>
        </c:rich>
      </c:tx>
      <c:layout>
        <c:manualLayout>
          <c:xMode val="edge"/>
          <c:yMode val="edge"/>
          <c:x val="0.16760709179932001"/>
          <c:y val="2.2776048342794366E-2"/>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PY"/>
        </a:p>
      </c:txPr>
    </c:title>
    <c:autoTitleDeleted val="0"/>
    <c:plotArea>
      <c:layout/>
      <c:lineChart>
        <c:grouping val="standard"/>
        <c:varyColors val="0"/>
        <c:ser>
          <c:idx val="0"/>
          <c:order val="0"/>
          <c:tx>
            <c:strRef>
              <c:f>INF_CORR_DJBR!$H$15</c:f>
              <c:strCache>
                <c:ptCount val="1"/>
                <c:pt idx="0">
                  <c:v>FINALIZADO</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PY"/>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INF_CORR_DJBR!$G$16:$G$21</c:f>
              <c:strCache>
                <c:ptCount val="6"/>
                <c:pt idx="0">
                  <c:v>octubre-2018</c:v>
                </c:pt>
                <c:pt idx="1">
                  <c:v>diciembre-2018</c:v>
                </c:pt>
                <c:pt idx="2">
                  <c:v>abril-2019</c:v>
                </c:pt>
                <c:pt idx="3">
                  <c:v>junio-2019</c:v>
                </c:pt>
                <c:pt idx="4">
                  <c:v>julio-2019</c:v>
                </c:pt>
                <c:pt idx="5">
                  <c:v>agosto-2019</c:v>
                </c:pt>
              </c:strCache>
            </c:strRef>
          </c:cat>
          <c:val>
            <c:numRef>
              <c:f>INF_CORR_DJBR!$H$16:$H$21</c:f>
              <c:numCache>
                <c:formatCode>General</c:formatCode>
                <c:ptCount val="6"/>
                <c:pt idx="0">
                  <c:v>2</c:v>
                </c:pt>
                <c:pt idx="1">
                  <c:v>3</c:v>
                </c:pt>
                <c:pt idx="2">
                  <c:v>1</c:v>
                </c:pt>
                <c:pt idx="3">
                  <c:v>4</c:v>
                </c:pt>
                <c:pt idx="4">
                  <c:v>3</c:v>
                </c:pt>
                <c:pt idx="5">
                  <c:v>4</c:v>
                </c:pt>
              </c:numCache>
            </c:numRef>
          </c:val>
          <c:smooth val="0"/>
          <c:extLst>
            <c:ext xmlns:c16="http://schemas.microsoft.com/office/drawing/2014/chart" uri="{C3380CC4-5D6E-409C-BE32-E72D297353CC}">
              <c16:uniqueId val="{00000000-0C2F-4B7F-A0CA-E98D23EC58C3}"/>
            </c:ext>
          </c:extLst>
        </c:ser>
        <c:ser>
          <c:idx val="1"/>
          <c:order val="1"/>
          <c:tx>
            <c:strRef>
              <c:f>INF_CORR_DJBR!$I$15</c:f>
              <c:strCache>
                <c:ptCount val="1"/>
                <c:pt idx="0">
                  <c:v>EN PROCESO</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PY"/>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INF_CORR_DJBR!$G$16:$G$21</c:f>
              <c:strCache>
                <c:ptCount val="6"/>
                <c:pt idx="0">
                  <c:v>octubre-2018</c:v>
                </c:pt>
                <c:pt idx="1">
                  <c:v>diciembre-2018</c:v>
                </c:pt>
                <c:pt idx="2">
                  <c:v>abril-2019</c:v>
                </c:pt>
                <c:pt idx="3">
                  <c:v>junio-2019</c:v>
                </c:pt>
                <c:pt idx="4">
                  <c:v>julio-2019</c:v>
                </c:pt>
                <c:pt idx="5">
                  <c:v>agosto-2019</c:v>
                </c:pt>
              </c:strCache>
            </c:strRef>
          </c:cat>
          <c:val>
            <c:numRef>
              <c:f>INF_CORR_DJBR!$I$16:$I$21</c:f>
              <c:numCache>
                <c:formatCode>General</c:formatCode>
                <c:ptCount val="6"/>
                <c:pt idx="4">
                  <c:v>20</c:v>
                </c:pt>
                <c:pt idx="5">
                  <c:v>26</c:v>
                </c:pt>
              </c:numCache>
            </c:numRef>
          </c:val>
          <c:smooth val="0"/>
          <c:extLst>
            <c:ext xmlns:c16="http://schemas.microsoft.com/office/drawing/2014/chart" uri="{C3380CC4-5D6E-409C-BE32-E72D297353CC}">
              <c16:uniqueId val="{00000001-0C2F-4B7F-A0CA-E98D23EC58C3}"/>
            </c:ext>
          </c:extLst>
        </c:ser>
        <c:dLbls>
          <c:dLblPos val="t"/>
          <c:showLegendKey val="0"/>
          <c:showVal val="1"/>
          <c:showCatName val="0"/>
          <c:showSerName val="0"/>
          <c:showPercent val="0"/>
          <c:showBubbleSize val="0"/>
        </c:dLbls>
        <c:smooth val="0"/>
        <c:axId val="146272064"/>
        <c:axId val="146276376"/>
      </c:lineChart>
      <c:catAx>
        <c:axId val="14627206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PY"/>
          </a:p>
        </c:txPr>
        <c:crossAx val="146276376"/>
        <c:crosses val="autoZero"/>
        <c:auto val="1"/>
        <c:lblAlgn val="ctr"/>
        <c:lblOffset val="100"/>
        <c:noMultiLvlLbl val="0"/>
      </c:catAx>
      <c:valAx>
        <c:axId val="146276376"/>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PY"/>
                  <a:t>Cantidad</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PY"/>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PY"/>
          </a:p>
        </c:txPr>
        <c:crossAx val="14627206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PY"/>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PY"/>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3038475" cy="465616"/>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sz="quarter" idx="1"/>
          </p:nvPr>
        </p:nvSpPr>
        <p:spPr>
          <a:xfrm>
            <a:off x="3970339" y="1"/>
            <a:ext cx="3038475" cy="465616"/>
          </a:xfrm>
          <a:prstGeom prst="rect">
            <a:avLst/>
          </a:prstGeom>
        </p:spPr>
        <p:txBody>
          <a:bodyPr vert="horz" lIns="91440" tIns="45720" rIns="91440" bIns="45720" rtlCol="0"/>
          <a:lstStyle>
            <a:lvl1pPr algn="r">
              <a:defRPr sz="1200"/>
            </a:lvl1pPr>
          </a:lstStyle>
          <a:p>
            <a:fld id="{36493045-0E48-4D9D-9AE7-83CF72DE48B4}" type="datetimeFigureOut">
              <a:rPr lang="es-PY" smtClean="0"/>
              <a:t>14/10/2019</a:t>
            </a:fld>
            <a:endParaRPr lang="es-PY"/>
          </a:p>
        </p:txBody>
      </p:sp>
      <p:sp>
        <p:nvSpPr>
          <p:cNvPr id="4" name="Marcador de pie de página 3"/>
          <p:cNvSpPr>
            <a:spLocks noGrp="1"/>
          </p:cNvSpPr>
          <p:nvPr>
            <p:ph type="ftr" sz="quarter" idx="2"/>
          </p:nvPr>
        </p:nvSpPr>
        <p:spPr>
          <a:xfrm>
            <a:off x="1" y="8830784"/>
            <a:ext cx="3038475" cy="465616"/>
          </a:xfrm>
          <a:prstGeom prst="rect">
            <a:avLst/>
          </a:prstGeom>
        </p:spPr>
        <p:txBody>
          <a:bodyPr vert="horz" lIns="91440" tIns="45720" rIns="91440" bIns="45720" rtlCol="0" anchor="b"/>
          <a:lstStyle>
            <a:lvl1pPr algn="l">
              <a:defRPr sz="1200"/>
            </a:lvl1pPr>
          </a:lstStyle>
          <a:p>
            <a:endParaRPr lang="es-PY"/>
          </a:p>
        </p:txBody>
      </p:sp>
      <p:sp>
        <p:nvSpPr>
          <p:cNvPr id="5" name="Marcador de número de diapositiva 4"/>
          <p:cNvSpPr>
            <a:spLocks noGrp="1"/>
          </p:cNvSpPr>
          <p:nvPr>
            <p:ph type="sldNum" sz="quarter" idx="3"/>
          </p:nvPr>
        </p:nvSpPr>
        <p:spPr>
          <a:xfrm>
            <a:off x="3970339" y="8830784"/>
            <a:ext cx="3038475" cy="465616"/>
          </a:xfrm>
          <a:prstGeom prst="rect">
            <a:avLst/>
          </a:prstGeom>
        </p:spPr>
        <p:txBody>
          <a:bodyPr vert="horz" lIns="91440" tIns="45720" rIns="91440" bIns="45720" rtlCol="0" anchor="b"/>
          <a:lstStyle>
            <a:lvl1pPr algn="r">
              <a:defRPr sz="1200"/>
            </a:lvl1pPr>
          </a:lstStyle>
          <a:p>
            <a:fld id="{399ED782-C402-4E2F-BC79-FFAF0FCE5664}" type="slidenum">
              <a:rPr lang="es-PY" smtClean="0"/>
              <a:t>‹Nº›</a:t>
            </a:fld>
            <a:endParaRPr lang="es-PY"/>
          </a:p>
        </p:txBody>
      </p:sp>
    </p:spTree>
    <p:extLst>
      <p:ext uri="{BB962C8B-B14F-4D97-AF65-F5344CB8AC3E}">
        <p14:creationId xmlns:p14="http://schemas.microsoft.com/office/powerpoint/2010/main" val="3012421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103612" tIns="103612" rIns="103612" bIns="10361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4395155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0: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0:notes"/>
          <p:cNvSpPr txBox="1">
            <a:spLocks noGrp="1"/>
          </p:cNvSpPr>
          <p:nvPr>
            <p:ph type="body" idx="1"/>
          </p:nvPr>
        </p:nvSpPr>
        <p:spPr>
          <a:xfrm>
            <a:off x="701040" y="4415790"/>
            <a:ext cx="5608320" cy="4183380"/>
          </a:xfrm>
          <a:prstGeom prst="rect">
            <a:avLst/>
          </a:prstGeom>
        </p:spPr>
        <p:txBody>
          <a:bodyPr spcFirstLastPara="1" wrap="square" lIns="103612" tIns="103612" rIns="103612" bIns="103612" anchor="t" anchorCtr="0">
            <a:noAutofit/>
          </a:bodyPr>
          <a:lstStyle/>
          <a:p>
            <a:pPr marL="0" indent="0">
              <a:buNone/>
            </a:pPr>
            <a:endParaRPr/>
          </a:p>
        </p:txBody>
      </p:sp>
    </p:spTree>
    <p:extLst>
      <p:ext uri="{BB962C8B-B14F-4D97-AF65-F5344CB8AC3E}">
        <p14:creationId xmlns:p14="http://schemas.microsoft.com/office/powerpoint/2010/main" val="2311774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701040" y="4415790"/>
            <a:ext cx="5608320" cy="4183380"/>
          </a:xfrm>
          <a:prstGeom prst="rect">
            <a:avLst/>
          </a:prstGeom>
        </p:spPr>
        <p:txBody>
          <a:bodyPr spcFirstLastPara="1" wrap="square" lIns="103612" tIns="103612" rIns="103612" bIns="103612" anchor="t" anchorCtr="0">
            <a:noAutofit/>
          </a:bodyPr>
          <a:lstStyle/>
          <a:p>
            <a:pPr marL="0" indent="0">
              <a:buNone/>
            </a:pPr>
            <a:endParaRPr/>
          </a:p>
        </p:txBody>
      </p:sp>
    </p:spTree>
    <p:extLst>
      <p:ext uri="{BB962C8B-B14F-4D97-AF65-F5344CB8AC3E}">
        <p14:creationId xmlns:p14="http://schemas.microsoft.com/office/powerpoint/2010/main" val="160824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701040" y="4415790"/>
            <a:ext cx="5608320" cy="4183380"/>
          </a:xfrm>
          <a:prstGeom prst="rect">
            <a:avLst/>
          </a:prstGeom>
        </p:spPr>
        <p:txBody>
          <a:bodyPr spcFirstLastPara="1" wrap="square" lIns="103612" tIns="103612" rIns="103612" bIns="103612" anchor="t" anchorCtr="0">
            <a:noAutofit/>
          </a:bodyPr>
          <a:lstStyle/>
          <a:p>
            <a:pPr marL="0" indent="0">
              <a:buNone/>
            </a:pPr>
            <a:endParaRPr dirty="0"/>
          </a:p>
        </p:txBody>
      </p:sp>
    </p:spTree>
    <p:extLst>
      <p:ext uri="{BB962C8B-B14F-4D97-AF65-F5344CB8AC3E}">
        <p14:creationId xmlns:p14="http://schemas.microsoft.com/office/powerpoint/2010/main" val="300189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701040" y="4415790"/>
            <a:ext cx="5608320" cy="4183380"/>
          </a:xfrm>
          <a:prstGeom prst="rect">
            <a:avLst/>
          </a:prstGeom>
        </p:spPr>
        <p:txBody>
          <a:bodyPr spcFirstLastPara="1" wrap="square" lIns="103612" tIns="103612" rIns="103612" bIns="103612" anchor="t" anchorCtr="0">
            <a:noAutofit/>
          </a:bodyPr>
          <a:lstStyle/>
          <a:p>
            <a:pPr marL="0" indent="0">
              <a:buNone/>
            </a:pPr>
            <a:endParaRPr dirty="0"/>
          </a:p>
        </p:txBody>
      </p:sp>
    </p:spTree>
    <p:extLst>
      <p:ext uri="{BB962C8B-B14F-4D97-AF65-F5344CB8AC3E}">
        <p14:creationId xmlns:p14="http://schemas.microsoft.com/office/powerpoint/2010/main" val="4231634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701040" y="4415790"/>
            <a:ext cx="5608320" cy="4183380"/>
          </a:xfrm>
          <a:prstGeom prst="rect">
            <a:avLst/>
          </a:prstGeom>
        </p:spPr>
        <p:txBody>
          <a:bodyPr spcFirstLastPara="1" wrap="square" lIns="103612" tIns="103612" rIns="103612" bIns="103612" anchor="t" anchorCtr="0">
            <a:noAutofit/>
          </a:bodyPr>
          <a:lstStyle/>
          <a:p>
            <a:pPr marL="0" indent="0">
              <a:buNone/>
            </a:pPr>
            <a:endParaRPr dirty="0"/>
          </a:p>
        </p:txBody>
      </p:sp>
    </p:spTree>
    <p:extLst>
      <p:ext uri="{BB962C8B-B14F-4D97-AF65-F5344CB8AC3E}">
        <p14:creationId xmlns:p14="http://schemas.microsoft.com/office/powerpoint/2010/main" val="1029189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701040" y="4415790"/>
            <a:ext cx="5608320" cy="4183380"/>
          </a:xfrm>
          <a:prstGeom prst="rect">
            <a:avLst/>
          </a:prstGeom>
        </p:spPr>
        <p:txBody>
          <a:bodyPr spcFirstLastPara="1" wrap="square" lIns="103612" tIns="103612" rIns="103612" bIns="103612" anchor="t" anchorCtr="0">
            <a:noAutofit/>
          </a:bodyPr>
          <a:lstStyle/>
          <a:p>
            <a:pPr marL="0" indent="0">
              <a:buNone/>
            </a:pPr>
            <a:endParaRPr/>
          </a:p>
        </p:txBody>
      </p:sp>
    </p:spTree>
    <p:extLst>
      <p:ext uri="{BB962C8B-B14F-4D97-AF65-F5344CB8AC3E}">
        <p14:creationId xmlns:p14="http://schemas.microsoft.com/office/powerpoint/2010/main" val="407713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701040" y="4415790"/>
            <a:ext cx="5608320" cy="4183380"/>
          </a:xfrm>
          <a:prstGeom prst="rect">
            <a:avLst/>
          </a:prstGeom>
        </p:spPr>
        <p:txBody>
          <a:bodyPr spcFirstLastPara="1" wrap="square" lIns="103612" tIns="103612" rIns="103612" bIns="103612" anchor="t" anchorCtr="0">
            <a:noAutofit/>
          </a:bodyPr>
          <a:lstStyle/>
          <a:p>
            <a:pPr marL="0" indent="0">
              <a:buNone/>
            </a:pPr>
            <a:endParaRPr/>
          </a:p>
        </p:txBody>
      </p:sp>
    </p:spTree>
    <p:extLst>
      <p:ext uri="{BB962C8B-B14F-4D97-AF65-F5344CB8AC3E}">
        <p14:creationId xmlns:p14="http://schemas.microsoft.com/office/powerpoint/2010/main" val="1573481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701040" y="4415790"/>
            <a:ext cx="5608320" cy="4183380"/>
          </a:xfrm>
          <a:prstGeom prst="rect">
            <a:avLst/>
          </a:prstGeom>
        </p:spPr>
        <p:txBody>
          <a:bodyPr spcFirstLastPara="1" wrap="square" lIns="103612" tIns="103612" rIns="103612" bIns="103612" anchor="t" anchorCtr="0">
            <a:noAutofit/>
          </a:bodyPr>
          <a:lstStyle/>
          <a:p>
            <a:pPr marL="0" indent="0">
              <a:buNone/>
            </a:pPr>
            <a:endParaRPr/>
          </a:p>
        </p:txBody>
      </p:sp>
    </p:spTree>
    <p:extLst>
      <p:ext uri="{BB962C8B-B14F-4D97-AF65-F5344CB8AC3E}">
        <p14:creationId xmlns:p14="http://schemas.microsoft.com/office/powerpoint/2010/main" val="390636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701040" y="4415790"/>
            <a:ext cx="5608320" cy="4183380"/>
          </a:xfrm>
          <a:prstGeom prst="rect">
            <a:avLst/>
          </a:prstGeom>
        </p:spPr>
        <p:txBody>
          <a:bodyPr spcFirstLastPara="1" wrap="square" lIns="103612" tIns="103612" rIns="103612" bIns="103612" anchor="t" anchorCtr="0">
            <a:noAutofit/>
          </a:bodyPr>
          <a:lstStyle/>
          <a:p>
            <a:pPr marL="0" indent="0">
              <a:buNone/>
            </a:pPr>
            <a:endParaRPr/>
          </a:p>
        </p:txBody>
      </p:sp>
    </p:spTree>
    <p:extLst>
      <p:ext uri="{BB962C8B-B14F-4D97-AF65-F5344CB8AC3E}">
        <p14:creationId xmlns:p14="http://schemas.microsoft.com/office/powerpoint/2010/main" val="353513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701040" y="4415790"/>
            <a:ext cx="5608320" cy="4183380"/>
          </a:xfrm>
          <a:prstGeom prst="rect">
            <a:avLst/>
          </a:prstGeom>
        </p:spPr>
        <p:txBody>
          <a:bodyPr spcFirstLastPara="1" wrap="square" lIns="103612" tIns="103612" rIns="103612" bIns="103612" anchor="t" anchorCtr="0">
            <a:noAutofit/>
          </a:bodyPr>
          <a:lstStyle/>
          <a:p>
            <a:pPr marL="0" indent="0">
              <a:buNone/>
            </a:pPr>
            <a:endParaRPr/>
          </a:p>
        </p:txBody>
      </p:sp>
    </p:spTree>
    <p:extLst>
      <p:ext uri="{BB962C8B-B14F-4D97-AF65-F5344CB8AC3E}">
        <p14:creationId xmlns:p14="http://schemas.microsoft.com/office/powerpoint/2010/main" val="197305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701040" y="4415790"/>
            <a:ext cx="5608320" cy="4183380"/>
          </a:xfrm>
          <a:prstGeom prst="rect">
            <a:avLst/>
          </a:prstGeom>
        </p:spPr>
        <p:txBody>
          <a:bodyPr spcFirstLastPara="1" wrap="square" lIns="103612" tIns="103612" rIns="103612" bIns="103612" anchor="t" anchorCtr="0">
            <a:noAutofit/>
          </a:bodyPr>
          <a:lstStyle/>
          <a:p>
            <a:pPr marL="0" indent="0">
              <a:buNone/>
            </a:pPr>
            <a:endParaRPr/>
          </a:p>
        </p:txBody>
      </p:sp>
    </p:spTree>
    <p:extLst>
      <p:ext uri="{BB962C8B-B14F-4D97-AF65-F5344CB8AC3E}">
        <p14:creationId xmlns:p14="http://schemas.microsoft.com/office/powerpoint/2010/main" val="374948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701040" y="4415790"/>
            <a:ext cx="5608320" cy="4183380"/>
          </a:xfrm>
          <a:prstGeom prst="rect">
            <a:avLst/>
          </a:prstGeom>
        </p:spPr>
        <p:txBody>
          <a:bodyPr spcFirstLastPara="1" wrap="square" lIns="103612" tIns="103612" rIns="103612" bIns="103612" anchor="t" anchorCtr="0">
            <a:noAutofit/>
          </a:bodyPr>
          <a:lstStyle/>
          <a:p>
            <a:pPr marL="0" indent="0">
              <a:buNone/>
            </a:pPr>
            <a:endParaRPr dirty="0"/>
          </a:p>
        </p:txBody>
      </p:sp>
    </p:spTree>
    <p:extLst>
      <p:ext uri="{BB962C8B-B14F-4D97-AF65-F5344CB8AC3E}">
        <p14:creationId xmlns:p14="http://schemas.microsoft.com/office/powerpoint/2010/main" val="8840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701040" y="4415790"/>
            <a:ext cx="5608320" cy="4183380"/>
          </a:xfrm>
          <a:prstGeom prst="rect">
            <a:avLst/>
          </a:prstGeom>
        </p:spPr>
        <p:txBody>
          <a:bodyPr spcFirstLastPara="1" wrap="square" lIns="103612" tIns="103612" rIns="103612" bIns="103612" anchor="t" anchorCtr="0">
            <a:noAutofit/>
          </a:bodyPr>
          <a:lstStyle/>
          <a:p>
            <a:pPr marL="0" indent="0">
              <a:buNone/>
            </a:pPr>
            <a:endParaRPr/>
          </a:p>
        </p:txBody>
      </p:sp>
    </p:spTree>
    <p:extLst>
      <p:ext uri="{BB962C8B-B14F-4D97-AF65-F5344CB8AC3E}">
        <p14:creationId xmlns:p14="http://schemas.microsoft.com/office/powerpoint/2010/main" val="395722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701040" y="4415790"/>
            <a:ext cx="5608320" cy="4183380"/>
          </a:xfrm>
          <a:prstGeom prst="rect">
            <a:avLst/>
          </a:prstGeom>
        </p:spPr>
        <p:txBody>
          <a:bodyPr spcFirstLastPara="1" wrap="square" lIns="103612" tIns="103612" rIns="103612" bIns="103612" anchor="t" anchorCtr="0">
            <a:noAutofit/>
          </a:bodyPr>
          <a:lstStyle/>
          <a:p>
            <a:pPr marL="0" indent="0">
              <a:buNone/>
            </a:pPr>
            <a:endParaRPr/>
          </a:p>
        </p:txBody>
      </p:sp>
    </p:spTree>
    <p:extLst>
      <p:ext uri="{BB962C8B-B14F-4D97-AF65-F5344CB8AC3E}">
        <p14:creationId xmlns:p14="http://schemas.microsoft.com/office/powerpoint/2010/main" val="1817931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222222"/>
        </a:solidFill>
        <a:effectLst/>
      </p:bgPr>
    </p:bg>
    <p:spTree>
      <p:nvGrpSpPr>
        <p:cNvPr id="1" name="Shape 9"/>
        <p:cNvGrpSpPr/>
        <p:nvPr/>
      </p:nvGrpSpPr>
      <p:grpSpPr>
        <a:xfrm>
          <a:off x="0" y="0"/>
          <a:ext cx="0" cy="0"/>
          <a:chOff x="0" y="0"/>
          <a:chExt cx="0" cy="0"/>
        </a:xfrm>
      </p:grpSpPr>
      <p:sp>
        <p:nvSpPr>
          <p:cNvPr id="10" name="Google Shape;10;p2"/>
          <p:cNvSpPr/>
          <p:nvPr/>
        </p:nvSpPr>
        <p:spPr>
          <a:xfrm>
            <a:off x="-11025" y="-11025"/>
            <a:ext cx="9144000" cy="5143500"/>
          </a:xfrm>
          <a:prstGeom prst="rect">
            <a:avLst/>
          </a:prstGeom>
          <a:solidFill>
            <a:srgbClr val="222222">
              <a:alpha val="646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11;p2"/>
          <p:cNvSpPr/>
          <p:nvPr/>
        </p:nvSpPr>
        <p:spPr>
          <a:xfrm>
            <a:off x="5086350" y="-38100"/>
            <a:ext cx="4114800" cy="5219700"/>
          </a:xfrm>
          <a:custGeom>
            <a:avLst/>
            <a:gdLst/>
            <a:ahLst/>
            <a:cxnLst/>
            <a:rect l="l" t="t" r="r" b="b"/>
            <a:pathLst>
              <a:path w="164592" h="208788" extrusionOk="0">
                <a:moveTo>
                  <a:pt x="0" y="1524"/>
                </a:moveTo>
                <a:lnTo>
                  <a:pt x="107442" y="208788"/>
                </a:lnTo>
                <a:lnTo>
                  <a:pt x="164592" y="208788"/>
                </a:lnTo>
                <a:lnTo>
                  <a:pt x="164592" y="0"/>
                </a:lnTo>
                <a:close/>
              </a:path>
            </a:pathLst>
          </a:custGeom>
          <a:solidFill>
            <a:srgbClr val="FF8700">
              <a:alpha val="85380"/>
            </a:srgbClr>
          </a:solidFill>
          <a:ln>
            <a:noFill/>
          </a:ln>
        </p:spPr>
      </p:sp>
      <p:sp>
        <p:nvSpPr>
          <p:cNvPr id="12" name="Google Shape;12;p2"/>
          <p:cNvSpPr/>
          <p:nvPr/>
        </p:nvSpPr>
        <p:spPr>
          <a:xfrm flipH="1">
            <a:off x="-418950" y="4394400"/>
            <a:ext cx="8172300" cy="749100"/>
          </a:xfrm>
          <a:prstGeom prst="parallelogram">
            <a:avLst>
              <a:gd name="adj" fmla="val 51542"/>
            </a:avLst>
          </a:prstGeom>
          <a:solidFill>
            <a:srgbClr val="FFFFFF">
              <a:alpha val="17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endParaRPr>
          </a:p>
        </p:txBody>
      </p:sp>
      <p:sp>
        <p:nvSpPr>
          <p:cNvPr id="13" name="Google Shape;13;p2"/>
          <p:cNvSpPr/>
          <p:nvPr/>
        </p:nvSpPr>
        <p:spPr>
          <a:xfrm flipH="1">
            <a:off x="1028475" y="4166400"/>
            <a:ext cx="8369700" cy="228000"/>
          </a:xfrm>
          <a:prstGeom prst="parallelogram">
            <a:avLst>
              <a:gd name="adj" fmla="val 51542"/>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Google Shape;14;p2"/>
          <p:cNvSpPr txBox="1">
            <a:spLocks noGrp="1"/>
          </p:cNvSpPr>
          <p:nvPr>
            <p:ph type="ctrTitle"/>
          </p:nvPr>
        </p:nvSpPr>
        <p:spPr>
          <a:xfrm>
            <a:off x="1028475" y="0"/>
            <a:ext cx="5238600" cy="4020000"/>
          </a:xfrm>
          <a:prstGeom prst="rect">
            <a:avLst/>
          </a:prstGeom>
        </p:spPr>
        <p:txBody>
          <a:bodyPr spcFirstLastPara="1" wrap="square" lIns="91425" tIns="91425" rIns="91425" bIns="91425" anchor="b" anchorCtr="0"/>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sp>
        <p:nvSpPr>
          <p:cNvPr id="31" name="Google Shape;31;p5"/>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32" name="Google Shape;32;p5"/>
          <p:cNvSpPr/>
          <p:nvPr/>
        </p:nvSpPr>
        <p:spPr>
          <a:xfrm flipH="1">
            <a:off x="-903537" y="-17561"/>
            <a:ext cx="17592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Google Shape;33;p5"/>
          <p:cNvSpPr/>
          <p:nvPr/>
        </p:nvSpPr>
        <p:spPr>
          <a:xfrm flipH="1">
            <a:off x="472134" y="-9525"/>
            <a:ext cx="518400" cy="749100"/>
          </a:xfrm>
          <a:prstGeom prst="parallelogram">
            <a:avLst>
              <a:gd name="adj" fmla="val 75009"/>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Google Shape;34;p5"/>
          <p:cNvSpPr/>
          <p:nvPr/>
        </p:nvSpPr>
        <p:spPr>
          <a:xfrm flipH="1">
            <a:off x="742953" y="272850"/>
            <a:ext cx="75057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Google Shape;35;p5"/>
          <p:cNvSpPr/>
          <p:nvPr/>
        </p:nvSpPr>
        <p:spPr>
          <a:xfrm flipH="1">
            <a:off x="7861618" y="272850"/>
            <a:ext cx="17592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Google Shape;36;p5"/>
          <p:cNvSpPr/>
          <p:nvPr/>
        </p:nvSpPr>
        <p:spPr>
          <a:xfrm flipH="1">
            <a:off x="990375" y="4925850"/>
            <a:ext cx="8369700" cy="2280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5"/>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1104900" y="1277625"/>
            <a:ext cx="7581900" cy="36483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9" name="Google Shape;39;p5"/>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inverted">
  <p:cSld name="BLANK_1">
    <p:bg>
      <p:bgPr>
        <a:solidFill>
          <a:srgbClr val="222222"/>
        </a:solidFill>
        <a:effectLst/>
      </p:bgPr>
    </p:bg>
    <p:spTree>
      <p:nvGrpSpPr>
        <p:cNvPr id="1" name="Shape 95"/>
        <p:cNvGrpSpPr/>
        <p:nvPr/>
      </p:nvGrpSpPr>
      <p:grpSpPr>
        <a:xfrm>
          <a:off x="0" y="0"/>
          <a:ext cx="0" cy="0"/>
          <a:chOff x="0" y="0"/>
          <a:chExt cx="0" cy="0"/>
        </a:xfrm>
      </p:grpSpPr>
      <p:sp>
        <p:nvSpPr>
          <p:cNvPr id="96" name="Google Shape;96;p12"/>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rgbClr val="333333"/>
          </a:solidFill>
          <a:ln>
            <a:noFill/>
          </a:ln>
        </p:spPr>
      </p:sp>
      <p:sp>
        <p:nvSpPr>
          <p:cNvPr id="97" name="Google Shape;97;p12"/>
          <p:cNvSpPr/>
          <p:nvPr/>
        </p:nvSpPr>
        <p:spPr>
          <a:xfrm flipH="1">
            <a:off x="-903537" y="-17561"/>
            <a:ext cx="17592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Google Shape;98;p12"/>
          <p:cNvSpPr/>
          <p:nvPr/>
        </p:nvSpPr>
        <p:spPr>
          <a:xfrm flipH="1">
            <a:off x="472134" y="-9525"/>
            <a:ext cx="518400" cy="749100"/>
          </a:xfrm>
          <a:prstGeom prst="parallelogram">
            <a:avLst>
              <a:gd name="adj" fmla="val 75009"/>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Google Shape;99;p12"/>
          <p:cNvSpPr/>
          <p:nvPr/>
        </p:nvSpPr>
        <p:spPr>
          <a:xfrm flipH="1">
            <a:off x="990375" y="4925850"/>
            <a:ext cx="8369700" cy="2280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Google Shape;100;p12"/>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1pPr>
            <a:lvl2pPr lvl="1">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2pPr>
            <a:lvl3pPr lvl="2">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3pPr>
            <a:lvl4pPr lvl="3">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4pPr>
            <a:lvl5pPr lvl="4">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5pPr>
            <a:lvl6pPr lvl="5">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6pPr>
            <a:lvl7pPr lvl="6">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7pPr>
            <a:lvl8pPr lvl="7">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8pPr>
            <a:lvl9pPr lvl="8">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1104900" y="1200150"/>
            <a:ext cx="7581900" cy="3725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FF8700"/>
              </a:buClr>
              <a:buSzPts val="3000"/>
              <a:buFont typeface="Roboto"/>
              <a:buChar char="▸"/>
              <a:defRPr sz="3000">
                <a:solidFill>
                  <a:srgbClr val="222222"/>
                </a:solidFill>
                <a:latin typeface="Roboto"/>
                <a:ea typeface="Roboto"/>
                <a:cs typeface="Roboto"/>
                <a:sym typeface="Roboto"/>
              </a:defRPr>
            </a:lvl1pPr>
            <a:lvl2pPr marL="914400" lvl="1" indent="-381000">
              <a:spcBef>
                <a:spcPts val="0"/>
              </a:spcBef>
              <a:spcAft>
                <a:spcPts val="0"/>
              </a:spcAft>
              <a:buClr>
                <a:srgbClr val="FF8700"/>
              </a:buClr>
              <a:buSzPts val="2400"/>
              <a:buFont typeface="Roboto"/>
              <a:buChar char="▹"/>
              <a:defRPr sz="2400">
                <a:solidFill>
                  <a:srgbClr val="222222"/>
                </a:solidFill>
                <a:latin typeface="Roboto"/>
                <a:ea typeface="Roboto"/>
                <a:cs typeface="Roboto"/>
                <a:sym typeface="Roboto"/>
              </a:defRPr>
            </a:lvl2pPr>
            <a:lvl3pPr marL="1371600" lvl="2" indent="-381000">
              <a:spcBef>
                <a:spcPts val="0"/>
              </a:spcBef>
              <a:spcAft>
                <a:spcPts val="0"/>
              </a:spcAft>
              <a:buClr>
                <a:srgbClr val="FF8700"/>
              </a:buClr>
              <a:buSzPts val="2400"/>
              <a:buFont typeface="Roboto"/>
              <a:buChar char="▹"/>
              <a:defRPr sz="2400">
                <a:solidFill>
                  <a:srgbClr val="222222"/>
                </a:solidFill>
                <a:latin typeface="Roboto"/>
                <a:ea typeface="Roboto"/>
                <a:cs typeface="Roboto"/>
                <a:sym typeface="Roboto"/>
              </a:defRPr>
            </a:lvl3pPr>
            <a:lvl4pPr marL="1828800" lvl="3"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4pPr>
            <a:lvl5pPr marL="2286000" lvl="4"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5pPr>
            <a:lvl6pPr marL="2743200" lvl="5"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6pPr>
            <a:lvl7pPr marL="3200400" lvl="6"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7pPr>
            <a:lvl8pPr marL="3657600" lvl="7"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8pPr>
            <a:lvl9pPr marL="4114800" lvl="8"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lvl1pPr lvl="0" algn="ctr">
              <a:buNone/>
              <a:defRPr sz="1300" b="1">
                <a:solidFill>
                  <a:srgbClr val="FFFFFF"/>
                </a:solidFill>
                <a:latin typeface="Roboto"/>
                <a:ea typeface="Roboto"/>
                <a:cs typeface="Roboto"/>
                <a:sym typeface="Roboto"/>
              </a:defRPr>
            </a:lvl1pPr>
            <a:lvl2pPr lvl="1" algn="ctr">
              <a:buNone/>
              <a:defRPr sz="1300" b="1">
                <a:solidFill>
                  <a:srgbClr val="FFFFFF"/>
                </a:solidFill>
                <a:latin typeface="Roboto"/>
                <a:ea typeface="Roboto"/>
                <a:cs typeface="Roboto"/>
                <a:sym typeface="Roboto"/>
              </a:defRPr>
            </a:lvl2pPr>
            <a:lvl3pPr lvl="2" algn="ctr">
              <a:buNone/>
              <a:defRPr sz="1300" b="1">
                <a:solidFill>
                  <a:srgbClr val="FFFFFF"/>
                </a:solidFill>
                <a:latin typeface="Roboto"/>
                <a:ea typeface="Roboto"/>
                <a:cs typeface="Roboto"/>
                <a:sym typeface="Roboto"/>
              </a:defRPr>
            </a:lvl3pPr>
            <a:lvl4pPr lvl="3" algn="ctr">
              <a:buNone/>
              <a:defRPr sz="1300" b="1">
                <a:solidFill>
                  <a:srgbClr val="FFFFFF"/>
                </a:solidFill>
                <a:latin typeface="Roboto"/>
                <a:ea typeface="Roboto"/>
                <a:cs typeface="Roboto"/>
                <a:sym typeface="Roboto"/>
              </a:defRPr>
            </a:lvl4pPr>
            <a:lvl5pPr lvl="4" algn="ctr">
              <a:buNone/>
              <a:defRPr sz="1300" b="1">
                <a:solidFill>
                  <a:srgbClr val="FFFFFF"/>
                </a:solidFill>
                <a:latin typeface="Roboto"/>
                <a:ea typeface="Roboto"/>
                <a:cs typeface="Roboto"/>
                <a:sym typeface="Roboto"/>
              </a:defRPr>
            </a:lvl5pPr>
            <a:lvl6pPr lvl="5" algn="ctr">
              <a:buNone/>
              <a:defRPr sz="1300" b="1">
                <a:solidFill>
                  <a:srgbClr val="FFFFFF"/>
                </a:solidFill>
                <a:latin typeface="Roboto"/>
                <a:ea typeface="Roboto"/>
                <a:cs typeface="Roboto"/>
                <a:sym typeface="Roboto"/>
              </a:defRPr>
            </a:lvl6pPr>
            <a:lvl7pPr lvl="6" algn="ctr">
              <a:buNone/>
              <a:defRPr sz="1300" b="1">
                <a:solidFill>
                  <a:srgbClr val="FFFFFF"/>
                </a:solidFill>
                <a:latin typeface="Roboto"/>
                <a:ea typeface="Roboto"/>
                <a:cs typeface="Roboto"/>
                <a:sym typeface="Roboto"/>
              </a:defRPr>
            </a:lvl7pPr>
            <a:lvl8pPr lvl="7" algn="ctr">
              <a:buNone/>
              <a:defRPr sz="1300" b="1">
                <a:solidFill>
                  <a:srgbClr val="FFFFFF"/>
                </a:solidFill>
                <a:latin typeface="Roboto"/>
                <a:ea typeface="Roboto"/>
                <a:cs typeface="Roboto"/>
                <a:sym typeface="Roboto"/>
              </a:defRPr>
            </a:lvl8pPr>
            <a:lvl9pPr lvl="8" algn="ctr">
              <a:buNone/>
              <a:defRPr sz="1300" b="1">
                <a:solidFill>
                  <a:srgbClr val="FFFFFF"/>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3"/>
          <p:cNvSpPr txBox="1">
            <a:spLocks noGrp="1"/>
          </p:cNvSpPr>
          <p:nvPr>
            <p:ph type="ctrTitle"/>
          </p:nvPr>
        </p:nvSpPr>
        <p:spPr>
          <a:xfrm>
            <a:off x="1007692" y="311728"/>
            <a:ext cx="7585589" cy="40200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sz="5000" dirty="0" smtClean="0"/>
              <a:t>CONTRALORÍA GENERAL </a:t>
            </a:r>
            <a:br>
              <a:rPr lang="en" sz="5000" dirty="0" smtClean="0"/>
            </a:br>
            <a:r>
              <a:rPr lang="en" sz="5000" dirty="0" smtClean="0"/>
              <a:t>DE LA REPÚBLICA</a:t>
            </a:r>
            <a:br>
              <a:rPr lang="en" sz="5000" dirty="0" smtClean="0"/>
            </a:br>
            <a:r>
              <a:rPr lang="en" sz="5000" dirty="0" smtClean="0"/>
              <a:t>PROYECTO DE PRESUPUESTO 2020</a:t>
            </a:r>
            <a:endParaRPr sz="5000" dirty="0"/>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173855"/>
            <a:ext cx="3683633" cy="9742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1104900" y="276075"/>
            <a:ext cx="7055948" cy="749100"/>
          </a:xfrm>
          <a:prstGeom prst="rect">
            <a:avLst/>
          </a:prstGeom>
        </p:spPr>
        <p:txBody>
          <a:bodyPr spcFirstLastPara="1" wrap="square" lIns="91425" tIns="91425" rIns="91425" bIns="91425" anchor="ctr" anchorCtr="0">
            <a:noAutofit/>
          </a:bodyPr>
          <a:lstStyle/>
          <a:p>
            <a:pPr marL="38100"/>
            <a:r>
              <a:rPr lang="es-PY" sz="2000" b="1" dirty="0" smtClean="0"/>
              <a:t>Variación del presupuesto</a:t>
            </a:r>
            <a:endParaRPr lang="es-PY" sz="2000" b="1" dirty="0"/>
          </a:p>
        </p:txBody>
      </p:sp>
      <p:sp>
        <p:nvSpPr>
          <p:cNvPr id="140" name="Google Shape;140;p18"/>
          <p:cNvSpPr txBox="1">
            <a:spLocks noGrp="1"/>
          </p:cNvSpPr>
          <p:nvPr>
            <p:ph type="body" idx="1"/>
          </p:nvPr>
        </p:nvSpPr>
        <p:spPr>
          <a:xfrm>
            <a:off x="680720" y="1025175"/>
            <a:ext cx="8229600" cy="1747457"/>
          </a:xfrm>
          <a:prstGeom prst="rect">
            <a:avLst/>
          </a:prstGeom>
        </p:spPr>
        <p:txBody>
          <a:bodyPr spcFirstLastPara="1" wrap="square" lIns="91425" tIns="91425" rIns="91425" bIns="91425" anchor="t" anchorCtr="0">
            <a:noAutofit/>
          </a:bodyPr>
          <a:lstStyle/>
          <a:p>
            <a:pPr marL="38100" indent="0" algn="just">
              <a:buNone/>
            </a:pPr>
            <a:r>
              <a:rPr lang="es-PY" sz="1800" dirty="0"/>
              <a:t>Asimismo, al comparar al azar varios presupuestos aprobados en los últimos 5 (cinco) años, se observa que </a:t>
            </a:r>
            <a:r>
              <a:rPr lang="es-PY" sz="1800" dirty="0" smtClean="0"/>
              <a:t>el promedio de la variación del presupuesto por año correspondiente </a:t>
            </a:r>
            <a:r>
              <a:rPr lang="es-PY" sz="1800" dirty="0"/>
              <a:t>a la CGR </a:t>
            </a:r>
            <a:r>
              <a:rPr lang="es-PY" sz="1800" dirty="0" smtClean="0"/>
              <a:t>es de 6,38%, </a:t>
            </a:r>
            <a:r>
              <a:rPr lang="es-PY" sz="1800" dirty="0"/>
              <a:t>está por debajo del promedio. Así tenemos </a:t>
            </a:r>
            <a:r>
              <a:rPr lang="es-PY" sz="1800" dirty="0" smtClean="0"/>
              <a:t>ejemplos </a:t>
            </a:r>
            <a:r>
              <a:rPr lang="es-PY" sz="1800" dirty="0"/>
              <a:t>de presupuestos que han aumentado hasta un 13,18% (promedio de los últimos 5 </a:t>
            </a:r>
            <a:r>
              <a:rPr lang="es-PY" sz="1800" dirty="0" smtClean="0"/>
              <a:t>años); </a:t>
            </a:r>
            <a:r>
              <a:rPr lang="es-PY" sz="1800" dirty="0"/>
              <a:t>es decir</a:t>
            </a:r>
            <a:r>
              <a:rPr lang="es-PY" sz="1800" dirty="0" smtClean="0"/>
              <a:t>, que </a:t>
            </a:r>
            <a:r>
              <a:rPr lang="es-PY" sz="1800" dirty="0"/>
              <a:t>mientras los OEE gastan más; el presupuesto de la CGR no va de la mano con dichos aumentos.  </a:t>
            </a:r>
          </a:p>
        </p:txBody>
      </p:sp>
      <p:pic>
        <p:nvPicPr>
          <p:cNvPr id="5" name="Imagen 4"/>
          <p:cNvPicPr>
            <a:picLocks noChangeAspect="1"/>
          </p:cNvPicPr>
          <p:nvPr/>
        </p:nvPicPr>
        <p:blipFill>
          <a:blip r:embed="rId3"/>
          <a:stretch>
            <a:fillRect/>
          </a:stretch>
        </p:blipFill>
        <p:spPr>
          <a:xfrm>
            <a:off x="5065486" y="2884320"/>
            <a:ext cx="3844834" cy="1908587"/>
          </a:xfrm>
          <a:prstGeom prst="rect">
            <a:avLst/>
          </a:prstGeom>
        </p:spPr>
      </p:pic>
      <p:pic>
        <p:nvPicPr>
          <p:cNvPr id="8" name="Imagen 7"/>
          <p:cNvPicPr>
            <a:picLocks noChangeAspect="1"/>
          </p:cNvPicPr>
          <p:nvPr/>
        </p:nvPicPr>
        <p:blipFill>
          <a:blip r:embed="rId4"/>
          <a:stretch>
            <a:fillRect/>
          </a:stretch>
        </p:blipFill>
        <p:spPr>
          <a:xfrm>
            <a:off x="864573" y="2884320"/>
            <a:ext cx="3930947" cy="1905394"/>
          </a:xfrm>
          <a:prstGeom prst="rect">
            <a:avLst/>
          </a:prstGeom>
        </p:spPr>
      </p:pic>
    </p:spTree>
    <p:extLst>
      <p:ext uri="{BB962C8B-B14F-4D97-AF65-F5344CB8AC3E}">
        <p14:creationId xmlns:p14="http://schemas.microsoft.com/office/powerpoint/2010/main" val="3349595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1104900" y="276075"/>
            <a:ext cx="7055948" cy="749100"/>
          </a:xfrm>
          <a:prstGeom prst="rect">
            <a:avLst/>
          </a:prstGeom>
        </p:spPr>
        <p:txBody>
          <a:bodyPr spcFirstLastPara="1" wrap="square" lIns="91425" tIns="91425" rIns="91425" bIns="91425" anchor="ctr" anchorCtr="0">
            <a:noAutofit/>
          </a:bodyPr>
          <a:lstStyle/>
          <a:p>
            <a:pPr marL="38100"/>
            <a:r>
              <a:rPr lang="es-PY" sz="2000" b="1" dirty="0" smtClean="0"/>
              <a:t>Aumento de competencia de la CGR</a:t>
            </a:r>
            <a:endParaRPr lang="es-PY" sz="2000" b="1" dirty="0"/>
          </a:p>
        </p:txBody>
      </p:sp>
      <p:sp>
        <p:nvSpPr>
          <p:cNvPr id="140" name="Google Shape;140;p18"/>
          <p:cNvSpPr txBox="1">
            <a:spLocks noGrp="1"/>
          </p:cNvSpPr>
          <p:nvPr>
            <p:ph type="body" idx="1"/>
          </p:nvPr>
        </p:nvSpPr>
        <p:spPr>
          <a:xfrm>
            <a:off x="996043" y="1228375"/>
            <a:ext cx="7581900" cy="3295134"/>
          </a:xfrm>
          <a:prstGeom prst="rect">
            <a:avLst/>
          </a:prstGeom>
        </p:spPr>
        <p:txBody>
          <a:bodyPr spcFirstLastPara="1" wrap="square" lIns="91425" tIns="91425" rIns="91425" bIns="91425" anchor="t" anchorCtr="0">
            <a:noAutofit/>
          </a:bodyPr>
          <a:lstStyle/>
          <a:p>
            <a:pPr marL="38100" indent="0" algn="just">
              <a:buNone/>
            </a:pPr>
            <a:r>
              <a:rPr lang="es-PY" sz="1600" dirty="0"/>
              <a:t>En cuanto al aumento de competencia de la CGR, se señala que de un tiempo a esta parte </a:t>
            </a:r>
            <a:r>
              <a:rPr lang="es-PY" sz="1600" dirty="0">
                <a:solidFill>
                  <a:schemeClr val="tx1"/>
                </a:solidFill>
              </a:rPr>
              <a:t>el Congreso Nacional ha sancionado una serie de Leyes que exigen mayores recursos (mano de obra) de la CGR. Citamos como ejemplo: </a:t>
            </a:r>
          </a:p>
          <a:p>
            <a:pPr lvl="0" algn="just"/>
            <a:r>
              <a:rPr lang="es-PY" sz="1600" dirty="0">
                <a:solidFill>
                  <a:schemeClr val="tx1"/>
                </a:solidFill>
              </a:rPr>
              <a:t>Ley N° </a:t>
            </a:r>
            <a:r>
              <a:rPr lang="es-PY" sz="1600" dirty="0" smtClean="0">
                <a:solidFill>
                  <a:schemeClr val="tx1"/>
                </a:solidFill>
              </a:rPr>
              <a:t>3966/2010 “Orgánica municipal”; </a:t>
            </a:r>
            <a:endParaRPr lang="es-PY" sz="1600" dirty="0">
              <a:solidFill>
                <a:schemeClr val="tx1"/>
              </a:solidFill>
            </a:endParaRPr>
          </a:p>
          <a:p>
            <a:pPr lvl="0" algn="just"/>
            <a:r>
              <a:rPr lang="es-PY" sz="1600" dirty="0">
                <a:solidFill>
                  <a:schemeClr val="tx1"/>
                </a:solidFill>
              </a:rPr>
              <a:t>Ley N° 4743/2012 “Que regula el financiamiento político”; </a:t>
            </a:r>
          </a:p>
          <a:p>
            <a:pPr lvl="0" algn="just"/>
            <a:r>
              <a:rPr lang="es-PY" sz="1600" dirty="0">
                <a:solidFill>
                  <a:schemeClr val="tx1"/>
                </a:solidFill>
              </a:rPr>
              <a:t>Ley N° 4758/2012 </a:t>
            </a:r>
            <a:r>
              <a:rPr lang="es-PY" sz="1600" dirty="0" smtClean="0">
                <a:solidFill>
                  <a:schemeClr val="tx1"/>
                </a:solidFill>
              </a:rPr>
              <a:t>“Que crea el FONACIDE”; </a:t>
            </a:r>
            <a:endParaRPr lang="es-PY" sz="1600" dirty="0">
              <a:solidFill>
                <a:schemeClr val="tx1"/>
              </a:solidFill>
            </a:endParaRPr>
          </a:p>
          <a:p>
            <a:pPr lvl="0" algn="just"/>
            <a:r>
              <a:rPr lang="es-PY" sz="1600" dirty="0">
                <a:solidFill>
                  <a:schemeClr val="tx1"/>
                </a:solidFill>
              </a:rPr>
              <a:t>Ley N° 5033/2013 </a:t>
            </a:r>
            <a:r>
              <a:rPr lang="es-PY" sz="1600" dirty="0" smtClean="0">
                <a:solidFill>
                  <a:schemeClr val="tx1"/>
                </a:solidFill>
              </a:rPr>
              <a:t>“Que reglamente el art 4 de la CN de la Declaración Juradas de Bienes y Rentas. </a:t>
            </a:r>
            <a:endParaRPr lang="es-PY" sz="1600" dirty="0">
              <a:solidFill>
                <a:schemeClr val="tx1"/>
              </a:solidFill>
            </a:endParaRPr>
          </a:p>
          <a:p>
            <a:pPr marL="38100" indent="0" algn="just">
              <a:buNone/>
            </a:pPr>
            <a:r>
              <a:rPr lang="es-PY" sz="1600" dirty="0">
                <a:solidFill>
                  <a:schemeClr val="tx1"/>
                </a:solidFill>
              </a:rPr>
              <a:t>Sin embargo, como ya lo señalamos anteriormente, el promedio de aumento de la CGR de los últimos 5 (cinco) años fue del </a:t>
            </a:r>
            <a:r>
              <a:rPr lang="es-PY" sz="1600" dirty="0" smtClean="0">
                <a:solidFill>
                  <a:schemeClr val="tx1"/>
                </a:solidFill>
              </a:rPr>
              <a:t>6,38%, </a:t>
            </a:r>
            <a:r>
              <a:rPr lang="es-PY" sz="1600" dirty="0">
                <a:solidFill>
                  <a:schemeClr val="tx1"/>
                </a:solidFill>
              </a:rPr>
              <a:t>muy insuficiente para cubrir con los requerimientos de dichas leyes.</a:t>
            </a:r>
          </a:p>
        </p:txBody>
      </p:sp>
    </p:spTree>
    <p:extLst>
      <p:ext uri="{BB962C8B-B14F-4D97-AF65-F5344CB8AC3E}">
        <p14:creationId xmlns:p14="http://schemas.microsoft.com/office/powerpoint/2010/main" val="1679845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1104900" y="276075"/>
            <a:ext cx="7055948" cy="749100"/>
          </a:xfrm>
          <a:prstGeom prst="rect">
            <a:avLst/>
          </a:prstGeom>
        </p:spPr>
        <p:txBody>
          <a:bodyPr spcFirstLastPara="1" wrap="square" lIns="91425" tIns="91425" rIns="91425" bIns="91425" anchor="ctr" anchorCtr="0">
            <a:noAutofit/>
          </a:bodyPr>
          <a:lstStyle/>
          <a:p>
            <a:r>
              <a:rPr lang="es-PY" sz="2000" b="1" dirty="0"/>
              <a:t>Rendición de </a:t>
            </a:r>
            <a:r>
              <a:rPr lang="es-PY" sz="2000" b="1" dirty="0" smtClean="0"/>
              <a:t>Cuentas FONACIDE y ROYALTIES</a:t>
            </a:r>
            <a:endParaRPr lang="es-PY" sz="2000" b="1" dirty="0"/>
          </a:p>
        </p:txBody>
      </p:sp>
      <p:sp>
        <p:nvSpPr>
          <p:cNvPr id="140" name="Google Shape;140;p18"/>
          <p:cNvSpPr txBox="1">
            <a:spLocks noGrp="1"/>
          </p:cNvSpPr>
          <p:nvPr>
            <p:ph type="body" idx="1"/>
          </p:nvPr>
        </p:nvSpPr>
        <p:spPr>
          <a:xfrm>
            <a:off x="697832" y="1926974"/>
            <a:ext cx="7848544" cy="1742501"/>
          </a:xfrm>
          <a:prstGeom prst="rect">
            <a:avLst/>
          </a:prstGeom>
        </p:spPr>
        <p:txBody>
          <a:bodyPr spcFirstLastPara="1" wrap="square" lIns="91425" tIns="91425" rIns="91425" bIns="91425" anchor="t" anchorCtr="0">
            <a:noAutofit/>
          </a:bodyPr>
          <a:lstStyle/>
          <a:p>
            <a:pPr marL="38100" indent="0" algn="just">
              <a:buNone/>
            </a:pPr>
            <a:r>
              <a:rPr lang="es-PY" sz="2000" dirty="0" smtClean="0"/>
              <a:t>Durante </a:t>
            </a:r>
            <a:r>
              <a:rPr lang="es-PY" sz="2000" dirty="0"/>
              <a:t>el ejercicio fiscal 2019 se tiene planificado </a:t>
            </a:r>
            <a:r>
              <a:rPr lang="es-PY" sz="2000" dirty="0" err="1"/>
              <a:t>recepcionar</a:t>
            </a:r>
            <a:r>
              <a:rPr lang="es-PY" sz="2000" dirty="0"/>
              <a:t> y verificar alrededor de 1360 Rendiciones de Cuentas de Municipios y Gobernaciones relacionados a gastos con recursos de FONACIDE </a:t>
            </a:r>
            <a:r>
              <a:rPr lang="es-PY" sz="2000" dirty="0" smtClean="0"/>
              <a:t> y ROYALTIES.</a:t>
            </a:r>
            <a:endParaRPr lang="es-PY" sz="2000" dirty="0"/>
          </a:p>
        </p:txBody>
      </p:sp>
    </p:spTree>
    <p:extLst>
      <p:ext uri="{BB962C8B-B14F-4D97-AF65-F5344CB8AC3E}">
        <p14:creationId xmlns:p14="http://schemas.microsoft.com/office/powerpoint/2010/main" val="4204626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1104900" y="276075"/>
            <a:ext cx="7055948" cy="749100"/>
          </a:xfrm>
          <a:prstGeom prst="rect">
            <a:avLst/>
          </a:prstGeom>
        </p:spPr>
        <p:txBody>
          <a:bodyPr spcFirstLastPara="1" wrap="square" lIns="91425" tIns="91425" rIns="91425" bIns="91425" anchor="ctr" anchorCtr="0">
            <a:noAutofit/>
          </a:bodyPr>
          <a:lstStyle/>
          <a:p>
            <a:pPr marL="38100"/>
            <a:r>
              <a:rPr lang="es-PY" sz="2000" b="1" dirty="0"/>
              <a:t>Otros argumentos:</a:t>
            </a:r>
          </a:p>
        </p:txBody>
      </p:sp>
      <p:sp>
        <p:nvSpPr>
          <p:cNvPr id="140" name="Google Shape;140;p18"/>
          <p:cNvSpPr txBox="1">
            <a:spLocks noGrp="1"/>
          </p:cNvSpPr>
          <p:nvPr>
            <p:ph type="body" idx="1"/>
          </p:nvPr>
        </p:nvSpPr>
        <p:spPr>
          <a:xfrm>
            <a:off x="536029" y="1187735"/>
            <a:ext cx="7927951" cy="3405502"/>
          </a:xfrm>
          <a:prstGeom prst="rect">
            <a:avLst/>
          </a:prstGeom>
        </p:spPr>
        <p:txBody>
          <a:bodyPr spcFirstLastPara="1" wrap="square" lIns="91425" tIns="91425" rIns="91425" bIns="91425" anchor="t" anchorCtr="0">
            <a:noAutofit/>
          </a:bodyPr>
          <a:lstStyle/>
          <a:p>
            <a:pPr lvl="0" algn="just"/>
            <a:r>
              <a:rPr lang="es-PY" sz="1800" dirty="0" smtClean="0"/>
              <a:t>Varias </a:t>
            </a:r>
            <a:r>
              <a:rPr lang="es-PY" sz="1800" dirty="0"/>
              <a:t>Secretarías de Estado pasaron a ser Ministerios lo que conlleva mayor amplitud en cuanto al rol de la CGR.</a:t>
            </a:r>
          </a:p>
          <a:p>
            <a:pPr marL="38100" indent="0" algn="just">
              <a:buNone/>
            </a:pPr>
            <a:r>
              <a:rPr lang="es-PY" sz="1800" dirty="0"/>
              <a:t> </a:t>
            </a:r>
          </a:p>
          <a:p>
            <a:pPr lvl="0" algn="just"/>
            <a:r>
              <a:rPr lang="es-PY" sz="1800" dirty="0"/>
              <a:t>En lo que va del año 2019, se ha </a:t>
            </a:r>
            <a:r>
              <a:rPr lang="es-PY" sz="1800" dirty="0" err="1"/>
              <a:t>recepcionado</a:t>
            </a:r>
            <a:r>
              <a:rPr lang="es-PY" sz="1800" dirty="0"/>
              <a:t> </a:t>
            </a:r>
            <a:r>
              <a:rPr lang="es-PY" sz="1800" b="1" dirty="0"/>
              <a:t>152 denuncias y solicitudes de auditorías</a:t>
            </a:r>
            <a:r>
              <a:rPr lang="es-PY" sz="1800" dirty="0"/>
              <a:t>, principalmente de Municipalidades; asimismo, durante el año 2018 se </a:t>
            </a:r>
            <a:r>
              <a:rPr lang="es-PY" sz="1800" dirty="0" err="1"/>
              <a:t>recepcionaron</a:t>
            </a:r>
            <a:r>
              <a:rPr lang="es-PY" sz="1800" dirty="0"/>
              <a:t> </a:t>
            </a:r>
            <a:r>
              <a:rPr lang="es-PY" sz="1800" b="1" dirty="0"/>
              <a:t>276 denuncias y solicitudes de auditorías</a:t>
            </a:r>
            <a:r>
              <a:rPr lang="es-PY" sz="1800" dirty="0"/>
              <a:t>, es decir, casi un pedido por día; históricamente durante el año electoral (ejercicio fiscal 2020) varios Municipios solicitan la participación de la CGR para su corte administrativo, lo que conllevará mayores gastos para la CGR.</a:t>
            </a:r>
          </a:p>
        </p:txBody>
      </p:sp>
    </p:spTree>
    <p:extLst>
      <p:ext uri="{BB962C8B-B14F-4D97-AF65-F5344CB8AC3E}">
        <p14:creationId xmlns:p14="http://schemas.microsoft.com/office/powerpoint/2010/main" val="2154706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1104900" y="276075"/>
            <a:ext cx="7055948" cy="749100"/>
          </a:xfrm>
          <a:prstGeom prst="rect">
            <a:avLst/>
          </a:prstGeom>
        </p:spPr>
        <p:txBody>
          <a:bodyPr spcFirstLastPara="1" wrap="square" lIns="91425" tIns="91425" rIns="91425" bIns="91425" anchor="ctr" anchorCtr="0">
            <a:noAutofit/>
          </a:bodyPr>
          <a:lstStyle/>
          <a:p>
            <a:r>
              <a:rPr lang="es-PY" sz="2000" b="1" dirty="0" smtClean="0"/>
              <a:t>Dictámenes de correspondencia de la DJBR</a:t>
            </a:r>
            <a:endParaRPr lang="es-PY" sz="2000" b="1" dirty="0"/>
          </a:p>
        </p:txBody>
      </p:sp>
      <p:graphicFrame>
        <p:nvGraphicFramePr>
          <p:cNvPr id="7" name="Gráfico 6"/>
          <p:cNvGraphicFramePr/>
          <p:nvPr>
            <p:extLst>
              <p:ext uri="{D42A27DB-BD31-4B8C-83A1-F6EECF244321}">
                <p14:modId xmlns:p14="http://schemas.microsoft.com/office/powerpoint/2010/main" val="3120664708"/>
              </p:ext>
            </p:extLst>
          </p:nvPr>
        </p:nvGraphicFramePr>
        <p:xfrm>
          <a:off x="1211494" y="1217930"/>
          <a:ext cx="6601546" cy="294767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1104900" y="4165600"/>
            <a:ext cx="6708140" cy="584775"/>
          </a:xfrm>
          <a:prstGeom prst="rect">
            <a:avLst/>
          </a:prstGeom>
        </p:spPr>
        <p:txBody>
          <a:bodyPr wrap="square">
            <a:spAutoFit/>
          </a:bodyPr>
          <a:lstStyle/>
          <a:p>
            <a:r>
              <a:rPr lang="es-PY" sz="1600" dirty="0">
                <a:solidFill>
                  <a:srgbClr val="222222"/>
                </a:solidFill>
                <a:latin typeface="Roboto"/>
                <a:ea typeface="Roboto"/>
                <a:cs typeface="Roboto"/>
                <a:sym typeface="Roboto"/>
              </a:rPr>
              <a:t>En los siguientes meses se tiene programado realizar aproximadamente 1120 dictámenes de correspondencia de DJBR de funcionarios públicos</a:t>
            </a:r>
          </a:p>
        </p:txBody>
      </p:sp>
    </p:spTree>
    <p:extLst>
      <p:ext uri="{BB962C8B-B14F-4D97-AF65-F5344CB8AC3E}">
        <p14:creationId xmlns:p14="http://schemas.microsoft.com/office/powerpoint/2010/main" val="164125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Y" b="1" dirty="0" smtClean="0"/>
              <a:t>FLOTA DE VEHICULOS DE LA CGR</a:t>
            </a:r>
            <a:endParaRPr lang="es-PY" b="1" dirty="0"/>
          </a:p>
        </p:txBody>
      </p:sp>
      <p:pic>
        <p:nvPicPr>
          <p:cNvPr id="6" name="Imagen 5"/>
          <p:cNvPicPr>
            <a:picLocks noChangeAspect="1"/>
          </p:cNvPicPr>
          <p:nvPr/>
        </p:nvPicPr>
        <p:blipFill>
          <a:blip r:embed="rId2"/>
          <a:stretch>
            <a:fillRect/>
          </a:stretch>
        </p:blipFill>
        <p:spPr>
          <a:xfrm>
            <a:off x="1671453" y="1448052"/>
            <a:ext cx="5704609" cy="2759318"/>
          </a:xfrm>
          <a:prstGeom prst="rect">
            <a:avLst/>
          </a:prstGeom>
        </p:spPr>
      </p:pic>
    </p:spTree>
    <p:extLst>
      <p:ext uri="{BB962C8B-B14F-4D97-AF65-F5344CB8AC3E}">
        <p14:creationId xmlns:p14="http://schemas.microsoft.com/office/powerpoint/2010/main" val="2047284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Y" sz="2000" b="1" dirty="0" smtClean="0"/>
              <a:t>DETALLE DE UTILIZACIÓN DEL RUBRO PASAJES Y VIÁTICOS</a:t>
            </a:r>
            <a:endParaRPr lang="es-PY" sz="2000" b="1" dirty="0"/>
          </a:p>
        </p:txBody>
      </p:sp>
      <p:graphicFrame>
        <p:nvGraphicFramePr>
          <p:cNvPr id="3" name="Objeto 2"/>
          <p:cNvGraphicFramePr>
            <a:graphicFrameLocks noChangeAspect="1"/>
          </p:cNvGraphicFramePr>
          <p:nvPr>
            <p:extLst>
              <p:ext uri="{D42A27DB-BD31-4B8C-83A1-F6EECF244321}">
                <p14:modId xmlns:p14="http://schemas.microsoft.com/office/powerpoint/2010/main" val="83317827"/>
              </p:ext>
            </p:extLst>
          </p:nvPr>
        </p:nvGraphicFramePr>
        <p:xfrm>
          <a:off x="1735282" y="1589810"/>
          <a:ext cx="6094118" cy="955963"/>
        </p:xfrm>
        <a:graphic>
          <a:graphicData uri="http://schemas.openxmlformats.org/presentationml/2006/ole">
            <mc:AlternateContent xmlns:mc="http://schemas.openxmlformats.org/markup-compatibility/2006">
              <mc:Choice xmlns:v="urn:schemas-microsoft-com:vml" Requires="v">
                <p:oleObj spid="_x0000_s2055" name="Hoja de cálculo" r:id="rId3" imgW="4343228" imgH="581047" progId="Excel.Sheet.12">
                  <p:embed/>
                </p:oleObj>
              </mc:Choice>
              <mc:Fallback>
                <p:oleObj name="Hoja de cálculo" r:id="rId3" imgW="4343228" imgH="581047" progId="Excel.Sheet.12">
                  <p:embed/>
                  <p:pic>
                    <p:nvPicPr>
                      <p:cNvPr id="0" name=""/>
                      <p:cNvPicPr/>
                      <p:nvPr/>
                    </p:nvPicPr>
                    <p:blipFill>
                      <a:blip r:embed="rId4"/>
                      <a:stretch>
                        <a:fillRect/>
                      </a:stretch>
                    </p:blipFill>
                    <p:spPr>
                      <a:xfrm>
                        <a:off x="1735282" y="1589810"/>
                        <a:ext cx="6094118" cy="955963"/>
                      </a:xfrm>
                      <a:prstGeom prst="rect">
                        <a:avLst/>
                      </a:prstGeom>
                    </p:spPr>
                  </p:pic>
                </p:oleObj>
              </mc:Fallback>
            </mc:AlternateContent>
          </a:graphicData>
        </a:graphic>
      </p:graphicFrame>
      <p:pic>
        <p:nvPicPr>
          <p:cNvPr id="5" name="Imagen 4"/>
          <p:cNvPicPr>
            <a:picLocks noChangeAspect="1"/>
          </p:cNvPicPr>
          <p:nvPr/>
        </p:nvPicPr>
        <p:blipFill>
          <a:blip r:embed="rId5"/>
          <a:stretch>
            <a:fillRect/>
          </a:stretch>
        </p:blipFill>
        <p:spPr>
          <a:xfrm>
            <a:off x="1735282" y="2910329"/>
            <a:ext cx="6094118" cy="1422680"/>
          </a:xfrm>
          <a:prstGeom prst="rect">
            <a:avLst/>
          </a:prstGeom>
        </p:spPr>
      </p:pic>
    </p:spTree>
    <p:extLst>
      <p:ext uri="{BB962C8B-B14F-4D97-AF65-F5344CB8AC3E}">
        <p14:creationId xmlns:p14="http://schemas.microsoft.com/office/powerpoint/2010/main" val="146576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Google Shape;305;p36"/>
          <p:cNvSpPr txBox="1">
            <a:spLocks noGrp="1"/>
          </p:cNvSpPr>
          <p:nvPr>
            <p:ph type="ctrTitle" idx="4294967295"/>
          </p:nvPr>
        </p:nvSpPr>
        <p:spPr>
          <a:xfrm>
            <a:off x="2950638" y="1834051"/>
            <a:ext cx="3082028"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6000" dirty="0" smtClean="0">
                <a:solidFill>
                  <a:srgbClr val="FF8700"/>
                </a:solidFill>
              </a:rPr>
              <a:t>GRACIAS</a:t>
            </a:r>
            <a:endParaRPr sz="6000" dirty="0">
              <a:solidFill>
                <a:srgbClr val="FF87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1104900" y="276075"/>
            <a:ext cx="7055948" cy="749100"/>
          </a:xfrm>
          <a:prstGeom prst="rect">
            <a:avLst/>
          </a:prstGeom>
        </p:spPr>
        <p:txBody>
          <a:bodyPr spcFirstLastPara="1" wrap="square" lIns="91425" tIns="91425" rIns="91425" bIns="91425" anchor="ctr" anchorCtr="0">
            <a:noAutofit/>
          </a:bodyPr>
          <a:lstStyle/>
          <a:p>
            <a:pPr marL="38100"/>
            <a:r>
              <a:rPr lang="es-PY" sz="2000" b="1" dirty="0"/>
              <a:t>El presupuesto asignado a la CGR </a:t>
            </a:r>
            <a:r>
              <a:rPr lang="es-PY" sz="2000" b="1" dirty="0" smtClean="0"/>
              <a:t>en el 2019 representó </a:t>
            </a:r>
            <a:r>
              <a:rPr lang="es-PY" sz="2000" b="1" dirty="0"/>
              <a:t>el </a:t>
            </a:r>
            <a:r>
              <a:rPr lang="es-PY" sz="2000" b="1" dirty="0" smtClean="0"/>
              <a:t>0,16% </a:t>
            </a:r>
            <a:r>
              <a:rPr lang="es-PY" sz="2000" b="1" dirty="0"/>
              <a:t>del total de P</a:t>
            </a:r>
            <a:r>
              <a:rPr lang="es-PY" sz="2000" b="1" dirty="0" smtClean="0"/>
              <a:t>resupuesto </a:t>
            </a:r>
            <a:r>
              <a:rPr lang="es-PY" sz="2000" b="1" dirty="0"/>
              <a:t>G</a:t>
            </a:r>
            <a:r>
              <a:rPr lang="es-PY" sz="2000" b="1" dirty="0" smtClean="0"/>
              <a:t>eneral </a:t>
            </a:r>
            <a:r>
              <a:rPr lang="es-PY" sz="2000" b="1" dirty="0"/>
              <a:t>de </a:t>
            </a:r>
            <a:r>
              <a:rPr lang="es-PY" sz="2000" b="1" dirty="0" smtClean="0"/>
              <a:t>Gastos </a:t>
            </a:r>
            <a:r>
              <a:rPr lang="es-PY" sz="2000" b="1" dirty="0"/>
              <a:t>de la Nación.</a:t>
            </a:r>
          </a:p>
        </p:txBody>
      </p:sp>
      <p:sp>
        <p:nvSpPr>
          <p:cNvPr id="140" name="Google Shape;140;p18"/>
          <p:cNvSpPr txBox="1">
            <a:spLocks noGrp="1"/>
          </p:cNvSpPr>
          <p:nvPr>
            <p:ph type="body" idx="1"/>
          </p:nvPr>
        </p:nvSpPr>
        <p:spPr>
          <a:xfrm>
            <a:off x="800595" y="1944337"/>
            <a:ext cx="7581900" cy="1747457"/>
          </a:xfrm>
          <a:prstGeom prst="rect">
            <a:avLst/>
          </a:prstGeom>
        </p:spPr>
        <p:txBody>
          <a:bodyPr spcFirstLastPara="1" wrap="square" lIns="91425" tIns="91425" rIns="91425" bIns="91425" anchor="t" anchorCtr="0">
            <a:noAutofit/>
          </a:bodyPr>
          <a:lstStyle/>
          <a:p>
            <a:pPr marL="38100" indent="0" algn="just">
              <a:buNone/>
            </a:pPr>
            <a:r>
              <a:rPr lang="es-PY" sz="2000" dirty="0"/>
              <a:t>Ésta asignación presupuestaria es insuficiente para cubrir con los requerimientos de nuestros clientes principales, es decir, la ciudadanía cada día nos exige aumentar los controles con el fin de mejorar el gasto público y de esta manera mejorar el nivel de vida de los ciudadanos.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Y" dirty="0" smtClean="0"/>
              <a:t>EVOLUCIÓN DEL PRESUPESTO DE LA CGR POR AÑO</a:t>
            </a:r>
            <a:endParaRPr lang="es-PY" dirty="0"/>
          </a:p>
        </p:txBody>
      </p:sp>
      <p:pic>
        <p:nvPicPr>
          <p:cNvPr id="3" name="Imagen 2"/>
          <p:cNvPicPr>
            <a:picLocks noChangeAspect="1"/>
          </p:cNvPicPr>
          <p:nvPr/>
        </p:nvPicPr>
        <p:blipFill>
          <a:blip r:embed="rId2"/>
          <a:stretch>
            <a:fillRect/>
          </a:stretch>
        </p:blipFill>
        <p:spPr>
          <a:xfrm>
            <a:off x="948432" y="1488812"/>
            <a:ext cx="3375301" cy="2584423"/>
          </a:xfrm>
          <a:prstGeom prst="rect">
            <a:avLst/>
          </a:prstGeom>
        </p:spPr>
      </p:pic>
      <p:graphicFrame>
        <p:nvGraphicFramePr>
          <p:cNvPr id="9" name="Gráfico 8"/>
          <p:cNvGraphicFramePr>
            <a:graphicFrameLocks/>
          </p:cNvGraphicFramePr>
          <p:nvPr>
            <p:extLst>
              <p:ext uri="{D42A27DB-BD31-4B8C-83A1-F6EECF244321}">
                <p14:modId xmlns:p14="http://schemas.microsoft.com/office/powerpoint/2010/main" val="3247568058"/>
              </p:ext>
            </p:extLst>
          </p:nvPr>
        </p:nvGraphicFramePr>
        <p:xfrm>
          <a:off x="4467149" y="1373815"/>
          <a:ext cx="3752059" cy="26994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1698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1104900" y="276075"/>
            <a:ext cx="7055948" cy="749100"/>
          </a:xfrm>
          <a:prstGeom prst="rect">
            <a:avLst/>
          </a:prstGeom>
        </p:spPr>
        <p:txBody>
          <a:bodyPr spcFirstLastPara="1" wrap="square" lIns="91425" tIns="91425" rIns="91425" bIns="91425" anchor="ctr" anchorCtr="0">
            <a:noAutofit/>
          </a:bodyPr>
          <a:lstStyle/>
          <a:p>
            <a:pPr marL="38100"/>
            <a:r>
              <a:rPr lang="es-PY" sz="2000" b="1" dirty="0"/>
              <a:t>RESUMEN - COMPARATIVO </a:t>
            </a:r>
          </a:p>
        </p:txBody>
      </p:sp>
      <p:sp>
        <p:nvSpPr>
          <p:cNvPr id="3" name="Rectángulo 2"/>
          <p:cNvSpPr/>
          <p:nvPr/>
        </p:nvSpPr>
        <p:spPr>
          <a:xfrm>
            <a:off x="155864" y="1451202"/>
            <a:ext cx="8877560" cy="2769989"/>
          </a:xfrm>
          <a:prstGeom prst="rect">
            <a:avLst/>
          </a:prstGeom>
          <a:solidFill>
            <a:schemeClr val="bg1"/>
          </a:solidFill>
        </p:spPr>
        <p:txBody>
          <a:bodyPr wrap="square">
            <a:spAutoFit/>
          </a:bodyPr>
          <a:lstStyle/>
          <a:p>
            <a:pPr algn="just"/>
            <a:r>
              <a:rPr lang="es-MX" b="1" dirty="0"/>
              <a:t>PROYECTO DE PRESUPUESTO  REMITIDO POR EL MH PARA LA </a:t>
            </a:r>
            <a:r>
              <a:rPr lang="es-MX" b="1" dirty="0" smtClean="0"/>
              <a:t>CGR-2020            </a:t>
            </a:r>
            <a:r>
              <a:rPr lang="es-PY" b="1" dirty="0" smtClean="0"/>
              <a:t>G</a:t>
            </a:r>
            <a:r>
              <a:rPr lang="es-PY" b="1" dirty="0"/>
              <a:t>. </a:t>
            </a:r>
            <a:r>
              <a:rPr lang="es-PY" b="1" dirty="0" smtClean="0"/>
              <a:t>145.076.740.422</a:t>
            </a:r>
          </a:p>
          <a:p>
            <a:pPr algn="just"/>
            <a:endParaRPr lang="es-PY" b="1" dirty="0"/>
          </a:p>
          <a:p>
            <a:pPr algn="just"/>
            <a:r>
              <a:rPr lang="es-PY" b="1" dirty="0" smtClean="0"/>
              <a:t>FUENTE 10 RECURSOS </a:t>
            </a:r>
            <a:r>
              <a:rPr lang="es-PY" b="1" dirty="0"/>
              <a:t>DEL TESORO		</a:t>
            </a:r>
            <a:r>
              <a:rPr lang="es-PY" b="1" dirty="0" smtClean="0"/>
              <a:t>Gs. </a:t>
            </a:r>
            <a:r>
              <a:rPr lang="es-PY" b="1" dirty="0"/>
              <a:t>143.031.814.422 </a:t>
            </a:r>
            <a:endParaRPr lang="es-PY" b="1" dirty="0" smtClean="0"/>
          </a:p>
          <a:p>
            <a:pPr algn="just"/>
            <a:r>
              <a:rPr lang="es-PY" b="1" dirty="0" smtClean="0"/>
              <a:t>FUENTE 30 </a:t>
            </a:r>
            <a:r>
              <a:rPr lang="es-PY" b="1" dirty="0"/>
              <a:t>RECURSOS INSTITUCIONALES	</a:t>
            </a:r>
            <a:r>
              <a:rPr lang="es-PY" b="1" dirty="0" smtClean="0"/>
              <a:t>Gs.     2.044.926.000 </a:t>
            </a:r>
          </a:p>
          <a:p>
            <a:pPr algn="just"/>
            <a:r>
              <a:rPr lang="es-PY" b="1" dirty="0" smtClean="0"/>
              <a:t> </a:t>
            </a:r>
            <a:endParaRPr lang="es-PY" b="1" dirty="0"/>
          </a:p>
          <a:p>
            <a:pPr algn="just"/>
            <a:r>
              <a:rPr lang="es-PY" b="1" dirty="0"/>
              <a:t> </a:t>
            </a:r>
            <a:endParaRPr lang="es-PY" sz="600" b="1" dirty="0"/>
          </a:p>
          <a:p>
            <a:pPr algn="just"/>
            <a:r>
              <a:rPr lang="es-PY" b="1" dirty="0" smtClean="0"/>
              <a:t>PRESUPUESTO SOLICITADO A LA COMISIÓN BICAMERAL DEL CONGRESO           G. </a:t>
            </a:r>
            <a:r>
              <a:rPr lang="es-PY" b="1" dirty="0"/>
              <a:t>168.012.084.422 </a:t>
            </a:r>
          </a:p>
          <a:p>
            <a:pPr algn="just"/>
            <a:r>
              <a:rPr lang="es-PY" b="1" dirty="0" smtClean="0"/>
              <a:t>	</a:t>
            </a:r>
          </a:p>
          <a:p>
            <a:pPr algn="just"/>
            <a:endParaRPr lang="es-PY" b="1" dirty="0"/>
          </a:p>
          <a:p>
            <a:pPr algn="just"/>
            <a:r>
              <a:rPr lang="es-PY" b="1" dirty="0"/>
              <a:t>AUMENTO SOLICITADO					</a:t>
            </a:r>
            <a:r>
              <a:rPr lang="es-PY" b="1" dirty="0" smtClean="0"/>
              <a:t>               G</a:t>
            </a:r>
            <a:r>
              <a:rPr lang="es-PY" b="1" dirty="0"/>
              <a:t>. 22.935.344.000 </a:t>
            </a:r>
          </a:p>
          <a:p>
            <a:pPr algn="just"/>
            <a:endParaRPr lang="es-PY" b="1" dirty="0" smtClean="0"/>
          </a:p>
          <a:p>
            <a:pPr algn="just"/>
            <a:endParaRPr lang="es-PY" b="1" dirty="0"/>
          </a:p>
          <a:p>
            <a:pPr algn="just"/>
            <a:endParaRPr lang="es-PY" sz="600" b="1" dirty="0"/>
          </a:p>
        </p:txBody>
      </p:sp>
    </p:spTree>
    <p:extLst>
      <p:ext uri="{BB962C8B-B14F-4D97-AF65-F5344CB8AC3E}">
        <p14:creationId xmlns:p14="http://schemas.microsoft.com/office/powerpoint/2010/main" val="3968715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1104900" y="276075"/>
            <a:ext cx="7055948" cy="749100"/>
          </a:xfrm>
          <a:prstGeom prst="rect">
            <a:avLst/>
          </a:prstGeom>
        </p:spPr>
        <p:txBody>
          <a:bodyPr spcFirstLastPara="1" wrap="square" lIns="91425" tIns="91425" rIns="91425" bIns="91425" anchor="ctr" anchorCtr="0">
            <a:noAutofit/>
          </a:bodyPr>
          <a:lstStyle/>
          <a:p>
            <a:pPr marL="38100" algn="ctr"/>
            <a:r>
              <a:rPr lang="es-PY" sz="2000" b="1" dirty="0" smtClean="0"/>
              <a:t>CREACIÓN DE FUENTE DE FINANCIAMIENTE 30</a:t>
            </a:r>
            <a:br>
              <a:rPr lang="es-PY" sz="2000" b="1" dirty="0" smtClean="0"/>
            </a:br>
            <a:r>
              <a:rPr lang="es-PY" sz="2000" b="1" dirty="0" smtClean="0"/>
              <a:t>RECURSOS INSTITUCIONALES </a:t>
            </a:r>
            <a:endParaRPr lang="es-PY" sz="2000" b="1" dirty="0"/>
          </a:p>
        </p:txBody>
      </p:sp>
      <p:sp>
        <p:nvSpPr>
          <p:cNvPr id="5" name="Google Shape;140;p18"/>
          <p:cNvSpPr txBox="1">
            <a:spLocks noGrp="1"/>
          </p:cNvSpPr>
          <p:nvPr>
            <p:ph type="body" idx="1"/>
          </p:nvPr>
        </p:nvSpPr>
        <p:spPr>
          <a:xfrm>
            <a:off x="990600" y="1516825"/>
            <a:ext cx="7581900" cy="2982439"/>
          </a:xfrm>
          <a:prstGeom prst="rect">
            <a:avLst/>
          </a:prstGeom>
        </p:spPr>
        <p:txBody>
          <a:bodyPr spcFirstLastPara="1" wrap="square" lIns="91425" tIns="91425" rIns="91425" bIns="91425" anchor="t" anchorCtr="0">
            <a:noAutofit/>
          </a:bodyPr>
          <a:lstStyle/>
          <a:p>
            <a:pPr marL="38100" indent="0" algn="just">
              <a:buNone/>
            </a:pPr>
            <a:r>
              <a:rPr lang="es-PY" sz="1600" dirty="0" smtClean="0"/>
              <a:t>LA CGR TIENE PROYECTADO LA SUMA DE </a:t>
            </a:r>
            <a:r>
              <a:rPr lang="es-PY" sz="1600" dirty="0"/>
              <a:t>Gs. </a:t>
            </a:r>
            <a:r>
              <a:rPr lang="es-PY" sz="1600" dirty="0" smtClean="0"/>
              <a:t>2.044.926.000 COMO FUENTE DE FINANCIAMIENTO 30-RECURSOS INSTITUCIONALES.</a:t>
            </a:r>
          </a:p>
          <a:p>
            <a:pPr marL="38100" indent="0" algn="just">
              <a:buNone/>
            </a:pPr>
            <a:endParaRPr lang="es-PY" sz="1600" dirty="0" smtClean="0"/>
          </a:p>
          <a:p>
            <a:pPr marL="38100" indent="0" algn="just">
              <a:buNone/>
            </a:pPr>
            <a:r>
              <a:rPr lang="es-PY" sz="1600" dirty="0" smtClean="0"/>
              <a:t>LAS RECAUDACIONES SE DARAN EN EL MARCO DE LAS SANCIONES ESTABLECIDAS EN LA LEY N° 5.033/2013 QUE ESTABLECE LA OBLIGATORIEDAD DE LA PRESENTACIÓN DE LA DECLARACIÓN JURADA DE BIENES Y RENTAS, ACTIVOS Y PASIVOS PARA FUNCIONARIOS PÚBLICOS.</a:t>
            </a:r>
            <a:endParaRPr lang="es-PY" sz="1600" dirty="0"/>
          </a:p>
        </p:txBody>
      </p:sp>
    </p:spTree>
    <p:extLst>
      <p:ext uri="{BB962C8B-B14F-4D97-AF65-F5344CB8AC3E}">
        <p14:creationId xmlns:p14="http://schemas.microsoft.com/office/powerpoint/2010/main" val="3245407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1104900" y="276075"/>
            <a:ext cx="7055948" cy="749100"/>
          </a:xfrm>
          <a:prstGeom prst="rect">
            <a:avLst/>
          </a:prstGeom>
        </p:spPr>
        <p:txBody>
          <a:bodyPr spcFirstLastPara="1" wrap="square" lIns="91425" tIns="91425" rIns="91425" bIns="91425" anchor="ctr" anchorCtr="0">
            <a:noAutofit/>
          </a:bodyPr>
          <a:lstStyle/>
          <a:p>
            <a:pPr marL="38100"/>
            <a:r>
              <a:rPr lang="es-PY" sz="2000" b="1" dirty="0" smtClean="0"/>
              <a:t> </a:t>
            </a:r>
            <a:endParaRPr lang="es-PY" sz="2000" b="1" dirty="0"/>
          </a:p>
        </p:txBody>
      </p:sp>
      <p:sp>
        <p:nvSpPr>
          <p:cNvPr id="2" name="Rectángulo 1"/>
          <p:cNvSpPr/>
          <p:nvPr/>
        </p:nvSpPr>
        <p:spPr>
          <a:xfrm>
            <a:off x="594900" y="1108175"/>
            <a:ext cx="8310109" cy="523220"/>
          </a:xfrm>
          <a:prstGeom prst="rect">
            <a:avLst/>
          </a:prstGeom>
        </p:spPr>
        <p:txBody>
          <a:bodyPr wrap="square">
            <a:spAutoFit/>
          </a:bodyPr>
          <a:lstStyle/>
          <a:p>
            <a:pPr algn="just"/>
            <a:r>
              <a:rPr lang="es-MX" b="1" u="sng" dirty="0" smtClean="0">
                <a:solidFill>
                  <a:srgbClr val="FF6600"/>
                </a:solidFill>
              </a:rPr>
              <a:t>111 Sueldos</a:t>
            </a:r>
            <a:r>
              <a:rPr lang="es-MX" dirty="0" smtClean="0">
                <a:solidFill>
                  <a:srgbClr val="FF6600"/>
                </a:solidFill>
              </a:rPr>
              <a:t>: </a:t>
            </a:r>
            <a:r>
              <a:rPr lang="es-MX" dirty="0" smtClean="0"/>
              <a:t>Se </a:t>
            </a:r>
            <a:r>
              <a:rPr lang="es-MX" dirty="0"/>
              <a:t>solicita incrementar las asignaciones mensuales de las categorías a raíz de la </a:t>
            </a:r>
            <a:r>
              <a:rPr lang="es-MX" dirty="0" smtClean="0"/>
              <a:t>Modificación </a:t>
            </a:r>
            <a:r>
              <a:rPr lang="es-MX" dirty="0"/>
              <a:t>y Actualización de la Estructura Orgánica y Funcional de la </a:t>
            </a:r>
            <a:r>
              <a:rPr lang="es-MX" dirty="0" smtClean="0"/>
              <a:t>CGR.</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3821880020"/>
              </p:ext>
            </p:extLst>
          </p:nvPr>
        </p:nvGraphicFramePr>
        <p:xfrm>
          <a:off x="926524" y="1929839"/>
          <a:ext cx="6789246" cy="1805929"/>
        </p:xfrm>
        <a:graphic>
          <a:graphicData uri="http://schemas.openxmlformats.org/drawingml/2006/table">
            <a:tbl>
              <a:tblPr/>
              <a:tblGrid>
                <a:gridCol w="2240728">
                  <a:extLst>
                    <a:ext uri="{9D8B030D-6E8A-4147-A177-3AD203B41FA5}">
                      <a16:colId xmlns:a16="http://schemas.microsoft.com/office/drawing/2014/main" val="2619354961"/>
                    </a:ext>
                  </a:extLst>
                </a:gridCol>
                <a:gridCol w="1104583">
                  <a:extLst>
                    <a:ext uri="{9D8B030D-6E8A-4147-A177-3AD203B41FA5}">
                      <a16:colId xmlns:a16="http://schemas.microsoft.com/office/drawing/2014/main" val="631729106"/>
                    </a:ext>
                  </a:extLst>
                </a:gridCol>
                <a:gridCol w="840273">
                  <a:extLst>
                    <a:ext uri="{9D8B030D-6E8A-4147-A177-3AD203B41FA5}">
                      <a16:colId xmlns:a16="http://schemas.microsoft.com/office/drawing/2014/main" val="338169854"/>
                    </a:ext>
                  </a:extLst>
                </a:gridCol>
                <a:gridCol w="1199263">
                  <a:extLst>
                    <a:ext uri="{9D8B030D-6E8A-4147-A177-3AD203B41FA5}">
                      <a16:colId xmlns:a16="http://schemas.microsoft.com/office/drawing/2014/main" val="3883811887"/>
                    </a:ext>
                  </a:extLst>
                </a:gridCol>
                <a:gridCol w="1404399">
                  <a:extLst>
                    <a:ext uri="{9D8B030D-6E8A-4147-A177-3AD203B41FA5}">
                      <a16:colId xmlns:a16="http://schemas.microsoft.com/office/drawing/2014/main" val="32156271"/>
                    </a:ext>
                  </a:extLst>
                </a:gridCol>
              </a:tblGrid>
              <a:tr h="243262">
                <a:tc gridSpan="5">
                  <a:txBody>
                    <a:bodyPr/>
                    <a:lstStyle/>
                    <a:p>
                      <a:pPr algn="ctr" rtl="0" fontAlgn="b"/>
                      <a:r>
                        <a:rPr lang="es-PY" sz="1000" b="1" i="0" u="none" strike="noStrike" dirty="0">
                          <a:solidFill>
                            <a:srgbClr val="000000"/>
                          </a:solidFill>
                          <a:effectLst/>
                          <a:latin typeface="Arial" panose="020B0604020202020204" pitchFamily="34" charset="0"/>
                        </a:rPr>
                        <a:t> RUBRO 111-SUELDOS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extLst>
                  <a:ext uri="{0D108BD9-81ED-4DB2-BD59-A6C34878D82A}">
                    <a16:rowId xmlns:a16="http://schemas.microsoft.com/office/drawing/2014/main" val="3300234945"/>
                  </a:ext>
                </a:extLst>
              </a:tr>
              <a:tr h="346357">
                <a:tc>
                  <a:txBody>
                    <a:bodyPr/>
                    <a:lstStyle/>
                    <a:p>
                      <a:pPr algn="ctr" rtl="0" fontAlgn="ctr"/>
                      <a:r>
                        <a:rPr lang="es-PY" sz="1000" b="0" i="0" u="none" strike="noStrike">
                          <a:solidFill>
                            <a:srgbClr val="000000"/>
                          </a:solidFill>
                          <a:effectLst/>
                          <a:latin typeface="Arial" panose="020B0604020202020204" pitchFamily="34" charset="0"/>
                        </a:rPr>
                        <a:t>DESCRIPCION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ctr" rtl="0" fontAlgn="ctr"/>
                      <a:r>
                        <a:rPr lang="es-PY" sz="1000" b="0" i="0" u="none" strike="noStrike" dirty="0">
                          <a:solidFill>
                            <a:srgbClr val="000000"/>
                          </a:solidFill>
                          <a:effectLst/>
                          <a:latin typeface="Arial" panose="020B0604020202020204" pitchFamily="34" charset="0"/>
                        </a:rPr>
                        <a:t>CATEG.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ctr" rtl="0" fontAlgn="ctr"/>
                      <a:r>
                        <a:rPr lang="es-PY" sz="1000" b="0" i="0" u="none" strike="noStrike">
                          <a:solidFill>
                            <a:srgbClr val="000000"/>
                          </a:solidFill>
                          <a:effectLst/>
                          <a:latin typeface="Arial" panose="020B0604020202020204" pitchFamily="34" charset="0"/>
                        </a:rPr>
                        <a:t>Nº CARGO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r" rtl="0" fontAlgn="ctr"/>
                      <a:r>
                        <a:rPr lang="es-PY" sz="1000" b="0" i="0" u="none" strike="noStrike">
                          <a:solidFill>
                            <a:srgbClr val="000000"/>
                          </a:solidFill>
                          <a:effectLst/>
                          <a:latin typeface="Arial" panose="020B0604020202020204" pitchFamily="34" charset="0"/>
                        </a:rPr>
                        <a:t> ASIGNACION PERSONAL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ctr" rtl="0" fontAlgn="ctr"/>
                      <a:r>
                        <a:rPr lang="es-PY" sz="1000" b="0" i="0" u="none" strike="noStrike">
                          <a:solidFill>
                            <a:srgbClr val="000000"/>
                          </a:solidFill>
                          <a:effectLst/>
                          <a:latin typeface="Arial" panose="020B0604020202020204" pitchFamily="34" charset="0"/>
                        </a:rPr>
                        <a:t>ASIGNACION MENSUAL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extLst>
                  <a:ext uri="{0D108BD9-81ED-4DB2-BD59-A6C34878D82A}">
                    <a16:rowId xmlns:a16="http://schemas.microsoft.com/office/drawing/2014/main" val="1739363733"/>
                  </a:ext>
                </a:extLst>
              </a:tr>
              <a:tr h="243262">
                <a:tc>
                  <a:txBody>
                    <a:bodyPr/>
                    <a:lstStyle/>
                    <a:p>
                      <a:pPr algn="l" rtl="0" fontAlgn="b"/>
                      <a:r>
                        <a:rPr lang="es-PY" sz="1000" b="0" i="0" u="none" strike="noStrike">
                          <a:solidFill>
                            <a:srgbClr val="000000"/>
                          </a:solidFill>
                          <a:effectLst/>
                          <a:latin typeface="Arial" panose="020B0604020202020204" pitchFamily="34" charset="0"/>
                        </a:rPr>
                        <a:t>PROFESIONAL (I)</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PY" sz="1000" b="0" i="0" u="none" strike="noStrike">
                          <a:solidFill>
                            <a:srgbClr val="000000"/>
                          </a:solidFill>
                          <a:effectLst/>
                          <a:latin typeface="Arial" panose="020B0604020202020204" pitchFamily="34" charset="0"/>
                        </a:rPr>
                        <a:t>C89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s-PY" sz="1000" b="0" i="0" u="none" strike="noStrike">
                          <a:solidFill>
                            <a:srgbClr val="000000"/>
                          </a:solidFill>
                          <a:effectLst/>
                          <a:latin typeface="Arial" panose="020B0604020202020204" pitchFamily="34" charset="0"/>
                        </a:rPr>
                        <a:t>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s-PY" sz="1000" b="0" i="0" u="none" strike="noStrike">
                          <a:solidFill>
                            <a:srgbClr val="000000"/>
                          </a:solidFill>
                          <a:effectLst/>
                          <a:latin typeface="Arial" panose="020B0604020202020204" pitchFamily="34" charset="0"/>
                        </a:rPr>
                        <a:t>13.000.000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s-PY" sz="1000" b="0" i="0" u="none" strike="noStrike">
                          <a:solidFill>
                            <a:srgbClr val="000000"/>
                          </a:solidFill>
                          <a:effectLst/>
                          <a:latin typeface="Arial" panose="020B0604020202020204" pitchFamily="34" charset="0"/>
                        </a:rPr>
                        <a:t>78.000.000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14539450"/>
                  </a:ext>
                </a:extLst>
              </a:tr>
              <a:tr h="243262">
                <a:tc>
                  <a:txBody>
                    <a:bodyPr/>
                    <a:lstStyle/>
                    <a:p>
                      <a:pPr algn="l" rtl="0" fontAlgn="b"/>
                      <a:r>
                        <a:rPr lang="es-PY" sz="1000" b="0" i="0" u="none" strike="noStrike">
                          <a:solidFill>
                            <a:srgbClr val="000000"/>
                          </a:solidFill>
                          <a:effectLst/>
                          <a:latin typeface="Arial" panose="020B0604020202020204" pitchFamily="34" charset="0"/>
                        </a:rPr>
                        <a:t>PROFESIONAL (I)</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Y" sz="1000" b="0" i="0" u="none" strike="noStrike">
                          <a:solidFill>
                            <a:srgbClr val="000000"/>
                          </a:solidFill>
                          <a:effectLst/>
                          <a:latin typeface="Arial" panose="020B0604020202020204" pitchFamily="34" charset="0"/>
                        </a:rPr>
                        <a:t>C85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000" b="0" i="0" u="none" strike="noStrike" dirty="0">
                          <a:solidFill>
                            <a:srgbClr val="000000"/>
                          </a:solidFill>
                          <a:effectLst/>
                          <a:latin typeface="Arial" panose="020B0604020202020204" pitchFamily="34" charset="0"/>
                        </a:rPr>
                        <a:t>28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PY" sz="1000" b="0" i="0" u="none" strike="noStrike">
                          <a:solidFill>
                            <a:srgbClr val="000000"/>
                          </a:solidFill>
                          <a:effectLst/>
                          <a:latin typeface="Arial" panose="020B0604020202020204" pitchFamily="34" charset="0"/>
                        </a:rPr>
                        <a:t>12.200.000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PY" sz="1000" b="0" i="0" u="none" strike="noStrike" dirty="0">
                          <a:solidFill>
                            <a:srgbClr val="000000"/>
                          </a:solidFill>
                          <a:effectLst/>
                          <a:latin typeface="Arial" panose="020B0604020202020204" pitchFamily="34" charset="0"/>
                        </a:rPr>
                        <a:t>341.600.000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380629"/>
                  </a:ext>
                </a:extLst>
              </a:tr>
              <a:tr h="243262">
                <a:tc>
                  <a:txBody>
                    <a:bodyPr/>
                    <a:lstStyle/>
                    <a:p>
                      <a:pPr algn="ctr" rtl="0" fontAlgn="b"/>
                      <a:r>
                        <a:rPr lang="es-PY" sz="1000" b="0" i="0" u="none" strike="noStrike">
                          <a:solidFill>
                            <a:srgbClr val="000000"/>
                          </a:solidFill>
                          <a:effectLst/>
                          <a:latin typeface="Arial" panose="020B0604020202020204" pitchFamily="34" charset="0"/>
                        </a:rPr>
                        <a:t> TOTAL MENSUAL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PY" sz="1000" b="0"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PY" sz="1000" b="1" i="0" u="none" strike="noStrike">
                          <a:solidFill>
                            <a:srgbClr val="000000"/>
                          </a:solidFill>
                          <a:effectLst/>
                          <a:latin typeface="Arial" panose="020B0604020202020204" pitchFamily="34" charset="0"/>
                        </a:rPr>
                        <a:t>34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s-PY" sz="1000" b="1"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PY" sz="1000" b="1" i="0" u="none" strike="noStrike">
                          <a:solidFill>
                            <a:srgbClr val="000000"/>
                          </a:solidFill>
                          <a:effectLst/>
                          <a:latin typeface="Arial" panose="020B0604020202020204" pitchFamily="34" charset="0"/>
                        </a:rPr>
                        <a:t>419.600.000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2582119"/>
                  </a:ext>
                </a:extLst>
              </a:tr>
              <a:tr h="243262">
                <a:tc gridSpan="2">
                  <a:txBody>
                    <a:bodyPr/>
                    <a:lstStyle/>
                    <a:p>
                      <a:pPr algn="ctr" fontAlgn="b"/>
                      <a:r>
                        <a:rPr lang="es-PY" sz="900" b="0" i="0" u="none" strike="noStrike">
                          <a:solidFill>
                            <a:srgbClr val="000000"/>
                          </a:solidFill>
                          <a:effectLst/>
                          <a:latin typeface="Arial" panose="020B0604020202020204" pitchFamily="34" charset="0"/>
                        </a:rPr>
                        <a:t>TOTAL ANUAL</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79646"/>
                    </a:solidFill>
                  </a:tcPr>
                </a:tc>
                <a:tc hMerge="1">
                  <a:txBody>
                    <a:bodyPr/>
                    <a:lstStyle/>
                    <a:p>
                      <a:endParaRPr lang="es-PY"/>
                    </a:p>
                  </a:txBody>
                  <a:tcPr/>
                </a:tc>
                <a:tc>
                  <a:txBody>
                    <a:bodyPr/>
                    <a:lstStyle/>
                    <a:p>
                      <a:pPr algn="l" fontAlgn="b"/>
                      <a:r>
                        <a:rPr lang="es-PY" sz="9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79646"/>
                    </a:solidFill>
                  </a:tcPr>
                </a:tc>
                <a:tc>
                  <a:txBody>
                    <a:bodyPr/>
                    <a:lstStyle/>
                    <a:p>
                      <a:pPr algn="l" fontAlgn="b"/>
                      <a:r>
                        <a:rPr lang="es-PY" sz="9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79646"/>
                    </a:solidFill>
                  </a:tcPr>
                </a:tc>
                <a:tc>
                  <a:txBody>
                    <a:bodyPr/>
                    <a:lstStyle/>
                    <a:p>
                      <a:pPr algn="r" fontAlgn="b"/>
                      <a:r>
                        <a:rPr lang="es-PY" sz="900" b="1" i="0" u="none" strike="noStrike">
                          <a:solidFill>
                            <a:srgbClr val="000000"/>
                          </a:solidFill>
                          <a:effectLst/>
                          <a:latin typeface="Arial" panose="020B0604020202020204" pitchFamily="34" charset="0"/>
                        </a:rPr>
                        <a:t>          5.035.200.000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79646"/>
                    </a:solidFill>
                  </a:tcPr>
                </a:tc>
                <a:extLst>
                  <a:ext uri="{0D108BD9-81ED-4DB2-BD59-A6C34878D82A}">
                    <a16:rowId xmlns:a16="http://schemas.microsoft.com/office/drawing/2014/main" val="832887310"/>
                  </a:ext>
                </a:extLst>
              </a:tr>
              <a:tr h="243262">
                <a:tc gridSpan="4">
                  <a:txBody>
                    <a:bodyPr/>
                    <a:lstStyle/>
                    <a:p>
                      <a:pPr algn="ctr" fontAlgn="b"/>
                      <a:r>
                        <a:rPr lang="es-PY" sz="900" b="1" i="0" u="none" strike="noStrike" dirty="0">
                          <a:solidFill>
                            <a:srgbClr val="000000"/>
                          </a:solidFill>
                          <a:effectLst/>
                          <a:latin typeface="Arial" panose="020B0604020202020204" pitchFamily="34" charset="0"/>
                        </a:rPr>
                        <a:t>AGUINALDO</a:t>
                      </a:r>
                    </a:p>
                  </a:txBody>
                  <a:tcPr marL="0" marR="0" marT="0" marB="0" anchor="b">
                    <a:lnL>
                      <a:noFill/>
                    </a:lnL>
                    <a:lnR>
                      <a:noFill/>
                    </a:lnR>
                    <a:lnT>
                      <a:noFill/>
                    </a:lnT>
                    <a:lnB>
                      <a:noFill/>
                    </a:lnB>
                  </a:tcPr>
                </a:tc>
                <a:tc hMerge="1">
                  <a:txBody>
                    <a:bodyPr/>
                    <a:lstStyle/>
                    <a:p>
                      <a:endParaRPr lang="es-PY"/>
                    </a:p>
                  </a:txBody>
                  <a:tcPr/>
                </a:tc>
                <a:tc hMerge="1">
                  <a:txBody>
                    <a:bodyPr/>
                    <a:lstStyle/>
                    <a:p>
                      <a:endParaRPr lang="es-PY"/>
                    </a:p>
                  </a:txBody>
                  <a:tcPr/>
                </a:tc>
                <a:tc hMerge="1">
                  <a:txBody>
                    <a:bodyPr/>
                    <a:lstStyle/>
                    <a:p>
                      <a:endParaRPr lang="es-PY"/>
                    </a:p>
                  </a:txBody>
                  <a:tcPr/>
                </a:tc>
                <a:tc>
                  <a:txBody>
                    <a:bodyPr/>
                    <a:lstStyle/>
                    <a:p>
                      <a:pPr algn="l" fontAlgn="b"/>
                      <a:r>
                        <a:rPr lang="es-PY" sz="900" b="1" i="0" u="none" strike="noStrike" dirty="0">
                          <a:solidFill>
                            <a:srgbClr val="000000"/>
                          </a:solidFill>
                          <a:effectLst/>
                          <a:latin typeface="Arial" panose="020B0604020202020204" pitchFamily="34" charset="0"/>
                        </a:rPr>
                        <a:t>             419.600.000 </a:t>
                      </a:r>
                    </a:p>
                  </a:txBody>
                  <a:tcPr marL="0" marR="0" marT="0" marB="0" anchor="b">
                    <a:lnL>
                      <a:noFill/>
                    </a:lnL>
                    <a:lnR>
                      <a:noFill/>
                    </a:lnR>
                    <a:lnT>
                      <a:noFill/>
                    </a:lnT>
                    <a:lnB>
                      <a:noFill/>
                    </a:lnB>
                  </a:tcPr>
                </a:tc>
                <a:extLst>
                  <a:ext uri="{0D108BD9-81ED-4DB2-BD59-A6C34878D82A}">
                    <a16:rowId xmlns:a16="http://schemas.microsoft.com/office/drawing/2014/main" val="2791492878"/>
                  </a:ext>
                </a:extLst>
              </a:tr>
            </a:tbl>
          </a:graphicData>
        </a:graphic>
      </p:graphicFrame>
      <p:pic>
        <p:nvPicPr>
          <p:cNvPr id="6" name="Imagen 5"/>
          <p:cNvPicPr>
            <a:picLocks noChangeAspect="1"/>
          </p:cNvPicPr>
          <p:nvPr/>
        </p:nvPicPr>
        <p:blipFill>
          <a:blip r:embed="rId3"/>
          <a:stretch>
            <a:fillRect/>
          </a:stretch>
        </p:blipFill>
        <p:spPr>
          <a:xfrm>
            <a:off x="1104900" y="275302"/>
            <a:ext cx="7084166" cy="749873"/>
          </a:xfrm>
          <a:prstGeom prst="rect">
            <a:avLst/>
          </a:prstGeom>
        </p:spPr>
      </p:pic>
      <p:sp>
        <p:nvSpPr>
          <p:cNvPr id="3" name="Rectángulo 2"/>
          <p:cNvSpPr/>
          <p:nvPr/>
        </p:nvSpPr>
        <p:spPr>
          <a:xfrm>
            <a:off x="629088" y="3823198"/>
            <a:ext cx="8134901" cy="738664"/>
          </a:xfrm>
          <a:prstGeom prst="rect">
            <a:avLst/>
          </a:prstGeom>
        </p:spPr>
        <p:txBody>
          <a:bodyPr wrap="square">
            <a:spAutoFit/>
          </a:bodyPr>
          <a:lstStyle/>
          <a:p>
            <a:pPr algn="just"/>
            <a:r>
              <a:rPr lang="es-MX" dirty="0"/>
              <a:t>Esta administración no ha dispuesto la creación de nuevas direcciones, lo que se pretende realizar es una nivelación de salarios de aquellos que ejercen el cargo de director pero no perciben su categoría que le corresponde</a:t>
            </a:r>
            <a:endParaRPr lang="es-PY" dirty="0"/>
          </a:p>
        </p:txBody>
      </p:sp>
    </p:spTree>
    <p:extLst>
      <p:ext uri="{BB962C8B-B14F-4D97-AF65-F5344CB8AC3E}">
        <p14:creationId xmlns:p14="http://schemas.microsoft.com/office/powerpoint/2010/main" val="751208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1104900" y="276075"/>
            <a:ext cx="7055948" cy="749100"/>
          </a:xfrm>
          <a:prstGeom prst="rect">
            <a:avLst/>
          </a:prstGeom>
        </p:spPr>
        <p:txBody>
          <a:bodyPr spcFirstLastPara="1" wrap="square" lIns="91425" tIns="91425" rIns="91425" bIns="91425" anchor="ctr" anchorCtr="0">
            <a:noAutofit/>
          </a:bodyPr>
          <a:lstStyle/>
          <a:p>
            <a:pPr marL="38100"/>
            <a:r>
              <a:rPr lang="es-PY" sz="2000" b="1" dirty="0" smtClean="0"/>
              <a:t> </a:t>
            </a:r>
            <a:endParaRPr lang="es-PY" sz="2000" b="1" dirty="0"/>
          </a:p>
        </p:txBody>
      </p:sp>
      <p:sp>
        <p:nvSpPr>
          <p:cNvPr id="3" name="Rectángulo 2"/>
          <p:cNvSpPr/>
          <p:nvPr/>
        </p:nvSpPr>
        <p:spPr>
          <a:xfrm>
            <a:off x="594900" y="1025175"/>
            <a:ext cx="8185418" cy="3754874"/>
          </a:xfrm>
          <a:prstGeom prst="rect">
            <a:avLst/>
          </a:prstGeom>
        </p:spPr>
        <p:txBody>
          <a:bodyPr wrap="square">
            <a:spAutoFit/>
          </a:bodyPr>
          <a:lstStyle/>
          <a:p>
            <a:pPr algn="just"/>
            <a:r>
              <a:rPr lang="es-MX" b="1" u="sng" dirty="0">
                <a:solidFill>
                  <a:srgbClr val="FF6600"/>
                </a:solidFill>
              </a:rPr>
              <a:t>113 Gastos De Representación</a:t>
            </a:r>
            <a:r>
              <a:rPr lang="es-MX" b="1" dirty="0">
                <a:solidFill>
                  <a:srgbClr val="FF6600"/>
                </a:solidFill>
              </a:rPr>
              <a:t>: </a:t>
            </a:r>
            <a:r>
              <a:rPr lang="es-MX" dirty="0"/>
              <a:t>se solicita el Aumento para ajustar a la Estructura actual de la CGR; aprobada;</a:t>
            </a:r>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smtClean="0"/>
          </a:p>
          <a:p>
            <a:pPr algn="just"/>
            <a:endParaRPr lang="es-MX" dirty="0"/>
          </a:p>
          <a:p>
            <a:pPr algn="just"/>
            <a:r>
              <a:rPr lang="es-MX" b="1" u="sng" dirty="0">
                <a:solidFill>
                  <a:srgbClr val="FF6600"/>
                </a:solidFill>
              </a:rPr>
              <a:t>114 Aguinaldos</a:t>
            </a:r>
            <a:r>
              <a:rPr lang="es-MX" dirty="0"/>
              <a:t>: Proporcional al aumento del rubro 111 Sueldos y 113 Gastos De Representación;</a:t>
            </a:r>
          </a:p>
          <a:p>
            <a:pPr algn="just"/>
            <a:r>
              <a:rPr lang="es-MX" b="1" u="sng" dirty="0">
                <a:solidFill>
                  <a:srgbClr val="FF6600"/>
                </a:solidFill>
              </a:rPr>
              <a:t>123 Remuneración Extraordinaria</a:t>
            </a:r>
            <a:r>
              <a:rPr lang="es-MX" dirty="0"/>
              <a:t>: Se solicita el aumento del objeto del gasto para el financiamiento de los trabajos a realizar en horario extraordinario por parte de auditores y personal de apoyo, para todo el periodo del ejercicio fiscal </a:t>
            </a:r>
            <a:r>
              <a:rPr lang="es-MX" dirty="0" smtClean="0"/>
              <a:t>2020;</a:t>
            </a:r>
            <a:endParaRPr lang="es-MX" dirty="0"/>
          </a:p>
          <a:p>
            <a:pPr algn="just"/>
            <a:r>
              <a:rPr lang="es-MX" b="1" u="sng" dirty="0">
                <a:solidFill>
                  <a:srgbClr val="FF6600"/>
                </a:solidFill>
              </a:rPr>
              <a:t>125 Remuneración Adicional</a:t>
            </a:r>
            <a:r>
              <a:rPr lang="es-MX" u="sng" dirty="0">
                <a:solidFill>
                  <a:srgbClr val="FF6600"/>
                </a:solidFill>
              </a:rPr>
              <a:t>: </a:t>
            </a:r>
            <a:r>
              <a:rPr lang="es-MX" dirty="0"/>
              <a:t>Se solicita el aumento del objeto del gasto para el financiamiento de los trabajos a realizar en horario adicional por parte de auditores y personal de apoyo, para cubrir las necesidades del ejercicio fiscal </a:t>
            </a:r>
            <a:r>
              <a:rPr lang="es-MX" dirty="0" smtClean="0"/>
              <a:t>2020;</a:t>
            </a:r>
            <a:endParaRPr lang="es-MX" dirty="0"/>
          </a:p>
        </p:txBody>
      </p:sp>
      <p:pic>
        <p:nvPicPr>
          <p:cNvPr id="5" name="Imagen 4"/>
          <p:cNvPicPr>
            <a:picLocks noChangeAspect="1"/>
          </p:cNvPicPr>
          <p:nvPr/>
        </p:nvPicPr>
        <p:blipFill>
          <a:blip r:embed="rId3"/>
          <a:stretch>
            <a:fillRect/>
          </a:stretch>
        </p:blipFill>
        <p:spPr>
          <a:xfrm>
            <a:off x="1392382" y="1574166"/>
            <a:ext cx="6276109" cy="1537969"/>
          </a:xfrm>
          <a:prstGeom prst="rect">
            <a:avLst/>
          </a:prstGeom>
        </p:spPr>
      </p:pic>
      <p:sp>
        <p:nvSpPr>
          <p:cNvPr id="9" name="Google Shape;139;p18"/>
          <p:cNvSpPr txBox="1">
            <a:spLocks/>
          </p:cNvSpPr>
          <p:nvPr/>
        </p:nvSpPr>
        <p:spPr>
          <a:xfrm>
            <a:off x="1104900" y="276075"/>
            <a:ext cx="7055948" cy="749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1pPr>
            <a:lvl2pPr marR="0" lvl="1"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2pPr>
            <a:lvl3pPr marR="0" lvl="2"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3pPr>
            <a:lvl4pPr marR="0" lvl="3"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4pPr>
            <a:lvl5pPr marR="0" lvl="4"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5pPr>
            <a:lvl6pPr marR="0" lvl="5"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6pPr>
            <a:lvl7pPr marR="0" lvl="6"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7pPr>
            <a:lvl8pPr marR="0" lvl="7"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8pPr>
            <a:lvl9pPr marR="0" lvl="8"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9pPr>
          </a:lstStyle>
          <a:p>
            <a:pPr marL="38100"/>
            <a:r>
              <a:rPr lang="es-PY" sz="2000" b="1" dirty="0" smtClean="0"/>
              <a:t>RUBROS SOLICITADOS</a:t>
            </a:r>
            <a:endParaRPr lang="es-PY" sz="2000" b="1" dirty="0"/>
          </a:p>
        </p:txBody>
      </p:sp>
    </p:spTree>
    <p:extLst>
      <p:ext uri="{BB962C8B-B14F-4D97-AF65-F5344CB8AC3E}">
        <p14:creationId xmlns:p14="http://schemas.microsoft.com/office/powerpoint/2010/main" val="3775578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1104900" y="286466"/>
            <a:ext cx="7055948" cy="749100"/>
          </a:xfrm>
          <a:prstGeom prst="rect">
            <a:avLst/>
          </a:prstGeom>
        </p:spPr>
        <p:txBody>
          <a:bodyPr spcFirstLastPara="1" wrap="square" lIns="91425" tIns="91425" rIns="91425" bIns="91425" anchor="ctr" anchorCtr="0">
            <a:noAutofit/>
          </a:bodyPr>
          <a:lstStyle/>
          <a:p>
            <a:pPr marL="38100"/>
            <a:r>
              <a:rPr lang="es-PY" sz="2000" b="1" dirty="0" smtClean="0"/>
              <a:t>RUBROS SOLICITADOS</a:t>
            </a:r>
            <a:endParaRPr lang="es-PY" sz="2000" b="1" dirty="0"/>
          </a:p>
        </p:txBody>
      </p:sp>
      <p:sp>
        <p:nvSpPr>
          <p:cNvPr id="2" name="Rectángulo 1"/>
          <p:cNvSpPr/>
          <p:nvPr/>
        </p:nvSpPr>
        <p:spPr>
          <a:xfrm>
            <a:off x="491342" y="1023691"/>
            <a:ext cx="7855527" cy="4401205"/>
          </a:xfrm>
          <a:prstGeom prst="rect">
            <a:avLst/>
          </a:prstGeom>
        </p:spPr>
        <p:txBody>
          <a:bodyPr wrap="square">
            <a:spAutoFit/>
          </a:bodyPr>
          <a:lstStyle/>
          <a:p>
            <a:pPr marL="457200" indent="-457200" algn="just">
              <a:buFont typeface="Arial" pitchFamily="34" charset="0"/>
              <a:buChar char="•"/>
            </a:pPr>
            <a:endParaRPr lang="es-PY" sz="800" b="1" u="sng" dirty="0" smtClean="0">
              <a:solidFill>
                <a:srgbClr val="FF6600"/>
              </a:solidFill>
            </a:endParaRPr>
          </a:p>
          <a:p>
            <a:pPr marL="457200" indent="-457200" algn="just">
              <a:buFont typeface="Arial" pitchFamily="34" charset="0"/>
              <a:buChar char="•"/>
            </a:pPr>
            <a:r>
              <a:rPr lang="es-PY" b="1" u="sng" dirty="0" smtClean="0">
                <a:solidFill>
                  <a:srgbClr val="FF6600"/>
                </a:solidFill>
              </a:rPr>
              <a:t>133 </a:t>
            </a:r>
            <a:r>
              <a:rPr lang="es-PY" b="1" u="sng" dirty="0">
                <a:solidFill>
                  <a:srgbClr val="FF6600"/>
                </a:solidFill>
              </a:rPr>
              <a:t>Bonificaciones Y Gratificaciones</a:t>
            </a:r>
            <a:r>
              <a:rPr lang="es-PY" b="1" dirty="0">
                <a:solidFill>
                  <a:srgbClr val="FF6600"/>
                </a:solidFill>
              </a:rPr>
              <a:t>: </a:t>
            </a:r>
            <a:r>
              <a:rPr lang="es-PY" dirty="0"/>
              <a:t>Se solicita el aumento para pagar bonificaciones en concepto de Responsabilidad en el cargo a los funcionarios con cargos de confianza, a funcionarios que hacen trabajos insalubres; así mismo para el pago a los funcionarios que realizan actividades de Control, en conceptos de responsabilidad por gestión de control</a:t>
            </a:r>
            <a:r>
              <a:rPr lang="es-PY" dirty="0" smtClean="0"/>
              <a:t>.</a:t>
            </a:r>
          </a:p>
          <a:p>
            <a:pPr algn="just"/>
            <a:endParaRPr lang="es-PY" dirty="0" smtClean="0"/>
          </a:p>
          <a:p>
            <a:pPr marL="457200" indent="-457200" algn="just">
              <a:buFont typeface="Arial" pitchFamily="34" charset="0"/>
              <a:buChar char="•"/>
            </a:pPr>
            <a:r>
              <a:rPr lang="es-MX" b="1" u="sng" dirty="0">
                <a:solidFill>
                  <a:srgbClr val="FF6600"/>
                </a:solidFill>
              </a:rPr>
              <a:t>270 Servicio Social: </a:t>
            </a:r>
            <a:r>
              <a:rPr lang="es-MX" dirty="0"/>
              <a:t>Se solicita el aumento del rubro para cubrir el pago a la cobertura del Seguro Médico </a:t>
            </a:r>
            <a:r>
              <a:rPr lang="es-MX" dirty="0" smtClean="0"/>
              <a:t>Corporativo hasta el mes de diciembre;</a:t>
            </a:r>
          </a:p>
          <a:p>
            <a:pPr algn="just"/>
            <a:endParaRPr lang="es-MX" dirty="0" smtClean="0"/>
          </a:p>
          <a:p>
            <a:pPr marL="457200" indent="-457200" algn="just">
              <a:buFont typeface="Arial" pitchFamily="34" charset="0"/>
              <a:buChar char="•"/>
            </a:pPr>
            <a:r>
              <a:rPr lang="es-MX" b="1" u="sng" dirty="0">
                <a:solidFill>
                  <a:srgbClr val="FF6600"/>
                </a:solidFill>
              </a:rPr>
              <a:t>280 Otros Servicios en General</a:t>
            </a:r>
            <a:r>
              <a:rPr lang="es-MX" dirty="0">
                <a:solidFill>
                  <a:srgbClr val="FF6600"/>
                </a:solidFill>
              </a:rPr>
              <a:t>: </a:t>
            </a:r>
            <a:r>
              <a:rPr lang="es-MX" dirty="0"/>
              <a:t>Se </a:t>
            </a:r>
            <a:r>
              <a:rPr lang="es-MX" dirty="0" smtClean="0"/>
              <a:t>solicita el aumento considerando que la CGR preside  actualmente la Organización de Entidades Fiscalizadoras Superiores del Mercosur y Países Asociados (EFSUR), y se llevaran a cabo eventos de la EFSUR en Asunción el próximo año.</a:t>
            </a:r>
          </a:p>
          <a:p>
            <a:pPr marL="457200" indent="-457200" algn="just">
              <a:buFont typeface="Arial" pitchFamily="34" charset="0"/>
              <a:buChar char="•"/>
            </a:pPr>
            <a:endParaRPr lang="es-MX" u="sng" dirty="0">
              <a:solidFill>
                <a:srgbClr val="FF6600"/>
              </a:solidFill>
            </a:endParaRPr>
          </a:p>
          <a:p>
            <a:pPr marL="457200" indent="-457200" algn="just">
              <a:buFont typeface="Arial" pitchFamily="34" charset="0"/>
              <a:buChar char="•"/>
            </a:pPr>
            <a:r>
              <a:rPr lang="es-MX" b="1" u="sng" dirty="0" smtClean="0">
                <a:solidFill>
                  <a:srgbClr val="FF6600"/>
                </a:solidFill>
              </a:rPr>
              <a:t>530 </a:t>
            </a:r>
            <a:r>
              <a:rPr lang="es-MX" b="1" u="sng" dirty="0" err="1" smtClean="0">
                <a:solidFill>
                  <a:srgbClr val="FF6600"/>
                </a:solidFill>
              </a:rPr>
              <a:t>Adq</a:t>
            </a:r>
            <a:r>
              <a:rPr lang="es-MX" b="1" u="sng" dirty="0" smtClean="0">
                <a:solidFill>
                  <a:srgbClr val="FF6600"/>
                </a:solidFill>
              </a:rPr>
              <a:t>. De </a:t>
            </a:r>
            <a:r>
              <a:rPr lang="es-MX" b="1" u="sng" dirty="0" err="1" smtClean="0">
                <a:solidFill>
                  <a:srgbClr val="FF6600"/>
                </a:solidFill>
              </a:rPr>
              <a:t>Maq</a:t>
            </a:r>
            <a:r>
              <a:rPr lang="es-MX" b="1" u="sng" dirty="0" smtClean="0">
                <a:solidFill>
                  <a:srgbClr val="FF6600"/>
                </a:solidFill>
              </a:rPr>
              <a:t>. Equipos y Herramientas en </a:t>
            </a:r>
            <a:r>
              <a:rPr lang="es-MX" b="1" u="sng" dirty="0" err="1" smtClean="0">
                <a:solidFill>
                  <a:srgbClr val="FF6600"/>
                </a:solidFill>
              </a:rPr>
              <a:t>Gral</a:t>
            </a:r>
            <a:r>
              <a:rPr lang="es-MX" b="1" u="sng" dirty="0" smtClean="0">
                <a:solidFill>
                  <a:srgbClr val="FF6600"/>
                </a:solidFill>
              </a:rPr>
              <a:t>:</a:t>
            </a:r>
            <a:r>
              <a:rPr lang="es-MX" b="1" dirty="0" smtClean="0">
                <a:solidFill>
                  <a:srgbClr val="FF6600"/>
                </a:solidFill>
              </a:rPr>
              <a:t> </a:t>
            </a:r>
            <a:r>
              <a:rPr lang="es-MX" dirty="0" smtClean="0">
                <a:solidFill>
                  <a:schemeClr val="tx1"/>
                </a:solidFill>
              </a:rPr>
              <a:t>Se solicita aumento para la compra de Desfibriladores, en el marco de la Ley N° 5578/16, que establece el uso obligatorio de Desfibriladores Externos Automáticos (DEA) en lugares de acceso público y privado de concurrencia masiva.</a:t>
            </a:r>
            <a:endParaRPr lang="es-MX" u="sng" dirty="0" smtClean="0">
              <a:solidFill>
                <a:srgbClr val="FF6600"/>
              </a:solidFill>
            </a:endParaRPr>
          </a:p>
          <a:p>
            <a:pPr algn="just"/>
            <a:endParaRPr lang="es-MX" dirty="0"/>
          </a:p>
          <a:p>
            <a:pPr marL="457200" indent="-457200" algn="just">
              <a:buFont typeface="Arial" pitchFamily="34" charset="0"/>
              <a:buChar char="•"/>
            </a:pPr>
            <a:endParaRPr lang="es-PY" dirty="0"/>
          </a:p>
        </p:txBody>
      </p:sp>
    </p:spTree>
    <p:extLst>
      <p:ext uri="{BB962C8B-B14F-4D97-AF65-F5344CB8AC3E}">
        <p14:creationId xmlns:p14="http://schemas.microsoft.com/office/powerpoint/2010/main" val="2292839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1104900" y="286466"/>
            <a:ext cx="7055948" cy="749100"/>
          </a:xfrm>
          <a:prstGeom prst="rect">
            <a:avLst/>
          </a:prstGeom>
        </p:spPr>
        <p:txBody>
          <a:bodyPr spcFirstLastPara="1" wrap="square" lIns="91425" tIns="91425" rIns="91425" bIns="91425" anchor="ctr" anchorCtr="0">
            <a:noAutofit/>
          </a:bodyPr>
          <a:lstStyle/>
          <a:p>
            <a:pPr marL="38100"/>
            <a:r>
              <a:rPr lang="es-PY" sz="2000" b="1" dirty="0" smtClean="0"/>
              <a:t>RUBROS SOLICITADOS-RESUMEN EN MONTOS</a:t>
            </a:r>
            <a:endParaRPr lang="es-PY" sz="2000" b="1" dirty="0"/>
          </a:p>
        </p:txBody>
      </p:sp>
      <p:graphicFrame>
        <p:nvGraphicFramePr>
          <p:cNvPr id="2" name="Objeto 1"/>
          <p:cNvGraphicFramePr>
            <a:graphicFrameLocks noChangeAspect="1"/>
          </p:cNvGraphicFramePr>
          <p:nvPr>
            <p:extLst>
              <p:ext uri="{D42A27DB-BD31-4B8C-83A1-F6EECF244321}">
                <p14:modId xmlns:p14="http://schemas.microsoft.com/office/powerpoint/2010/main" val="2597301078"/>
              </p:ext>
            </p:extLst>
          </p:nvPr>
        </p:nvGraphicFramePr>
        <p:xfrm>
          <a:off x="513052" y="1485899"/>
          <a:ext cx="8351061" cy="2680855"/>
        </p:xfrm>
        <a:graphic>
          <a:graphicData uri="http://schemas.openxmlformats.org/presentationml/2006/ole">
            <mc:AlternateContent xmlns:mc="http://schemas.openxmlformats.org/markup-compatibility/2006">
              <mc:Choice xmlns:v="urn:schemas-microsoft-com:vml" Requires="v">
                <p:oleObj spid="_x0000_s1043" name="Hoja de cálculo" r:id="rId4" imgW="8201185" imgH="2295381" progId="Excel.Sheet.12">
                  <p:embed/>
                </p:oleObj>
              </mc:Choice>
              <mc:Fallback>
                <p:oleObj name="Hoja de cálculo" r:id="rId4" imgW="8201185" imgH="2295381" progId="Excel.Sheet.12">
                  <p:embed/>
                  <p:pic>
                    <p:nvPicPr>
                      <p:cNvPr id="0" name=""/>
                      <p:cNvPicPr/>
                      <p:nvPr/>
                    </p:nvPicPr>
                    <p:blipFill>
                      <a:blip r:embed="rId5"/>
                      <a:stretch>
                        <a:fillRect/>
                      </a:stretch>
                    </p:blipFill>
                    <p:spPr>
                      <a:xfrm>
                        <a:off x="513052" y="1485899"/>
                        <a:ext cx="8351061" cy="2680855"/>
                      </a:xfrm>
                      <a:prstGeom prst="rect">
                        <a:avLst/>
                      </a:prstGeom>
                    </p:spPr>
                  </p:pic>
                </p:oleObj>
              </mc:Fallback>
            </mc:AlternateContent>
          </a:graphicData>
        </a:graphic>
      </p:graphicFrame>
    </p:spTree>
    <p:extLst>
      <p:ext uri="{BB962C8B-B14F-4D97-AF65-F5344CB8AC3E}">
        <p14:creationId xmlns:p14="http://schemas.microsoft.com/office/powerpoint/2010/main" val="1607360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933</TotalTime>
  <Words>934</Words>
  <Application>Microsoft Office PowerPoint</Application>
  <PresentationFormat>Presentación en pantalla (16:9)</PresentationFormat>
  <Paragraphs>97</Paragraphs>
  <Slides>17</Slides>
  <Notes>14</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17</vt:i4>
      </vt:variant>
    </vt:vector>
  </HeadingPairs>
  <TitlesOfParts>
    <vt:vector size="22" baseType="lpstr">
      <vt:lpstr>Arial</vt:lpstr>
      <vt:lpstr>Roboto</vt:lpstr>
      <vt:lpstr>Dosis</vt:lpstr>
      <vt:lpstr>William template</vt:lpstr>
      <vt:lpstr>Hoja de cálculo</vt:lpstr>
      <vt:lpstr>CONTRALORÍA GENERAL  DE LA REPÚBLICA PROYECTO DE PRESUPUESTO 2020</vt:lpstr>
      <vt:lpstr>El presupuesto asignado a la CGR en el 2019 representó el 0,16% del total de Presupuesto General de Gastos de la Nación.</vt:lpstr>
      <vt:lpstr>EVOLUCIÓN DEL PRESUPESTO DE LA CGR POR AÑO</vt:lpstr>
      <vt:lpstr>RESUMEN - COMPARATIVO </vt:lpstr>
      <vt:lpstr>CREACIÓN DE FUENTE DE FINANCIAMIENTE 30 RECURSOS INSTITUCIONALES </vt:lpstr>
      <vt:lpstr> </vt:lpstr>
      <vt:lpstr> </vt:lpstr>
      <vt:lpstr>RUBROS SOLICITADOS</vt:lpstr>
      <vt:lpstr>RUBROS SOLICITADOS-RESUMEN EN MONTOS</vt:lpstr>
      <vt:lpstr>Variación del presupuesto</vt:lpstr>
      <vt:lpstr>Aumento de competencia de la CGR</vt:lpstr>
      <vt:lpstr>Rendición de Cuentas FONACIDE y ROYALTIES</vt:lpstr>
      <vt:lpstr>Otros argumentos:</vt:lpstr>
      <vt:lpstr>Dictámenes de correspondencia de la DJBR</vt:lpstr>
      <vt:lpstr>FLOTA DE VEHICULOS DE LA CGR</vt:lpstr>
      <vt:lpstr>DETALLE DE UTILIZACIÓN DEL RUBRO PASAJES Y VIÁTICOS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Yassir Admen</dc:creator>
  <cp:lastModifiedBy>Porfirio Caceres</cp:lastModifiedBy>
  <cp:revision>61</cp:revision>
  <cp:lastPrinted>2019-10-14T17:32:44Z</cp:lastPrinted>
  <dcterms:modified xsi:type="dcterms:W3CDTF">2019-10-14T17:38:02Z</dcterms:modified>
</cp:coreProperties>
</file>