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83" r:id="rId7"/>
    <p:sldId id="286" r:id="rId8"/>
    <p:sldId id="288" r:id="rId9"/>
    <p:sldId id="269" r:id="rId10"/>
    <p:sldId id="270" r:id="rId11"/>
    <p:sldId id="280" r:id="rId12"/>
    <p:sldId id="281" r:id="rId13"/>
    <p:sldId id="282" r:id="rId14"/>
    <p:sldId id="263" r:id="rId15"/>
    <p:sldId id="287" r:id="rId16"/>
    <p:sldId id="274" r:id="rId17"/>
    <p:sldId id="289" r:id="rId18"/>
    <p:sldId id="264" r:id="rId19"/>
    <p:sldId id="276" r:id="rId20"/>
    <p:sldId id="271" r:id="rId21"/>
    <p:sldId id="279" r:id="rId22"/>
    <p:sldId id="277" r:id="rId23"/>
    <p:sldId id="278" r:id="rId24"/>
    <p:sldId id="268" r:id="rId25"/>
    <p:sldId id="275" r:id="rId26"/>
    <p:sldId id="273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71" autoAdjust="0"/>
    <p:restoredTop sz="94674"/>
  </p:normalViewPr>
  <p:slideViewPr>
    <p:cSldViewPr>
      <p:cViewPr>
        <p:scale>
          <a:sx n="100" d="100"/>
          <a:sy n="100" d="100"/>
        </p:scale>
        <p:origin x="-1188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nanzas\Downloads\EJECUCION%20COMPARATIV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Volumes\NO%20NAME\Gobernacion\DEFENSA.BICAMERA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Volumes\NO%20NAME\Gobernacion\DEFENSA.BICAMER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EJECUCION!$C$11</c:f>
              <c:strCache>
                <c:ptCount val="1"/>
                <c:pt idx="0">
                  <c:v>JULIO</c:v>
                </c:pt>
              </c:strCache>
            </c:strRef>
          </c:tx>
          <c:cat>
            <c:strRef>
              <c:f>EJECUCION!$B$12:$B$19</c:f>
              <c:strCache>
                <c:ptCount val="8"/>
                <c:pt idx="0">
                  <c:v> 1.1  ADMINISTRACION EJECUTIVA DEPARTAMENTAL</c:v>
                </c:pt>
                <c:pt idx="1">
                  <c:v> 1.2  GESTIÓN LEGISLATIVA DEPARTAMENTAL</c:v>
                </c:pt>
                <c:pt idx="2">
                  <c:v> 2.1.1  SECTOR EDUCATIVO</c:v>
                </c:pt>
                <c:pt idx="3">
                  <c:v> 2.1.2  SECTOR SALUD</c:v>
                </c:pt>
                <c:pt idx="4">
                  <c:v>2.1.3  SECTOR OBRAS PUBLICAS</c:v>
                </c:pt>
                <c:pt idx="5">
                  <c:v>2.1.4  DESARROLLO PRODUCTIVO Y ECONOMICO</c:v>
                </c:pt>
                <c:pt idx="6">
                  <c:v>2.1.5  SECTOR DEL MEDIO AMBIENTE</c:v>
                </c:pt>
                <c:pt idx="7">
                  <c:v>2.1.6.  DESARROLLO SOCIAL</c:v>
                </c:pt>
              </c:strCache>
            </c:strRef>
          </c:cat>
          <c:val>
            <c:numRef>
              <c:f>EJECUCION!$C$12:$C$19</c:f>
              <c:numCache>
                <c:formatCode>#,##0</c:formatCode>
                <c:ptCount val="8"/>
                <c:pt idx="0">
                  <c:v>3028819257</c:v>
                </c:pt>
                <c:pt idx="1">
                  <c:v>1754404141</c:v>
                </c:pt>
                <c:pt idx="2">
                  <c:v>28661723411</c:v>
                </c:pt>
                <c:pt idx="3">
                  <c:v>4385500156</c:v>
                </c:pt>
                <c:pt idx="4">
                  <c:v>9820577504</c:v>
                </c:pt>
                <c:pt idx="5">
                  <c:v>2870615000</c:v>
                </c:pt>
                <c:pt idx="6">
                  <c:v>308675383</c:v>
                </c:pt>
                <c:pt idx="7">
                  <c:v>3719986000</c:v>
                </c:pt>
              </c:numCache>
            </c:numRef>
          </c:val>
        </c:ser>
        <c:ser>
          <c:idx val="1"/>
          <c:order val="1"/>
          <c:tx>
            <c:strRef>
              <c:f>EJECUCION!$D$11</c:f>
              <c:strCache>
                <c:ptCount val="1"/>
                <c:pt idx="0">
                  <c:v>AGOSTO</c:v>
                </c:pt>
              </c:strCache>
            </c:strRef>
          </c:tx>
          <c:cat>
            <c:strRef>
              <c:f>EJECUCION!$B$12:$B$19</c:f>
              <c:strCache>
                <c:ptCount val="8"/>
                <c:pt idx="0">
                  <c:v> 1.1  ADMINISTRACION EJECUTIVA DEPARTAMENTAL</c:v>
                </c:pt>
                <c:pt idx="1">
                  <c:v> 1.2  GESTIÓN LEGISLATIVA DEPARTAMENTAL</c:v>
                </c:pt>
                <c:pt idx="2">
                  <c:v> 2.1.1  SECTOR EDUCATIVO</c:v>
                </c:pt>
                <c:pt idx="3">
                  <c:v> 2.1.2  SECTOR SALUD</c:v>
                </c:pt>
                <c:pt idx="4">
                  <c:v>2.1.3  SECTOR OBRAS PUBLICAS</c:v>
                </c:pt>
                <c:pt idx="5">
                  <c:v>2.1.4  DESARROLLO PRODUCTIVO Y ECONOMICO</c:v>
                </c:pt>
                <c:pt idx="6">
                  <c:v>2.1.5  SECTOR DEL MEDIO AMBIENTE</c:v>
                </c:pt>
                <c:pt idx="7">
                  <c:v>2.1.6.  DESARROLLO SOCIAL</c:v>
                </c:pt>
              </c:strCache>
            </c:strRef>
          </c:cat>
          <c:val>
            <c:numRef>
              <c:f>EJECUCION!$D$12:$D$19</c:f>
              <c:numCache>
                <c:formatCode>#,##0</c:formatCode>
                <c:ptCount val="8"/>
                <c:pt idx="0">
                  <c:v>3342004644</c:v>
                </c:pt>
                <c:pt idx="1">
                  <c:v>1765404141</c:v>
                </c:pt>
                <c:pt idx="2">
                  <c:v>39250658458</c:v>
                </c:pt>
                <c:pt idx="3">
                  <c:v>4854572156</c:v>
                </c:pt>
                <c:pt idx="4">
                  <c:v>10590145361</c:v>
                </c:pt>
                <c:pt idx="5">
                  <c:v>2870615000</c:v>
                </c:pt>
                <c:pt idx="6">
                  <c:v>433305293</c:v>
                </c:pt>
                <c:pt idx="7">
                  <c:v>3897066000</c:v>
                </c:pt>
              </c:numCache>
            </c:numRef>
          </c:val>
        </c:ser>
        <c:ser>
          <c:idx val="2"/>
          <c:order val="2"/>
          <c:tx>
            <c:strRef>
              <c:f>EJECUCION!$E$11</c:f>
              <c:strCache>
                <c:ptCount val="1"/>
                <c:pt idx="0">
                  <c:v>SETIEMBRE</c:v>
                </c:pt>
              </c:strCache>
            </c:strRef>
          </c:tx>
          <c:cat>
            <c:strRef>
              <c:f>EJECUCION!$B$12:$B$19</c:f>
              <c:strCache>
                <c:ptCount val="8"/>
                <c:pt idx="0">
                  <c:v> 1.1  ADMINISTRACION EJECUTIVA DEPARTAMENTAL</c:v>
                </c:pt>
                <c:pt idx="1">
                  <c:v> 1.2  GESTIÓN LEGISLATIVA DEPARTAMENTAL</c:v>
                </c:pt>
                <c:pt idx="2">
                  <c:v> 2.1.1  SECTOR EDUCATIVO</c:v>
                </c:pt>
                <c:pt idx="3">
                  <c:v> 2.1.2  SECTOR SALUD</c:v>
                </c:pt>
                <c:pt idx="4">
                  <c:v>2.1.3  SECTOR OBRAS PUBLICAS</c:v>
                </c:pt>
                <c:pt idx="5">
                  <c:v>2.1.4  DESARROLLO PRODUCTIVO Y ECONOMICO</c:v>
                </c:pt>
                <c:pt idx="6">
                  <c:v>2.1.5  SECTOR DEL MEDIO AMBIENTE</c:v>
                </c:pt>
                <c:pt idx="7">
                  <c:v>2.1.6.  DESARROLLO SOCIAL</c:v>
                </c:pt>
              </c:strCache>
            </c:strRef>
          </c:cat>
          <c:val>
            <c:numRef>
              <c:f>EJECUCION!$E$12:$E$19</c:f>
              <c:numCache>
                <c:formatCode>#,##0</c:formatCode>
                <c:ptCount val="8"/>
                <c:pt idx="0">
                  <c:v>3943268917</c:v>
                </c:pt>
                <c:pt idx="1">
                  <c:v>2173714611</c:v>
                </c:pt>
                <c:pt idx="2">
                  <c:v>51441532364</c:v>
                </c:pt>
                <c:pt idx="3">
                  <c:v>5163014400</c:v>
                </c:pt>
                <c:pt idx="4">
                  <c:v>10817645361</c:v>
                </c:pt>
                <c:pt idx="5">
                  <c:v>2940615000</c:v>
                </c:pt>
                <c:pt idx="6">
                  <c:v>862417539</c:v>
                </c:pt>
                <c:pt idx="7">
                  <c:v>4282570809</c:v>
                </c:pt>
              </c:numCache>
            </c:numRef>
          </c:val>
        </c:ser>
        <c:shape val="box"/>
        <c:axId val="87201664"/>
        <c:axId val="87203200"/>
        <c:axId val="0"/>
      </c:bar3DChart>
      <c:catAx>
        <c:axId val="87201664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87203200"/>
        <c:crosses val="autoZero"/>
        <c:auto val="1"/>
        <c:lblAlgn val="ctr"/>
        <c:lblOffset val="100"/>
      </c:catAx>
      <c:valAx>
        <c:axId val="87203200"/>
        <c:scaling>
          <c:orientation val="minMax"/>
        </c:scaling>
        <c:axPos val="l"/>
        <c:majorGridlines/>
        <c:numFmt formatCode="#,##0" sourceLinked="1"/>
        <c:tickLblPos val="nextTo"/>
        <c:crossAx val="8720166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"/>
  <c:chart>
    <c:autoTitleDeleted val="1"/>
    <c:view3D>
      <c:rotX val="3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Resumen!$C$14</c:f>
              <c:strCache>
                <c:ptCount val="1"/>
                <c:pt idx="0">
                  <c:v>Año 2018</c:v>
                </c:pt>
              </c:strCache>
            </c:strRef>
          </c:tx>
          <c:dLbls>
            <c:dLbl>
              <c:idx val="0"/>
              <c:layout>
                <c:manualLayout>
                  <c:x val="-2.8433084154670645E-2"/>
                  <c:y val="5.6809930278137761E-3"/>
                </c:manualLayout>
              </c:layout>
              <c:showPercent val="1"/>
            </c:dLbl>
            <c:dLbl>
              <c:idx val="1"/>
              <c:layout>
                <c:manualLayout>
                  <c:x val="-2.7351458303574742E-3"/>
                  <c:y val="-1.6889612406421695E-3"/>
                </c:manualLayout>
              </c:layout>
              <c:showPercent val="1"/>
            </c:dLbl>
            <c:dLbl>
              <c:idx val="2"/>
              <c:layout>
                <c:manualLayout>
                  <c:x val="-1.0243570820173421E-2"/>
                  <c:y val="-1.0272782769810756E-2"/>
                </c:manualLayout>
              </c:layout>
              <c:showPercent val="1"/>
            </c:dLbl>
            <c:dLbl>
              <c:idx val="3"/>
              <c:layout>
                <c:manualLayout>
                  <c:x val="-5.8191285624348632E-3"/>
                  <c:y val="-6.783947906737639E-2"/>
                </c:manualLayout>
              </c:layout>
              <c:showPercent val="1"/>
            </c:dLbl>
            <c:dLbl>
              <c:idx val="4"/>
              <c:layout>
                <c:manualLayout>
                  <c:x val="2.2716920342184203E-2"/>
                  <c:y val="-3.0654057469664039E-2"/>
                </c:manualLayout>
              </c:layout>
              <c:showPercent val="1"/>
            </c:dLbl>
            <c:dLbl>
              <c:idx val="7"/>
              <c:layout>
                <c:manualLayout>
                  <c:x val="2.4909599991535327E-2"/>
                  <c:y val="4.0241616776086784E-3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Resumen!$B$15:$B$22</c:f>
              <c:strCache>
                <c:ptCount val="8"/>
                <c:pt idx="0">
                  <c:v>1.1  ADMINISTRACION EJECUTIVA DEPARTAMENTAL</c:v>
                </c:pt>
                <c:pt idx="1">
                  <c:v>1.2  GESTIÓN LEGISLATIVA DEPARTAMENTAL</c:v>
                </c:pt>
                <c:pt idx="2">
                  <c:v>2.1  SECTOR EDUCATIVO</c:v>
                </c:pt>
                <c:pt idx="3">
                  <c:v>2.2  SECTOR SALUD</c:v>
                </c:pt>
                <c:pt idx="4">
                  <c:v>2.3  SECTOR OBRAS PUBLICAS</c:v>
                </c:pt>
                <c:pt idx="5">
                  <c:v>2.4  DESARROLLO PRODUCTIVO Y ECONOMICO</c:v>
                </c:pt>
                <c:pt idx="6">
                  <c:v>2.5  SECTOR DEL MEDIO AMBIENTE</c:v>
                </c:pt>
                <c:pt idx="7">
                  <c:v>2.6.  DESARROLLO SOCIAL</c:v>
                </c:pt>
              </c:strCache>
            </c:strRef>
          </c:cat>
          <c:val>
            <c:numRef>
              <c:f>Resumen!$C$15:$C$22</c:f>
              <c:numCache>
                <c:formatCode>#,##0</c:formatCode>
                <c:ptCount val="8"/>
                <c:pt idx="0">
                  <c:v>9263576142</c:v>
                </c:pt>
                <c:pt idx="1">
                  <c:v>5154786142.9999962</c:v>
                </c:pt>
                <c:pt idx="2">
                  <c:v>87410816758.999969</c:v>
                </c:pt>
                <c:pt idx="3">
                  <c:v>9824249509.0000019</c:v>
                </c:pt>
                <c:pt idx="4">
                  <c:v>24586772628.000004</c:v>
                </c:pt>
                <c:pt idx="5">
                  <c:v>6239820000.000001</c:v>
                </c:pt>
                <c:pt idx="6">
                  <c:v>2201305000</c:v>
                </c:pt>
                <c:pt idx="7">
                  <c:v>10114612600.999996</c:v>
                </c:pt>
              </c:numCache>
            </c:numRef>
          </c:val>
        </c:ser>
        <c:ser>
          <c:idx val="1"/>
          <c:order val="1"/>
          <c:tx>
            <c:strRef>
              <c:f>Resumen!$D$14</c:f>
              <c:strCache>
                <c:ptCount val="1"/>
                <c:pt idx="0">
                  <c:v>Variación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dLblPos val="ctr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Resumen!$B$15:$B$22</c:f>
              <c:strCache>
                <c:ptCount val="8"/>
                <c:pt idx="0">
                  <c:v>1.1  ADMINISTRACION EJECUTIVA DEPARTAMENTAL</c:v>
                </c:pt>
                <c:pt idx="1">
                  <c:v>1.2  GESTIÓN LEGISLATIVA DEPARTAMENTAL</c:v>
                </c:pt>
                <c:pt idx="2">
                  <c:v>2.1  SECTOR EDUCATIVO</c:v>
                </c:pt>
                <c:pt idx="3">
                  <c:v>2.2  SECTOR SALUD</c:v>
                </c:pt>
                <c:pt idx="4">
                  <c:v>2.3  SECTOR OBRAS PUBLICAS</c:v>
                </c:pt>
                <c:pt idx="5">
                  <c:v>2.4  DESARROLLO PRODUCTIVO Y ECONOMICO</c:v>
                </c:pt>
                <c:pt idx="6">
                  <c:v>2.5  SECTOR DEL MEDIO AMBIENTE</c:v>
                </c:pt>
                <c:pt idx="7">
                  <c:v>2.6.  DESARROLLO SOCIAL</c:v>
                </c:pt>
              </c:strCache>
            </c:strRef>
          </c:cat>
          <c:val>
            <c:numRef>
              <c:f>Resumen!$D$15:$D$22</c:f>
              <c:numCache>
                <c:formatCode>#,##0</c:formatCode>
                <c:ptCount val="8"/>
                <c:pt idx="0">
                  <c:v>-851011514.99999988</c:v>
                </c:pt>
                <c:pt idx="1">
                  <c:v>384651079</c:v>
                </c:pt>
                <c:pt idx="2">
                  <c:v>601032157</c:v>
                </c:pt>
                <c:pt idx="3">
                  <c:v>400000000</c:v>
                </c:pt>
                <c:pt idx="4">
                  <c:v>-5096261153.000001</c:v>
                </c:pt>
                <c:pt idx="5">
                  <c:v>-2258086967</c:v>
                </c:pt>
                <c:pt idx="6">
                  <c:v>0</c:v>
                </c:pt>
                <c:pt idx="7">
                  <c:v>7075040</c:v>
                </c:pt>
              </c:numCache>
            </c:numRef>
          </c:val>
        </c:ser>
        <c:ser>
          <c:idx val="2"/>
          <c:order val="2"/>
          <c:tx>
            <c:strRef>
              <c:f>Resumen!$E$14</c:f>
              <c:strCache>
                <c:ptCount val="1"/>
                <c:pt idx="0">
                  <c:v>Año 2019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dLblPos val="ctr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Resumen!$B$15:$B$22</c:f>
              <c:strCache>
                <c:ptCount val="8"/>
                <c:pt idx="0">
                  <c:v>1.1  ADMINISTRACION EJECUTIVA DEPARTAMENTAL</c:v>
                </c:pt>
                <c:pt idx="1">
                  <c:v>1.2  GESTIÓN LEGISLATIVA DEPARTAMENTAL</c:v>
                </c:pt>
                <c:pt idx="2">
                  <c:v>2.1  SECTOR EDUCATIVO</c:v>
                </c:pt>
                <c:pt idx="3">
                  <c:v>2.2  SECTOR SALUD</c:v>
                </c:pt>
                <c:pt idx="4">
                  <c:v>2.3  SECTOR OBRAS PUBLICAS</c:v>
                </c:pt>
                <c:pt idx="5">
                  <c:v>2.4  DESARROLLO PRODUCTIVO Y ECONOMICO</c:v>
                </c:pt>
                <c:pt idx="6">
                  <c:v>2.5  SECTOR DEL MEDIO AMBIENTE</c:v>
                </c:pt>
                <c:pt idx="7">
                  <c:v>2.6.  DESARROLLO SOCIAL</c:v>
                </c:pt>
              </c:strCache>
            </c:strRef>
          </c:cat>
          <c:val>
            <c:numRef>
              <c:f>Resumen!$E$15:$E$22</c:f>
              <c:numCache>
                <c:formatCode>#,##0</c:formatCode>
                <c:ptCount val="8"/>
                <c:pt idx="0">
                  <c:v>8412564627.0000019</c:v>
                </c:pt>
                <c:pt idx="1">
                  <c:v>5539437222</c:v>
                </c:pt>
                <c:pt idx="2">
                  <c:v>88011848916.000015</c:v>
                </c:pt>
                <c:pt idx="3">
                  <c:v>10224249508.999998</c:v>
                </c:pt>
                <c:pt idx="4">
                  <c:v>19490511475</c:v>
                </c:pt>
                <c:pt idx="5">
                  <c:v>3981733033</c:v>
                </c:pt>
                <c:pt idx="6">
                  <c:v>2201305000</c:v>
                </c:pt>
                <c:pt idx="7">
                  <c:v>9536925000.9999981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txPr>
        <a:bodyPr rot="0" vert="horz"/>
        <a:lstStyle/>
        <a:p>
          <a:pPr>
            <a:defRPr sz="1100" b="1"/>
          </a:pPr>
          <a:endParaRPr lang="es-ES"/>
        </a:p>
      </c:txPr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"/>
  <c:chart>
    <c:autoTitleDeleted val="1"/>
    <c:view3D>
      <c:rotX val="3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RESUMEN.F.F.!$L$4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'RESUMEN.F.F.'!$B$5:$B$10</c:f>
              <c:strCache>
                <c:ptCount val="6"/>
                <c:pt idx="0">
                  <c:v>REC.DEL TESORO</c:v>
                </c:pt>
                <c:pt idx="1">
                  <c:v>FONACIDE</c:v>
                </c:pt>
                <c:pt idx="2">
                  <c:v> IVA</c:v>
                </c:pt>
                <c:pt idx="3">
                  <c:v>JUEGOS DE AZAR</c:v>
                </c:pt>
                <c:pt idx="4">
                  <c:v>IMPUESTO INMOBILIARIO</c:v>
                </c:pt>
                <c:pt idx="5">
                  <c:v>ROYALTIES</c:v>
                </c:pt>
              </c:strCache>
            </c:strRef>
          </c:cat>
          <c:val>
            <c:numRef>
              <c:f>'RESUMEN.F.F.'!$L$5:$L$10</c:f>
              <c:numCache>
                <c:formatCode>#,##0</c:formatCode>
                <c:ptCount val="6"/>
                <c:pt idx="0">
                  <c:v>64458338452</c:v>
                </c:pt>
                <c:pt idx="1">
                  <c:v>3334362900.9999995</c:v>
                </c:pt>
                <c:pt idx="2">
                  <c:v>31558865223</c:v>
                </c:pt>
                <c:pt idx="3">
                  <c:v>7806605509</c:v>
                </c:pt>
                <c:pt idx="4">
                  <c:v>33292363604</c:v>
                </c:pt>
                <c:pt idx="5">
                  <c:v>6948039094.000001</c:v>
                </c:pt>
              </c:numCache>
            </c:numRef>
          </c:val>
        </c:ser>
      </c:pie3DChart>
    </c:plotArea>
    <c:legend>
      <c:legendPos val="b"/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D8881-CB97-4694-80D5-E2262F511CEC}" type="doc">
      <dgm:prSet loTypeId="urn:microsoft.com/office/officeart/2005/8/layout/radial1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07E2E3EF-E11A-4FB0-A1BD-1159F860EEDF}">
      <dgm:prSet phldrT="[Texto]" custT="1"/>
      <dgm:spPr/>
      <dgm:t>
        <a:bodyPr/>
        <a:lstStyle/>
        <a:p>
          <a:r>
            <a:rPr lang="es-ES" sz="1800" b="1" dirty="0" smtClean="0"/>
            <a:t>Gobernación</a:t>
          </a:r>
          <a:endParaRPr lang="es-ES" sz="1800" b="1" dirty="0"/>
        </a:p>
      </dgm:t>
    </dgm:pt>
    <dgm:pt modelId="{1B8FF00C-DC8E-416E-8075-E8B19EE03B5F}" type="parTrans" cxnId="{4923CA5B-DA27-46C0-ACE7-3BB0D9B67849}">
      <dgm:prSet/>
      <dgm:spPr/>
      <dgm:t>
        <a:bodyPr/>
        <a:lstStyle/>
        <a:p>
          <a:endParaRPr lang="es-ES" b="1"/>
        </a:p>
      </dgm:t>
    </dgm:pt>
    <dgm:pt modelId="{CC7707C1-4068-4806-9CD3-A7B0A1613E75}" type="sibTrans" cxnId="{4923CA5B-DA27-46C0-ACE7-3BB0D9B67849}">
      <dgm:prSet/>
      <dgm:spPr/>
      <dgm:t>
        <a:bodyPr/>
        <a:lstStyle/>
        <a:p>
          <a:endParaRPr lang="es-ES" b="1"/>
        </a:p>
      </dgm:t>
    </dgm:pt>
    <dgm:pt modelId="{43153C1E-EDF1-4600-A9A7-5EBEE7FEF38D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2.1.1 Educación</a:t>
          </a:r>
        </a:p>
      </dgm:t>
    </dgm:pt>
    <dgm:pt modelId="{992FE920-859C-490D-89CE-91AD1C02E02D}" type="parTrans" cxnId="{2C23CAD7-C6CA-4895-9CDA-85D3EFE84C9A}">
      <dgm:prSet/>
      <dgm:spPr/>
      <dgm:t>
        <a:bodyPr/>
        <a:lstStyle/>
        <a:p>
          <a:endParaRPr lang="es-ES" b="1" dirty="0"/>
        </a:p>
      </dgm:t>
    </dgm:pt>
    <dgm:pt modelId="{0FBA8F3B-7A3B-4C0F-9F18-C80A4DB3B94E}" type="sibTrans" cxnId="{2C23CAD7-C6CA-4895-9CDA-85D3EFE84C9A}">
      <dgm:prSet/>
      <dgm:spPr/>
      <dgm:t>
        <a:bodyPr/>
        <a:lstStyle/>
        <a:p>
          <a:endParaRPr lang="es-ES" b="1"/>
        </a:p>
      </dgm:t>
    </dgm:pt>
    <dgm:pt modelId="{71D7A4A2-8E43-4542-9638-3EC75F96FEB6}">
      <dgm:prSet phldrT="[Texto]"/>
      <dgm:spPr/>
      <dgm:t>
        <a:bodyPr/>
        <a:lstStyle/>
        <a:p>
          <a:r>
            <a:rPr lang="es-ES" b="1" dirty="0" smtClean="0">
              <a:solidFill>
                <a:schemeClr val="accent2">
                  <a:lumMod val="50000"/>
                </a:schemeClr>
              </a:solidFill>
            </a:rPr>
            <a:t>2.1.4 Desarrollo Económico</a:t>
          </a:r>
          <a:endParaRPr lang="es-ES" b="1" dirty="0">
            <a:solidFill>
              <a:schemeClr val="accent2">
                <a:lumMod val="50000"/>
              </a:schemeClr>
            </a:solidFill>
          </a:endParaRPr>
        </a:p>
      </dgm:t>
    </dgm:pt>
    <dgm:pt modelId="{D7FC88C6-9F84-4182-BDE9-06C2CE2F3575}" type="parTrans" cxnId="{7C37665C-F658-44AB-9560-4423E9B5D6F9}">
      <dgm:prSet/>
      <dgm:spPr/>
      <dgm:t>
        <a:bodyPr/>
        <a:lstStyle/>
        <a:p>
          <a:endParaRPr lang="es-ES" b="1" dirty="0"/>
        </a:p>
      </dgm:t>
    </dgm:pt>
    <dgm:pt modelId="{67BBCC75-3BDB-4130-8EAD-C733381E0813}" type="sibTrans" cxnId="{7C37665C-F658-44AB-9560-4423E9B5D6F9}">
      <dgm:prSet/>
      <dgm:spPr/>
      <dgm:t>
        <a:bodyPr/>
        <a:lstStyle/>
        <a:p>
          <a:endParaRPr lang="es-ES" b="1"/>
        </a:p>
      </dgm:t>
    </dgm:pt>
    <dgm:pt modelId="{C16A7B61-4CF2-4BB7-AB5C-B16C616462BA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2.1.6 Desarrollo Social</a:t>
          </a:r>
          <a:endParaRPr lang="es-ES" b="1" dirty="0">
            <a:solidFill>
              <a:schemeClr val="bg1"/>
            </a:solidFill>
          </a:endParaRPr>
        </a:p>
      </dgm:t>
    </dgm:pt>
    <dgm:pt modelId="{A7138AE4-6E92-4F3A-826E-959DD39CD206}" type="parTrans" cxnId="{AB4E964B-CEEC-4060-9F90-5B1CA5017E5D}">
      <dgm:prSet/>
      <dgm:spPr/>
      <dgm:t>
        <a:bodyPr/>
        <a:lstStyle/>
        <a:p>
          <a:endParaRPr lang="es-ES" b="1" dirty="0"/>
        </a:p>
      </dgm:t>
    </dgm:pt>
    <dgm:pt modelId="{3C39CA31-6431-4B3C-A211-564B7E2ACC4A}" type="sibTrans" cxnId="{AB4E964B-CEEC-4060-9F90-5B1CA5017E5D}">
      <dgm:prSet/>
      <dgm:spPr/>
      <dgm:t>
        <a:bodyPr/>
        <a:lstStyle/>
        <a:p>
          <a:endParaRPr lang="es-ES" b="1"/>
        </a:p>
      </dgm:t>
    </dgm:pt>
    <dgm:pt modelId="{BB86D750-B2E3-497A-8700-748A1C54A280}">
      <dgm:prSet phldrT="[Texto]"/>
      <dgm:spPr/>
      <dgm:t>
        <a:bodyPr/>
        <a:lstStyle/>
        <a:p>
          <a:r>
            <a:rPr lang="es-ES" b="1" dirty="0" smtClean="0"/>
            <a:t>1.1 Administración Ejecutiva</a:t>
          </a:r>
        </a:p>
      </dgm:t>
    </dgm:pt>
    <dgm:pt modelId="{0A9CD8FF-EE46-4262-A7BF-3BEE5898FCBD}" type="parTrans" cxnId="{BE8BEB36-01B6-485B-B36C-B22B8E735374}">
      <dgm:prSet/>
      <dgm:spPr/>
      <dgm:t>
        <a:bodyPr/>
        <a:lstStyle/>
        <a:p>
          <a:endParaRPr lang="es-ES"/>
        </a:p>
      </dgm:t>
    </dgm:pt>
    <dgm:pt modelId="{5631A6F4-097E-424A-9CD1-D89C1AA57946}" type="sibTrans" cxnId="{BE8BEB36-01B6-485B-B36C-B22B8E735374}">
      <dgm:prSet/>
      <dgm:spPr/>
      <dgm:t>
        <a:bodyPr/>
        <a:lstStyle/>
        <a:p>
          <a:endParaRPr lang="es-ES"/>
        </a:p>
      </dgm:t>
    </dgm:pt>
    <dgm:pt modelId="{1A459BBD-C569-4802-AF05-A8917E299E93}">
      <dgm:prSet phldrT="[Texto]"/>
      <dgm:spPr/>
      <dgm:t>
        <a:bodyPr/>
        <a:lstStyle/>
        <a:p>
          <a:r>
            <a:rPr lang="es-ES" b="1" dirty="0" smtClean="0"/>
            <a:t>1.2 Gestión Legislativa</a:t>
          </a:r>
        </a:p>
      </dgm:t>
    </dgm:pt>
    <dgm:pt modelId="{4EBC47F0-A5CA-47C8-91AA-E2DF016F4896}" type="parTrans" cxnId="{31A3DB07-C5E9-4FC0-BC74-EFDA415B7AAD}">
      <dgm:prSet/>
      <dgm:spPr/>
      <dgm:t>
        <a:bodyPr/>
        <a:lstStyle/>
        <a:p>
          <a:endParaRPr lang="es-ES"/>
        </a:p>
      </dgm:t>
    </dgm:pt>
    <dgm:pt modelId="{9684F884-A92B-49D6-AA98-C580F2F190C8}" type="sibTrans" cxnId="{31A3DB07-C5E9-4FC0-BC74-EFDA415B7AAD}">
      <dgm:prSet/>
      <dgm:spPr/>
      <dgm:t>
        <a:bodyPr/>
        <a:lstStyle/>
        <a:p>
          <a:endParaRPr lang="es-ES"/>
        </a:p>
      </dgm:t>
    </dgm:pt>
    <dgm:pt modelId="{34011DED-2DC9-4E65-87D5-66B21F920441}">
      <dgm:prSet phldrT="[Texto]"/>
      <dgm:spPr/>
      <dgm:t>
        <a:bodyPr/>
        <a:lstStyle/>
        <a:p>
          <a:r>
            <a:rPr lang="es-ES" b="1" dirty="0" smtClean="0">
              <a:solidFill>
                <a:schemeClr val="accent2">
                  <a:lumMod val="50000"/>
                </a:schemeClr>
              </a:solidFill>
            </a:rPr>
            <a:t>2.1.2 Salud</a:t>
          </a:r>
        </a:p>
      </dgm:t>
    </dgm:pt>
    <dgm:pt modelId="{40404118-EED9-487F-A6A5-639B318E09B2}" type="parTrans" cxnId="{877E5BD8-C232-4252-926B-5D644AF4AD6F}">
      <dgm:prSet/>
      <dgm:spPr/>
      <dgm:t>
        <a:bodyPr/>
        <a:lstStyle/>
        <a:p>
          <a:endParaRPr lang="es-ES"/>
        </a:p>
      </dgm:t>
    </dgm:pt>
    <dgm:pt modelId="{97BFEBE5-49D3-4756-9745-F49B86A6A3DC}" type="sibTrans" cxnId="{877E5BD8-C232-4252-926B-5D644AF4AD6F}">
      <dgm:prSet/>
      <dgm:spPr/>
      <dgm:t>
        <a:bodyPr/>
        <a:lstStyle/>
        <a:p>
          <a:endParaRPr lang="es-ES"/>
        </a:p>
      </dgm:t>
    </dgm:pt>
    <dgm:pt modelId="{3A5C1E7D-D855-4066-A1A7-2B43F9938CD0}">
      <dgm:prSet phldrT="[Texto]"/>
      <dgm:spPr/>
      <dgm:t>
        <a:bodyPr/>
        <a:lstStyle/>
        <a:p>
          <a:r>
            <a:rPr lang="es-ES" b="1" smtClean="0">
              <a:solidFill>
                <a:schemeClr val="accent2">
                  <a:lumMod val="50000"/>
                </a:schemeClr>
              </a:solidFill>
            </a:rPr>
            <a:t>2.1.3 Obras Públicas</a:t>
          </a:r>
          <a:endParaRPr lang="es-ES" b="1" dirty="0" smtClean="0"/>
        </a:p>
      </dgm:t>
    </dgm:pt>
    <dgm:pt modelId="{5A3A58A5-EF6D-45D5-BD0C-FAB8EB6B5706}" type="parTrans" cxnId="{547397FF-F903-475E-86EA-936C1DADAFDF}">
      <dgm:prSet/>
      <dgm:spPr/>
      <dgm:t>
        <a:bodyPr/>
        <a:lstStyle/>
        <a:p>
          <a:endParaRPr lang="es-ES"/>
        </a:p>
      </dgm:t>
    </dgm:pt>
    <dgm:pt modelId="{0AC8E940-8CDD-48BA-B718-07AE1F938744}" type="sibTrans" cxnId="{547397FF-F903-475E-86EA-936C1DADAFDF}">
      <dgm:prSet/>
      <dgm:spPr/>
      <dgm:t>
        <a:bodyPr/>
        <a:lstStyle/>
        <a:p>
          <a:endParaRPr lang="es-ES"/>
        </a:p>
      </dgm:t>
    </dgm:pt>
    <dgm:pt modelId="{C54BA5C8-6265-486B-BAD5-BA1BABBA4405}">
      <dgm:prSet phldrT="[Texto]"/>
      <dgm:spPr/>
      <dgm:t>
        <a:bodyPr/>
        <a:lstStyle/>
        <a:p>
          <a:r>
            <a:rPr lang="es-ES" b="1" dirty="0" smtClean="0">
              <a:solidFill>
                <a:schemeClr val="accent2">
                  <a:lumMod val="50000"/>
                </a:schemeClr>
              </a:solidFill>
            </a:rPr>
            <a:t>2.1.5 Medio Ambiente</a:t>
          </a:r>
          <a:endParaRPr lang="es-ES" b="1" dirty="0">
            <a:solidFill>
              <a:schemeClr val="accent2">
                <a:lumMod val="50000"/>
              </a:schemeClr>
            </a:solidFill>
          </a:endParaRPr>
        </a:p>
      </dgm:t>
    </dgm:pt>
    <dgm:pt modelId="{4753C72F-0C9D-40F1-996C-42674D144DB2}" type="parTrans" cxnId="{30AF2B4F-690B-463B-AC43-6EF4AD83A3AB}">
      <dgm:prSet/>
      <dgm:spPr/>
      <dgm:t>
        <a:bodyPr/>
        <a:lstStyle/>
        <a:p>
          <a:endParaRPr lang="es-ES"/>
        </a:p>
      </dgm:t>
    </dgm:pt>
    <dgm:pt modelId="{FFAEF695-0CC1-45C4-B8F9-15950B26855D}" type="sibTrans" cxnId="{30AF2B4F-690B-463B-AC43-6EF4AD83A3AB}">
      <dgm:prSet/>
      <dgm:spPr/>
      <dgm:t>
        <a:bodyPr/>
        <a:lstStyle/>
        <a:p>
          <a:endParaRPr lang="es-ES"/>
        </a:p>
      </dgm:t>
    </dgm:pt>
    <dgm:pt modelId="{D0FBAAB0-B467-4B7C-BA83-20C4ACADA8F7}" type="pres">
      <dgm:prSet presAssocID="{1CFD8881-CB97-4694-80D5-E2262F511C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DEC5776-C33C-4676-9DF0-7674FC5CB85D}" type="pres">
      <dgm:prSet presAssocID="{07E2E3EF-E11A-4FB0-A1BD-1159F860EEDF}" presName="centerShape" presStyleLbl="node0" presStyleIdx="0" presStyleCnt="1" custScaleX="153688" custScaleY="148791"/>
      <dgm:spPr/>
      <dgm:t>
        <a:bodyPr/>
        <a:lstStyle/>
        <a:p>
          <a:endParaRPr lang="es-ES"/>
        </a:p>
      </dgm:t>
    </dgm:pt>
    <dgm:pt modelId="{6E4D04E1-16C1-49CD-8423-BC7B54647E4B}" type="pres">
      <dgm:prSet presAssocID="{0A9CD8FF-EE46-4262-A7BF-3BEE5898FCBD}" presName="Name9" presStyleLbl="parChTrans1D2" presStyleIdx="0" presStyleCnt="8"/>
      <dgm:spPr/>
      <dgm:t>
        <a:bodyPr/>
        <a:lstStyle/>
        <a:p>
          <a:endParaRPr lang="es-ES"/>
        </a:p>
      </dgm:t>
    </dgm:pt>
    <dgm:pt modelId="{3A251CB1-6A41-4664-8A15-748A287A5DD5}" type="pres">
      <dgm:prSet presAssocID="{0A9CD8FF-EE46-4262-A7BF-3BEE5898FCBD}" presName="connTx" presStyleLbl="parChTrans1D2" presStyleIdx="0" presStyleCnt="8"/>
      <dgm:spPr/>
      <dgm:t>
        <a:bodyPr/>
        <a:lstStyle/>
        <a:p>
          <a:endParaRPr lang="es-ES"/>
        </a:p>
      </dgm:t>
    </dgm:pt>
    <dgm:pt modelId="{7B306038-498A-4BE6-BC7F-7CACE007C7C9}" type="pres">
      <dgm:prSet presAssocID="{BB86D750-B2E3-497A-8700-748A1C54A28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E7FF0B-CCAC-4F1B-9F3A-BCDA96D71D06}" type="pres">
      <dgm:prSet presAssocID="{4EBC47F0-A5CA-47C8-91AA-E2DF016F4896}" presName="Name9" presStyleLbl="parChTrans1D2" presStyleIdx="1" presStyleCnt="8"/>
      <dgm:spPr/>
      <dgm:t>
        <a:bodyPr/>
        <a:lstStyle/>
        <a:p>
          <a:endParaRPr lang="es-ES"/>
        </a:p>
      </dgm:t>
    </dgm:pt>
    <dgm:pt modelId="{4D739225-4CD1-4211-849E-B2D42C95CF0E}" type="pres">
      <dgm:prSet presAssocID="{4EBC47F0-A5CA-47C8-91AA-E2DF016F4896}" presName="connTx" presStyleLbl="parChTrans1D2" presStyleIdx="1" presStyleCnt="8"/>
      <dgm:spPr/>
      <dgm:t>
        <a:bodyPr/>
        <a:lstStyle/>
        <a:p>
          <a:endParaRPr lang="es-ES"/>
        </a:p>
      </dgm:t>
    </dgm:pt>
    <dgm:pt modelId="{F4B42647-B109-4CE3-A320-96A6D19F024D}" type="pres">
      <dgm:prSet presAssocID="{1A459BBD-C569-4802-AF05-A8917E299E9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0523C8-59A8-478F-A893-BFF612E9D1EC}" type="pres">
      <dgm:prSet presAssocID="{992FE920-859C-490D-89CE-91AD1C02E02D}" presName="Name9" presStyleLbl="parChTrans1D2" presStyleIdx="2" presStyleCnt="8"/>
      <dgm:spPr/>
      <dgm:t>
        <a:bodyPr/>
        <a:lstStyle/>
        <a:p>
          <a:endParaRPr lang="es-ES"/>
        </a:p>
      </dgm:t>
    </dgm:pt>
    <dgm:pt modelId="{7D45038D-FE7C-4A0D-AEBA-BCBECC37C5FF}" type="pres">
      <dgm:prSet presAssocID="{992FE920-859C-490D-89CE-91AD1C02E02D}" presName="connTx" presStyleLbl="parChTrans1D2" presStyleIdx="2" presStyleCnt="8"/>
      <dgm:spPr/>
      <dgm:t>
        <a:bodyPr/>
        <a:lstStyle/>
        <a:p>
          <a:endParaRPr lang="es-ES"/>
        </a:p>
      </dgm:t>
    </dgm:pt>
    <dgm:pt modelId="{AFDE9B43-1003-4C09-B57A-DDC82A3BE977}" type="pres">
      <dgm:prSet presAssocID="{43153C1E-EDF1-4600-A9A7-5EBEE7FEF38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129434-FCE3-4E97-8A43-690454DBA4CC}" type="pres">
      <dgm:prSet presAssocID="{40404118-EED9-487F-A6A5-639B318E09B2}" presName="Name9" presStyleLbl="parChTrans1D2" presStyleIdx="3" presStyleCnt="8"/>
      <dgm:spPr/>
      <dgm:t>
        <a:bodyPr/>
        <a:lstStyle/>
        <a:p>
          <a:endParaRPr lang="es-ES"/>
        </a:p>
      </dgm:t>
    </dgm:pt>
    <dgm:pt modelId="{1DA53513-13AA-482A-B14F-00F45CA0103D}" type="pres">
      <dgm:prSet presAssocID="{40404118-EED9-487F-A6A5-639B318E09B2}" presName="connTx" presStyleLbl="parChTrans1D2" presStyleIdx="3" presStyleCnt="8"/>
      <dgm:spPr/>
      <dgm:t>
        <a:bodyPr/>
        <a:lstStyle/>
        <a:p>
          <a:endParaRPr lang="es-ES"/>
        </a:p>
      </dgm:t>
    </dgm:pt>
    <dgm:pt modelId="{514A1B47-0822-4E2A-9CEC-8B8DDB594327}" type="pres">
      <dgm:prSet presAssocID="{34011DED-2DC9-4E65-87D5-66B21F92044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8835D9-F386-499B-8095-5AC91252E17F}" type="pres">
      <dgm:prSet presAssocID="{5A3A58A5-EF6D-45D5-BD0C-FAB8EB6B5706}" presName="Name9" presStyleLbl="parChTrans1D2" presStyleIdx="4" presStyleCnt="8"/>
      <dgm:spPr/>
      <dgm:t>
        <a:bodyPr/>
        <a:lstStyle/>
        <a:p>
          <a:endParaRPr lang="es-ES"/>
        </a:p>
      </dgm:t>
    </dgm:pt>
    <dgm:pt modelId="{CF436EAD-CB16-406A-8E4F-9970DF98F3DD}" type="pres">
      <dgm:prSet presAssocID="{5A3A58A5-EF6D-45D5-BD0C-FAB8EB6B5706}" presName="connTx" presStyleLbl="parChTrans1D2" presStyleIdx="4" presStyleCnt="8"/>
      <dgm:spPr/>
      <dgm:t>
        <a:bodyPr/>
        <a:lstStyle/>
        <a:p>
          <a:endParaRPr lang="es-ES"/>
        </a:p>
      </dgm:t>
    </dgm:pt>
    <dgm:pt modelId="{EB271906-E35D-4F11-ACCE-A7949A86673C}" type="pres">
      <dgm:prSet presAssocID="{3A5C1E7D-D855-4066-A1A7-2B43F9938CD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972BD6-3195-40CD-A779-7F9C9F72D7F9}" type="pres">
      <dgm:prSet presAssocID="{D7FC88C6-9F84-4182-BDE9-06C2CE2F3575}" presName="Name9" presStyleLbl="parChTrans1D2" presStyleIdx="5" presStyleCnt="8"/>
      <dgm:spPr/>
      <dgm:t>
        <a:bodyPr/>
        <a:lstStyle/>
        <a:p>
          <a:endParaRPr lang="es-ES"/>
        </a:p>
      </dgm:t>
    </dgm:pt>
    <dgm:pt modelId="{F41CB381-C772-454C-BE66-965B619E0B7B}" type="pres">
      <dgm:prSet presAssocID="{D7FC88C6-9F84-4182-BDE9-06C2CE2F3575}" presName="connTx" presStyleLbl="parChTrans1D2" presStyleIdx="5" presStyleCnt="8"/>
      <dgm:spPr/>
      <dgm:t>
        <a:bodyPr/>
        <a:lstStyle/>
        <a:p>
          <a:endParaRPr lang="es-ES"/>
        </a:p>
      </dgm:t>
    </dgm:pt>
    <dgm:pt modelId="{245572C5-F6B6-466F-ADB1-8CA25FCF730C}" type="pres">
      <dgm:prSet presAssocID="{71D7A4A2-8E43-4542-9638-3EC75F96FEB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45F34C-2989-4761-A289-07B398264383}" type="pres">
      <dgm:prSet presAssocID="{4753C72F-0C9D-40F1-996C-42674D144DB2}" presName="Name9" presStyleLbl="parChTrans1D2" presStyleIdx="6" presStyleCnt="8"/>
      <dgm:spPr/>
      <dgm:t>
        <a:bodyPr/>
        <a:lstStyle/>
        <a:p>
          <a:endParaRPr lang="es-ES"/>
        </a:p>
      </dgm:t>
    </dgm:pt>
    <dgm:pt modelId="{D9BA9B47-62F6-40FD-8B01-9D0243D0A1EC}" type="pres">
      <dgm:prSet presAssocID="{4753C72F-0C9D-40F1-996C-42674D144DB2}" presName="connTx" presStyleLbl="parChTrans1D2" presStyleIdx="6" presStyleCnt="8"/>
      <dgm:spPr/>
      <dgm:t>
        <a:bodyPr/>
        <a:lstStyle/>
        <a:p>
          <a:endParaRPr lang="es-ES"/>
        </a:p>
      </dgm:t>
    </dgm:pt>
    <dgm:pt modelId="{6A26DEA8-DB59-4444-9C74-FB7EBC75794D}" type="pres">
      <dgm:prSet presAssocID="{C54BA5C8-6265-486B-BAD5-BA1BABBA440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8D9323-C14B-4D23-AC2F-6ECC84EC5AF5}" type="pres">
      <dgm:prSet presAssocID="{A7138AE4-6E92-4F3A-826E-959DD39CD206}" presName="Name9" presStyleLbl="parChTrans1D2" presStyleIdx="7" presStyleCnt="8"/>
      <dgm:spPr/>
      <dgm:t>
        <a:bodyPr/>
        <a:lstStyle/>
        <a:p>
          <a:endParaRPr lang="es-ES"/>
        </a:p>
      </dgm:t>
    </dgm:pt>
    <dgm:pt modelId="{E90F558E-1FEC-435E-B61D-95F0E1D3D998}" type="pres">
      <dgm:prSet presAssocID="{A7138AE4-6E92-4F3A-826E-959DD39CD206}" presName="connTx" presStyleLbl="parChTrans1D2" presStyleIdx="7" presStyleCnt="8"/>
      <dgm:spPr/>
      <dgm:t>
        <a:bodyPr/>
        <a:lstStyle/>
        <a:p>
          <a:endParaRPr lang="es-ES"/>
        </a:p>
      </dgm:t>
    </dgm:pt>
    <dgm:pt modelId="{68D2E2EA-A7EB-4EDE-A19A-0A39ED14189D}" type="pres">
      <dgm:prSet presAssocID="{C16A7B61-4CF2-4BB7-AB5C-B16C616462B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47397FF-F903-475E-86EA-936C1DADAFDF}" srcId="{07E2E3EF-E11A-4FB0-A1BD-1159F860EEDF}" destId="{3A5C1E7D-D855-4066-A1A7-2B43F9938CD0}" srcOrd="4" destOrd="0" parTransId="{5A3A58A5-EF6D-45D5-BD0C-FAB8EB6B5706}" sibTransId="{0AC8E940-8CDD-48BA-B718-07AE1F938744}"/>
    <dgm:cxn modelId="{EF37F426-8B40-4F72-9617-F34B6A23550B}" type="presOf" srcId="{A7138AE4-6E92-4F3A-826E-959DD39CD206}" destId="{E90F558E-1FEC-435E-B61D-95F0E1D3D998}" srcOrd="1" destOrd="0" presId="urn:microsoft.com/office/officeart/2005/8/layout/radial1"/>
    <dgm:cxn modelId="{AB3F3383-0A41-4F67-8295-6203AA6D0863}" type="presOf" srcId="{40404118-EED9-487F-A6A5-639B318E09B2}" destId="{98129434-FCE3-4E97-8A43-690454DBA4CC}" srcOrd="0" destOrd="0" presId="urn:microsoft.com/office/officeart/2005/8/layout/radial1"/>
    <dgm:cxn modelId="{06B85C6F-7657-4B02-B807-08CA32C93DA3}" type="presOf" srcId="{4753C72F-0C9D-40F1-996C-42674D144DB2}" destId="{D9BA9B47-62F6-40FD-8B01-9D0243D0A1EC}" srcOrd="1" destOrd="0" presId="urn:microsoft.com/office/officeart/2005/8/layout/radial1"/>
    <dgm:cxn modelId="{C8D4B359-8996-4517-802C-23FB741EF184}" type="presOf" srcId="{40404118-EED9-487F-A6A5-639B318E09B2}" destId="{1DA53513-13AA-482A-B14F-00F45CA0103D}" srcOrd="1" destOrd="0" presId="urn:microsoft.com/office/officeart/2005/8/layout/radial1"/>
    <dgm:cxn modelId="{6B281C76-881A-4F8C-A8AC-B648A0345CD6}" type="presOf" srcId="{C54BA5C8-6265-486B-BAD5-BA1BABBA4405}" destId="{6A26DEA8-DB59-4444-9C74-FB7EBC75794D}" srcOrd="0" destOrd="0" presId="urn:microsoft.com/office/officeart/2005/8/layout/radial1"/>
    <dgm:cxn modelId="{FF2CC830-CB3D-4A23-A3E7-1392B1CFD5E9}" type="presOf" srcId="{1A459BBD-C569-4802-AF05-A8917E299E93}" destId="{F4B42647-B109-4CE3-A320-96A6D19F024D}" srcOrd="0" destOrd="0" presId="urn:microsoft.com/office/officeart/2005/8/layout/radial1"/>
    <dgm:cxn modelId="{A6B62EFD-DEE2-45C1-9FB9-DFAA7AE8FD76}" type="presOf" srcId="{BB86D750-B2E3-497A-8700-748A1C54A280}" destId="{7B306038-498A-4BE6-BC7F-7CACE007C7C9}" srcOrd="0" destOrd="0" presId="urn:microsoft.com/office/officeart/2005/8/layout/radial1"/>
    <dgm:cxn modelId="{EECA56CC-D07B-46D4-B7B4-9AE603BDA400}" type="presOf" srcId="{992FE920-859C-490D-89CE-91AD1C02E02D}" destId="{B50523C8-59A8-478F-A893-BFF612E9D1EC}" srcOrd="0" destOrd="0" presId="urn:microsoft.com/office/officeart/2005/8/layout/radial1"/>
    <dgm:cxn modelId="{F2330B4C-1F7B-48A3-96BB-48EE568FD690}" type="presOf" srcId="{5A3A58A5-EF6D-45D5-BD0C-FAB8EB6B5706}" destId="{928835D9-F386-499B-8095-5AC91252E17F}" srcOrd="0" destOrd="0" presId="urn:microsoft.com/office/officeart/2005/8/layout/radial1"/>
    <dgm:cxn modelId="{AB4E964B-CEEC-4060-9F90-5B1CA5017E5D}" srcId="{07E2E3EF-E11A-4FB0-A1BD-1159F860EEDF}" destId="{C16A7B61-4CF2-4BB7-AB5C-B16C616462BA}" srcOrd="7" destOrd="0" parTransId="{A7138AE4-6E92-4F3A-826E-959DD39CD206}" sibTransId="{3C39CA31-6431-4B3C-A211-564B7E2ACC4A}"/>
    <dgm:cxn modelId="{D0B71E45-DAAE-46D7-B726-E7466E9022DC}" type="presOf" srcId="{34011DED-2DC9-4E65-87D5-66B21F920441}" destId="{514A1B47-0822-4E2A-9CEC-8B8DDB594327}" srcOrd="0" destOrd="0" presId="urn:microsoft.com/office/officeart/2005/8/layout/radial1"/>
    <dgm:cxn modelId="{A262AFD4-977C-4A42-B1EC-83252A000478}" type="presOf" srcId="{43153C1E-EDF1-4600-A9A7-5EBEE7FEF38D}" destId="{AFDE9B43-1003-4C09-B57A-DDC82A3BE977}" srcOrd="0" destOrd="0" presId="urn:microsoft.com/office/officeart/2005/8/layout/radial1"/>
    <dgm:cxn modelId="{2C23CAD7-C6CA-4895-9CDA-85D3EFE84C9A}" srcId="{07E2E3EF-E11A-4FB0-A1BD-1159F860EEDF}" destId="{43153C1E-EDF1-4600-A9A7-5EBEE7FEF38D}" srcOrd="2" destOrd="0" parTransId="{992FE920-859C-490D-89CE-91AD1C02E02D}" sibTransId="{0FBA8F3B-7A3B-4C0F-9F18-C80A4DB3B94E}"/>
    <dgm:cxn modelId="{31A3DB07-C5E9-4FC0-BC74-EFDA415B7AAD}" srcId="{07E2E3EF-E11A-4FB0-A1BD-1159F860EEDF}" destId="{1A459BBD-C569-4802-AF05-A8917E299E93}" srcOrd="1" destOrd="0" parTransId="{4EBC47F0-A5CA-47C8-91AA-E2DF016F4896}" sibTransId="{9684F884-A92B-49D6-AA98-C580F2F190C8}"/>
    <dgm:cxn modelId="{3D729836-435F-4D94-8238-59C4385DBB12}" type="presOf" srcId="{5A3A58A5-EF6D-45D5-BD0C-FAB8EB6B5706}" destId="{CF436EAD-CB16-406A-8E4F-9970DF98F3DD}" srcOrd="1" destOrd="0" presId="urn:microsoft.com/office/officeart/2005/8/layout/radial1"/>
    <dgm:cxn modelId="{7C37665C-F658-44AB-9560-4423E9B5D6F9}" srcId="{07E2E3EF-E11A-4FB0-A1BD-1159F860EEDF}" destId="{71D7A4A2-8E43-4542-9638-3EC75F96FEB6}" srcOrd="5" destOrd="0" parTransId="{D7FC88C6-9F84-4182-BDE9-06C2CE2F3575}" sibTransId="{67BBCC75-3BDB-4130-8EAD-C733381E0813}"/>
    <dgm:cxn modelId="{9C750508-00B5-46AA-9400-F292D475BE91}" type="presOf" srcId="{D7FC88C6-9F84-4182-BDE9-06C2CE2F3575}" destId="{BF972BD6-3195-40CD-A779-7F9C9F72D7F9}" srcOrd="0" destOrd="0" presId="urn:microsoft.com/office/officeart/2005/8/layout/radial1"/>
    <dgm:cxn modelId="{4923CA5B-DA27-46C0-ACE7-3BB0D9B67849}" srcId="{1CFD8881-CB97-4694-80D5-E2262F511CEC}" destId="{07E2E3EF-E11A-4FB0-A1BD-1159F860EEDF}" srcOrd="0" destOrd="0" parTransId="{1B8FF00C-DC8E-416E-8075-E8B19EE03B5F}" sibTransId="{CC7707C1-4068-4806-9CD3-A7B0A1613E75}"/>
    <dgm:cxn modelId="{C264A689-8959-4FD6-A95D-0EE82E24D689}" type="presOf" srcId="{0A9CD8FF-EE46-4262-A7BF-3BEE5898FCBD}" destId="{3A251CB1-6A41-4664-8A15-748A287A5DD5}" srcOrd="1" destOrd="0" presId="urn:microsoft.com/office/officeart/2005/8/layout/radial1"/>
    <dgm:cxn modelId="{BE8BEB36-01B6-485B-B36C-B22B8E735374}" srcId="{07E2E3EF-E11A-4FB0-A1BD-1159F860EEDF}" destId="{BB86D750-B2E3-497A-8700-748A1C54A280}" srcOrd="0" destOrd="0" parTransId="{0A9CD8FF-EE46-4262-A7BF-3BEE5898FCBD}" sibTransId="{5631A6F4-097E-424A-9CD1-D89C1AA57946}"/>
    <dgm:cxn modelId="{89B21F81-CC53-4A29-9E37-82F6BC99D9DA}" type="presOf" srcId="{4753C72F-0C9D-40F1-996C-42674D144DB2}" destId="{1445F34C-2989-4761-A289-07B398264383}" srcOrd="0" destOrd="0" presId="urn:microsoft.com/office/officeart/2005/8/layout/radial1"/>
    <dgm:cxn modelId="{92B86940-1863-4C35-A2C4-6763BEDF9192}" type="presOf" srcId="{0A9CD8FF-EE46-4262-A7BF-3BEE5898FCBD}" destId="{6E4D04E1-16C1-49CD-8423-BC7B54647E4B}" srcOrd="0" destOrd="0" presId="urn:microsoft.com/office/officeart/2005/8/layout/radial1"/>
    <dgm:cxn modelId="{2DEF7DC6-F3B9-479B-8A6C-F2CF0DCCB513}" type="presOf" srcId="{1CFD8881-CB97-4694-80D5-E2262F511CEC}" destId="{D0FBAAB0-B467-4B7C-BA83-20C4ACADA8F7}" srcOrd="0" destOrd="0" presId="urn:microsoft.com/office/officeart/2005/8/layout/radial1"/>
    <dgm:cxn modelId="{BBFBD14D-3DD7-4D69-ADE0-03E2F792C417}" type="presOf" srcId="{4EBC47F0-A5CA-47C8-91AA-E2DF016F4896}" destId="{4D739225-4CD1-4211-849E-B2D42C95CF0E}" srcOrd="1" destOrd="0" presId="urn:microsoft.com/office/officeart/2005/8/layout/radial1"/>
    <dgm:cxn modelId="{8184E651-2D10-45E4-8C3F-E9489DCAF7B6}" type="presOf" srcId="{A7138AE4-6E92-4F3A-826E-959DD39CD206}" destId="{338D9323-C14B-4D23-AC2F-6ECC84EC5AF5}" srcOrd="0" destOrd="0" presId="urn:microsoft.com/office/officeart/2005/8/layout/radial1"/>
    <dgm:cxn modelId="{8B08B2A2-2DF2-4DE7-B58B-FB398FDD3AF0}" type="presOf" srcId="{3A5C1E7D-D855-4066-A1A7-2B43F9938CD0}" destId="{EB271906-E35D-4F11-ACCE-A7949A86673C}" srcOrd="0" destOrd="0" presId="urn:microsoft.com/office/officeart/2005/8/layout/radial1"/>
    <dgm:cxn modelId="{30AF2B4F-690B-463B-AC43-6EF4AD83A3AB}" srcId="{07E2E3EF-E11A-4FB0-A1BD-1159F860EEDF}" destId="{C54BA5C8-6265-486B-BAD5-BA1BABBA4405}" srcOrd="6" destOrd="0" parTransId="{4753C72F-0C9D-40F1-996C-42674D144DB2}" sibTransId="{FFAEF695-0CC1-45C4-B8F9-15950B26855D}"/>
    <dgm:cxn modelId="{877E5BD8-C232-4252-926B-5D644AF4AD6F}" srcId="{07E2E3EF-E11A-4FB0-A1BD-1159F860EEDF}" destId="{34011DED-2DC9-4E65-87D5-66B21F920441}" srcOrd="3" destOrd="0" parTransId="{40404118-EED9-487F-A6A5-639B318E09B2}" sibTransId="{97BFEBE5-49D3-4756-9745-F49B86A6A3DC}"/>
    <dgm:cxn modelId="{81ECBD4A-BBAF-4254-BA00-C33B39DD52C5}" type="presOf" srcId="{71D7A4A2-8E43-4542-9638-3EC75F96FEB6}" destId="{245572C5-F6B6-466F-ADB1-8CA25FCF730C}" srcOrd="0" destOrd="0" presId="urn:microsoft.com/office/officeart/2005/8/layout/radial1"/>
    <dgm:cxn modelId="{0EA13B79-A329-4E42-B8EE-FC6B5A9A81CB}" type="presOf" srcId="{992FE920-859C-490D-89CE-91AD1C02E02D}" destId="{7D45038D-FE7C-4A0D-AEBA-BCBECC37C5FF}" srcOrd="1" destOrd="0" presId="urn:microsoft.com/office/officeart/2005/8/layout/radial1"/>
    <dgm:cxn modelId="{B7856467-83A9-494F-9611-F47DF3090BD8}" type="presOf" srcId="{D7FC88C6-9F84-4182-BDE9-06C2CE2F3575}" destId="{F41CB381-C772-454C-BE66-965B619E0B7B}" srcOrd="1" destOrd="0" presId="urn:microsoft.com/office/officeart/2005/8/layout/radial1"/>
    <dgm:cxn modelId="{A4BCC15F-12A6-47D9-A015-537244662EFB}" type="presOf" srcId="{4EBC47F0-A5CA-47C8-91AA-E2DF016F4896}" destId="{BEE7FF0B-CCAC-4F1B-9F3A-BCDA96D71D06}" srcOrd="0" destOrd="0" presId="urn:microsoft.com/office/officeart/2005/8/layout/radial1"/>
    <dgm:cxn modelId="{5AC8A1EF-0D29-4756-8EDE-205A86460ABD}" type="presOf" srcId="{07E2E3EF-E11A-4FB0-A1BD-1159F860EEDF}" destId="{DDEC5776-C33C-4676-9DF0-7674FC5CB85D}" srcOrd="0" destOrd="0" presId="urn:microsoft.com/office/officeart/2005/8/layout/radial1"/>
    <dgm:cxn modelId="{41EF2520-12B4-48CC-9E59-17F2E56FA9E9}" type="presOf" srcId="{C16A7B61-4CF2-4BB7-AB5C-B16C616462BA}" destId="{68D2E2EA-A7EB-4EDE-A19A-0A39ED14189D}" srcOrd="0" destOrd="0" presId="urn:microsoft.com/office/officeart/2005/8/layout/radial1"/>
    <dgm:cxn modelId="{11FB869B-E292-4949-99BE-497DD64D83F3}" type="presParOf" srcId="{D0FBAAB0-B467-4B7C-BA83-20C4ACADA8F7}" destId="{DDEC5776-C33C-4676-9DF0-7674FC5CB85D}" srcOrd="0" destOrd="0" presId="urn:microsoft.com/office/officeart/2005/8/layout/radial1"/>
    <dgm:cxn modelId="{1F362425-8514-4D46-BAA2-51E2249654A7}" type="presParOf" srcId="{D0FBAAB0-B467-4B7C-BA83-20C4ACADA8F7}" destId="{6E4D04E1-16C1-49CD-8423-BC7B54647E4B}" srcOrd="1" destOrd="0" presId="urn:microsoft.com/office/officeart/2005/8/layout/radial1"/>
    <dgm:cxn modelId="{DB3FE4FF-4B28-4827-B9DA-920DBBA6D974}" type="presParOf" srcId="{6E4D04E1-16C1-49CD-8423-BC7B54647E4B}" destId="{3A251CB1-6A41-4664-8A15-748A287A5DD5}" srcOrd="0" destOrd="0" presId="urn:microsoft.com/office/officeart/2005/8/layout/radial1"/>
    <dgm:cxn modelId="{EE7B30BE-CC48-4568-84EC-5CE411FD6CB9}" type="presParOf" srcId="{D0FBAAB0-B467-4B7C-BA83-20C4ACADA8F7}" destId="{7B306038-498A-4BE6-BC7F-7CACE007C7C9}" srcOrd="2" destOrd="0" presId="urn:microsoft.com/office/officeart/2005/8/layout/radial1"/>
    <dgm:cxn modelId="{BD641685-589B-41BE-A90A-8F2AE8882CD6}" type="presParOf" srcId="{D0FBAAB0-B467-4B7C-BA83-20C4ACADA8F7}" destId="{BEE7FF0B-CCAC-4F1B-9F3A-BCDA96D71D06}" srcOrd="3" destOrd="0" presId="urn:microsoft.com/office/officeart/2005/8/layout/radial1"/>
    <dgm:cxn modelId="{B12EEBA0-DDF2-4789-9BA4-51C7054B62D4}" type="presParOf" srcId="{BEE7FF0B-CCAC-4F1B-9F3A-BCDA96D71D06}" destId="{4D739225-4CD1-4211-849E-B2D42C95CF0E}" srcOrd="0" destOrd="0" presId="urn:microsoft.com/office/officeart/2005/8/layout/radial1"/>
    <dgm:cxn modelId="{28883478-0CA1-4DC5-90C0-354C2CD79767}" type="presParOf" srcId="{D0FBAAB0-B467-4B7C-BA83-20C4ACADA8F7}" destId="{F4B42647-B109-4CE3-A320-96A6D19F024D}" srcOrd="4" destOrd="0" presId="urn:microsoft.com/office/officeart/2005/8/layout/radial1"/>
    <dgm:cxn modelId="{B281D9FB-2A83-4380-98DF-0797EDD4B927}" type="presParOf" srcId="{D0FBAAB0-B467-4B7C-BA83-20C4ACADA8F7}" destId="{B50523C8-59A8-478F-A893-BFF612E9D1EC}" srcOrd="5" destOrd="0" presId="urn:microsoft.com/office/officeart/2005/8/layout/radial1"/>
    <dgm:cxn modelId="{F8219A5C-BB37-4F9E-AA91-F4B8A08D25B6}" type="presParOf" srcId="{B50523C8-59A8-478F-A893-BFF612E9D1EC}" destId="{7D45038D-FE7C-4A0D-AEBA-BCBECC37C5FF}" srcOrd="0" destOrd="0" presId="urn:microsoft.com/office/officeart/2005/8/layout/radial1"/>
    <dgm:cxn modelId="{88BDC42F-EB62-4E6F-85D7-476E3DA6371E}" type="presParOf" srcId="{D0FBAAB0-B467-4B7C-BA83-20C4ACADA8F7}" destId="{AFDE9B43-1003-4C09-B57A-DDC82A3BE977}" srcOrd="6" destOrd="0" presId="urn:microsoft.com/office/officeart/2005/8/layout/radial1"/>
    <dgm:cxn modelId="{6DACA13E-B179-4476-807C-E79730E2C931}" type="presParOf" srcId="{D0FBAAB0-B467-4B7C-BA83-20C4ACADA8F7}" destId="{98129434-FCE3-4E97-8A43-690454DBA4CC}" srcOrd="7" destOrd="0" presId="urn:microsoft.com/office/officeart/2005/8/layout/radial1"/>
    <dgm:cxn modelId="{D08F5330-63A3-472E-8CE0-1AC2E3601198}" type="presParOf" srcId="{98129434-FCE3-4E97-8A43-690454DBA4CC}" destId="{1DA53513-13AA-482A-B14F-00F45CA0103D}" srcOrd="0" destOrd="0" presId="urn:microsoft.com/office/officeart/2005/8/layout/radial1"/>
    <dgm:cxn modelId="{C990B0DA-75D8-4185-8A59-DD9D24CAF82C}" type="presParOf" srcId="{D0FBAAB0-B467-4B7C-BA83-20C4ACADA8F7}" destId="{514A1B47-0822-4E2A-9CEC-8B8DDB594327}" srcOrd="8" destOrd="0" presId="urn:microsoft.com/office/officeart/2005/8/layout/radial1"/>
    <dgm:cxn modelId="{1208ECEF-6169-4799-9082-A5F062DA5D65}" type="presParOf" srcId="{D0FBAAB0-B467-4B7C-BA83-20C4ACADA8F7}" destId="{928835D9-F386-499B-8095-5AC91252E17F}" srcOrd="9" destOrd="0" presId="urn:microsoft.com/office/officeart/2005/8/layout/radial1"/>
    <dgm:cxn modelId="{4CC0C563-6C15-45B7-845E-263FF8A667BF}" type="presParOf" srcId="{928835D9-F386-499B-8095-5AC91252E17F}" destId="{CF436EAD-CB16-406A-8E4F-9970DF98F3DD}" srcOrd="0" destOrd="0" presId="urn:microsoft.com/office/officeart/2005/8/layout/radial1"/>
    <dgm:cxn modelId="{D0CD12E8-DA50-46E6-B398-DCF71C83A2AE}" type="presParOf" srcId="{D0FBAAB0-B467-4B7C-BA83-20C4ACADA8F7}" destId="{EB271906-E35D-4F11-ACCE-A7949A86673C}" srcOrd="10" destOrd="0" presId="urn:microsoft.com/office/officeart/2005/8/layout/radial1"/>
    <dgm:cxn modelId="{A4938995-C554-453E-8E2A-F65C40D3F0B3}" type="presParOf" srcId="{D0FBAAB0-B467-4B7C-BA83-20C4ACADA8F7}" destId="{BF972BD6-3195-40CD-A779-7F9C9F72D7F9}" srcOrd="11" destOrd="0" presId="urn:microsoft.com/office/officeart/2005/8/layout/radial1"/>
    <dgm:cxn modelId="{76F4D60A-43ED-479C-86F2-F329F0AE465A}" type="presParOf" srcId="{BF972BD6-3195-40CD-A779-7F9C9F72D7F9}" destId="{F41CB381-C772-454C-BE66-965B619E0B7B}" srcOrd="0" destOrd="0" presId="urn:microsoft.com/office/officeart/2005/8/layout/radial1"/>
    <dgm:cxn modelId="{0B9D5C65-7C5A-4791-A65C-D116F721EB2A}" type="presParOf" srcId="{D0FBAAB0-B467-4B7C-BA83-20C4ACADA8F7}" destId="{245572C5-F6B6-466F-ADB1-8CA25FCF730C}" srcOrd="12" destOrd="0" presId="urn:microsoft.com/office/officeart/2005/8/layout/radial1"/>
    <dgm:cxn modelId="{D64A8809-4C74-4041-ADAC-DB2ADBA7A1D1}" type="presParOf" srcId="{D0FBAAB0-B467-4B7C-BA83-20C4ACADA8F7}" destId="{1445F34C-2989-4761-A289-07B398264383}" srcOrd="13" destOrd="0" presId="urn:microsoft.com/office/officeart/2005/8/layout/radial1"/>
    <dgm:cxn modelId="{4440372C-5BE8-4B48-8415-5DB2BB238128}" type="presParOf" srcId="{1445F34C-2989-4761-A289-07B398264383}" destId="{D9BA9B47-62F6-40FD-8B01-9D0243D0A1EC}" srcOrd="0" destOrd="0" presId="urn:microsoft.com/office/officeart/2005/8/layout/radial1"/>
    <dgm:cxn modelId="{5FE12339-7C19-4EE5-8686-920F3C8900AB}" type="presParOf" srcId="{D0FBAAB0-B467-4B7C-BA83-20C4ACADA8F7}" destId="{6A26DEA8-DB59-4444-9C74-FB7EBC75794D}" srcOrd="14" destOrd="0" presId="urn:microsoft.com/office/officeart/2005/8/layout/radial1"/>
    <dgm:cxn modelId="{152BFF9E-643D-43AB-BC12-74D639651A82}" type="presParOf" srcId="{D0FBAAB0-B467-4B7C-BA83-20C4ACADA8F7}" destId="{338D9323-C14B-4D23-AC2F-6ECC84EC5AF5}" srcOrd="15" destOrd="0" presId="urn:microsoft.com/office/officeart/2005/8/layout/radial1"/>
    <dgm:cxn modelId="{67A2CD9B-E3CB-487D-8449-537AACD06125}" type="presParOf" srcId="{338D9323-C14B-4D23-AC2F-6ECC84EC5AF5}" destId="{E90F558E-1FEC-435E-B61D-95F0E1D3D998}" srcOrd="0" destOrd="0" presId="urn:microsoft.com/office/officeart/2005/8/layout/radial1"/>
    <dgm:cxn modelId="{5FD2CD6E-12E6-4C0A-B484-C9D3B6737BF6}" type="presParOf" srcId="{D0FBAAB0-B467-4B7C-BA83-20C4ACADA8F7}" destId="{68D2E2EA-A7EB-4EDE-A19A-0A39ED14189D}" srcOrd="16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C5776-C33C-4676-9DF0-7674FC5CB85D}">
      <dsp:nvSpPr>
        <dsp:cNvPr id="0" name=""/>
        <dsp:cNvSpPr/>
      </dsp:nvSpPr>
      <dsp:spPr>
        <a:xfrm>
          <a:off x="2188631" y="1688452"/>
          <a:ext cx="1970377" cy="1928746"/>
        </a:xfrm>
        <a:prstGeom prst="ellipse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Gobernación</a:t>
          </a:r>
          <a:endParaRPr lang="es-ES" sz="1800" b="1" kern="1200" dirty="0"/>
        </a:p>
      </dsp:txBody>
      <dsp:txXfrm>
        <a:off x="2477186" y="1970910"/>
        <a:ext cx="1393267" cy="1363830"/>
      </dsp:txXfrm>
    </dsp:sp>
    <dsp:sp modelId="{B50523C8-59A8-478F-A893-BFF612E9D1EC}">
      <dsp:nvSpPr>
        <dsp:cNvPr id="0" name=""/>
        <dsp:cNvSpPr/>
      </dsp:nvSpPr>
      <dsp:spPr>
        <a:xfrm rot="16200000">
          <a:off x="3069916" y="1563837"/>
          <a:ext cx="207807" cy="41421"/>
        </a:xfrm>
        <a:custGeom>
          <a:avLst/>
          <a:gdLst/>
          <a:ahLst/>
          <a:cxnLst/>
          <a:rect l="0" t="0" r="0" b="0"/>
          <a:pathLst>
            <a:path>
              <a:moveTo>
                <a:pt x="0" y="20710"/>
              </a:moveTo>
              <a:lnTo>
                <a:pt x="207807" y="2071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 dirty="0"/>
        </a:p>
      </dsp:txBody>
      <dsp:txXfrm>
        <a:off x="3168624" y="1579353"/>
        <a:ext cx="10390" cy="10390"/>
      </dsp:txXfrm>
    </dsp:sp>
    <dsp:sp modelId="{AFDE9B43-1003-4C09-B57A-DDC82A3BE977}">
      <dsp:nvSpPr>
        <dsp:cNvPr id="0" name=""/>
        <dsp:cNvSpPr/>
      </dsp:nvSpPr>
      <dsp:spPr>
        <a:xfrm>
          <a:off x="2443455" y="19915"/>
          <a:ext cx="1460729" cy="1460729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Educación</a:t>
          </a:r>
        </a:p>
      </dsp:txBody>
      <dsp:txXfrm>
        <a:off x="2657374" y="233834"/>
        <a:ext cx="1032891" cy="1032891"/>
      </dsp:txXfrm>
    </dsp:sp>
    <dsp:sp modelId="{BF972BD6-3195-40CD-A779-7F9C9F72D7F9}">
      <dsp:nvSpPr>
        <dsp:cNvPr id="0" name=""/>
        <dsp:cNvSpPr/>
      </dsp:nvSpPr>
      <dsp:spPr>
        <a:xfrm rot="19800000">
          <a:off x="4009519" y="2094104"/>
          <a:ext cx="192321" cy="41421"/>
        </a:xfrm>
        <a:custGeom>
          <a:avLst/>
          <a:gdLst/>
          <a:ahLst/>
          <a:cxnLst/>
          <a:rect l="0" t="0" r="0" b="0"/>
          <a:pathLst>
            <a:path>
              <a:moveTo>
                <a:pt x="0" y="20710"/>
              </a:moveTo>
              <a:lnTo>
                <a:pt x="192321" y="2071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 dirty="0"/>
        </a:p>
      </dsp:txBody>
      <dsp:txXfrm>
        <a:off x="4100872" y="2110007"/>
        <a:ext cx="9616" cy="9616"/>
      </dsp:txXfrm>
    </dsp:sp>
    <dsp:sp modelId="{245572C5-F6B6-466F-ADB1-8CA25FCF730C}">
      <dsp:nvSpPr>
        <dsp:cNvPr id="0" name=""/>
        <dsp:cNvSpPr/>
      </dsp:nvSpPr>
      <dsp:spPr>
        <a:xfrm>
          <a:off x="4091107" y="971188"/>
          <a:ext cx="1460729" cy="1460729"/>
        </a:xfrm>
        <a:prstGeom prst="ellipse">
          <a:avLst/>
        </a:prstGeom>
        <a:solidFill>
          <a:schemeClr val="accent2">
            <a:shade val="50000"/>
            <a:hueOff val="-13828"/>
            <a:satOff val="-2803"/>
            <a:lumOff val="154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Desarrollo Económico</a:t>
          </a:r>
          <a:endParaRPr lang="es-ES" sz="1700" b="1" kern="1200" dirty="0"/>
        </a:p>
      </dsp:txBody>
      <dsp:txXfrm>
        <a:off x="4305026" y="1185107"/>
        <a:ext cx="1032891" cy="1032891"/>
      </dsp:txXfrm>
    </dsp:sp>
    <dsp:sp modelId="{338D9323-C14B-4D23-AC2F-6ECC84EC5AF5}">
      <dsp:nvSpPr>
        <dsp:cNvPr id="0" name=""/>
        <dsp:cNvSpPr/>
      </dsp:nvSpPr>
      <dsp:spPr>
        <a:xfrm rot="1800000">
          <a:off x="4009519" y="3170124"/>
          <a:ext cx="192321" cy="41421"/>
        </a:xfrm>
        <a:custGeom>
          <a:avLst/>
          <a:gdLst/>
          <a:ahLst/>
          <a:cxnLst/>
          <a:rect l="0" t="0" r="0" b="0"/>
          <a:pathLst>
            <a:path>
              <a:moveTo>
                <a:pt x="0" y="20710"/>
              </a:moveTo>
              <a:lnTo>
                <a:pt x="192321" y="2071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 dirty="0"/>
        </a:p>
      </dsp:txBody>
      <dsp:txXfrm>
        <a:off x="4100872" y="3186027"/>
        <a:ext cx="9616" cy="9616"/>
      </dsp:txXfrm>
    </dsp:sp>
    <dsp:sp modelId="{68D2E2EA-A7EB-4EDE-A19A-0A39ED14189D}">
      <dsp:nvSpPr>
        <dsp:cNvPr id="0" name=""/>
        <dsp:cNvSpPr/>
      </dsp:nvSpPr>
      <dsp:spPr>
        <a:xfrm>
          <a:off x="4091107" y="2873733"/>
          <a:ext cx="1460729" cy="1460729"/>
        </a:xfrm>
        <a:prstGeom prst="ellips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accent2">
                  <a:lumMod val="50000"/>
                </a:schemeClr>
              </a:solidFill>
            </a:rPr>
            <a:t>Desarrollo Social</a:t>
          </a:r>
          <a:endParaRPr lang="es-ES" sz="17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305026" y="3087652"/>
        <a:ext cx="1032891" cy="1032891"/>
      </dsp:txXfrm>
    </dsp:sp>
    <dsp:sp modelId="{35A86F5E-963D-47A7-B339-03A724B72DFB}">
      <dsp:nvSpPr>
        <dsp:cNvPr id="0" name=""/>
        <dsp:cNvSpPr/>
      </dsp:nvSpPr>
      <dsp:spPr>
        <a:xfrm rot="5400000">
          <a:off x="3069916" y="3700391"/>
          <a:ext cx="207807" cy="41421"/>
        </a:xfrm>
        <a:custGeom>
          <a:avLst/>
          <a:gdLst/>
          <a:ahLst/>
          <a:cxnLst/>
          <a:rect l="0" t="0" r="0" b="0"/>
          <a:pathLst>
            <a:path>
              <a:moveTo>
                <a:pt x="0" y="20710"/>
              </a:moveTo>
              <a:lnTo>
                <a:pt x="207807" y="2071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 dirty="0"/>
        </a:p>
      </dsp:txBody>
      <dsp:txXfrm>
        <a:off x="3168624" y="3715907"/>
        <a:ext cx="10390" cy="10390"/>
      </dsp:txXfrm>
    </dsp:sp>
    <dsp:sp modelId="{DE0C8DEB-B9AA-4326-9216-D2305E8E1500}">
      <dsp:nvSpPr>
        <dsp:cNvPr id="0" name=""/>
        <dsp:cNvSpPr/>
      </dsp:nvSpPr>
      <dsp:spPr>
        <a:xfrm>
          <a:off x="2443455" y="3825005"/>
          <a:ext cx="1460729" cy="1460729"/>
        </a:xfrm>
        <a:prstGeom prst="ellipse">
          <a:avLst/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accent2">
                  <a:lumMod val="50000"/>
                </a:schemeClr>
              </a:solidFill>
            </a:rPr>
            <a:t>Obras Públicas</a:t>
          </a:r>
          <a:endParaRPr lang="es-ES" sz="17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657374" y="4038924"/>
        <a:ext cx="1032891" cy="1032891"/>
      </dsp:txXfrm>
    </dsp:sp>
    <dsp:sp modelId="{ADAA14FC-CFC8-4FB7-B83D-42DCD7CDAA04}">
      <dsp:nvSpPr>
        <dsp:cNvPr id="0" name=""/>
        <dsp:cNvSpPr/>
      </dsp:nvSpPr>
      <dsp:spPr>
        <a:xfrm rot="9000000">
          <a:off x="2145798" y="3170124"/>
          <a:ext cx="192321" cy="41421"/>
        </a:xfrm>
        <a:custGeom>
          <a:avLst/>
          <a:gdLst/>
          <a:ahLst/>
          <a:cxnLst/>
          <a:rect l="0" t="0" r="0" b="0"/>
          <a:pathLst>
            <a:path>
              <a:moveTo>
                <a:pt x="0" y="20710"/>
              </a:moveTo>
              <a:lnTo>
                <a:pt x="192321" y="2071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 dirty="0"/>
        </a:p>
      </dsp:txBody>
      <dsp:txXfrm rot="10800000">
        <a:off x="2237151" y="3186027"/>
        <a:ext cx="9616" cy="9616"/>
      </dsp:txXfrm>
    </dsp:sp>
    <dsp:sp modelId="{38506171-6DCF-4D93-9E65-B8D080DD182F}">
      <dsp:nvSpPr>
        <dsp:cNvPr id="0" name=""/>
        <dsp:cNvSpPr/>
      </dsp:nvSpPr>
      <dsp:spPr>
        <a:xfrm>
          <a:off x="795803" y="2873733"/>
          <a:ext cx="1460729" cy="1460729"/>
        </a:xfrm>
        <a:prstGeom prst="ellips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accent2">
                  <a:lumMod val="50000"/>
                </a:schemeClr>
              </a:solidFill>
            </a:rPr>
            <a:t>Medio Ambiente</a:t>
          </a:r>
          <a:endParaRPr lang="es-ES" sz="17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009722" y="3087652"/>
        <a:ext cx="1032891" cy="1032891"/>
      </dsp:txXfrm>
    </dsp:sp>
    <dsp:sp modelId="{9A0C9D4D-5AF6-4337-A0FF-0D5312216B91}">
      <dsp:nvSpPr>
        <dsp:cNvPr id="0" name=""/>
        <dsp:cNvSpPr/>
      </dsp:nvSpPr>
      <dsp:spPr>
        <a:xfrm rot="12600000">
          <a:off x="2145798" y="2094104"/>
          <a:ext cx="192321" cy="41421"/>
        </a:xfrm>
        <a:custGeom>
          <a:avLst/>
          <a:gdLst/>
          <a:ahLst/>
          <a:cxnLst/>
          <a:rect l="0" t="0" r="0" b="0"/>
          <a:pathLst>
            <a:path>
              <a:moveTo>
                <a:pt x="0" y="20710"/>
              </a:moveTo>
              <a:lnTo>
                <a:pt x="192321" y="2071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 dirty="0"/>
        </a:p>
      </dsp:txBody>
      <dsp:txXfrm rot="10800000">
        <a:off x="2237151" y="2110007"/>
        <a:ext cx="9616" cy="9616"/>
      </dsp:txXfrm>
    </dsp:sp>
    <dsp:sp modelId="{4A713610-D22C-44D9-919E-D39B6531A598}">
      <dsp:nvSpPr>
        <dsp:cNvPr id="0" name=""/>
        <dsp:cNvSpPr/>
      </dsp:nvSpPr>
      <dsp:spPr>
        <a:xfrm>
          <a:off x="795803" y="971188"/>
          <a:ext cx="1460729" cy="1460729"/>
        </a:xfrm>
        <a:prstGeom prst="ellipse">
          <a:avLst/>
        </a:prstGeom>
        <a:solidFill>
          <a:schemeClr val="accent2">
            <a:shade val="50000"/>
            <a:hueOff val="-13828"/>
            <a:satOff val="-2803"/>
            <a:lumOff val="154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Salud</a:t>
          </a:r>
          <a:endParaRPr lang="es-ES" sz="1700" b="1" kern="1200" dirty="0"/>
        </a:p>
      </dsp:txBody>
      <dsp:txXfrm>
        <a:off x="1009722" y="1185107"/>
        <a:ext cx="1032891" cy="1032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B480A-DBEB-054F-AA8B-0524618E095B}" type="datetimeFigureOut">
              <a:rPr lang="es-ES_tradnl" smtClean="0"/>
              <a:pPr/>
              <a:t>16/10/2018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4168C-0D65-994C-B300-6B23D8BA693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62719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168C-0D65-994C-B300-6B23D8BA6937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32626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168C-0D65-994C-B300-6B23D8BA6937}" type="slidenum">
              <a:rPr lang="es-ES_tradnl" smtClean="0"/>
              <a:pPr/>
              <a:t>10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88535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168C-0D65-994C-B300-6B23D8BA6937}" type="slidenum">
              <a:rPr lang="es-ES_tradnl" smtClean="0"/>
              <a:pPr/>
              <a:t>11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32626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168C-0D65-994C-B300-6B23D8BA6937}" type="slidenum">
              <a:rPr lang="es-ES_tradnl" smtClean="0"/>
              <a:pPr/>
              <a:t>12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69285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168C-0D65-994C-B300-6B23D8BA6937}" type="slidenum">
              <a:rPr lang="es-ES_tradnl" smtClean="0"/>
              <a:pPr/>
              <a:t>13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1815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C22E-61E8-492D-9005-C2F640B405FD}" type="datetimeFigureOut">
              <a:rPr lang="es-ES" smtClean="0"/>
              <a:pPr/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9805-125A-4337-9EF1-8F0CD79085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C22E-61E8-492D-9005-C2F640B405FD}" type="datetimeFigureOut">
              <a:rPr lang="es-ES" smtClean="0"/>
              <a:pPr/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9805-125A-4337-9EF1-8F0CD79085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C22E-61E8-492D-9005-C2F640B405FD}" type="datetimeFigureOut">
              <a:rPr lang="es-ES" smtClean="0"/>
              <a:pPr/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9805-125A-4337-9EF1-8F0CD79085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C22E-61E8-492D-9005-C2F640B405FD}" type="datetimeFigureOut">
              <a:rPr lang="es-ES" smtClean="0"/>
              <a:pPr/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9805-125A-4337-9EF1-8F0CD79085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C22E-61E8-492D-9005-C2F640B405FD}" type="datetimeFigureOut">
              <a:rPr lang="es-ES" smtClean="0"/>
              <a:pPr/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9805-125A-4337-9EF1-8F0CD79085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C22E-61E8-492D-9005-C2F640B405FD}" type="datetimeFigureOut">
              <a:rPr lang="es-ES" smtClean="0"/>
              <a:pPr/>
              <a:t>16/10/2018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9805-125A-4337-9EF1-8F0CD79085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C22E-61E8-492D-9005-C2F640B405FD}" type="datetimeFigureOut">
              <a:rPr lang="es-ES" smtClean="0"/>
              <a:pPr/>
              <a:t>16/10/2018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9805-125A-4337-9EF1-8F0CD79085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C22E-61E8-492D-9005-C2F640B405FD}" type="datetimeFigureOut">
              <a:rPr lang="es-ES" smtClean="0"/>
              <a:pPr/>
              <a:t>16/10/2018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9805-125A-4337-9EF1-8F0CD79085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C22E-61E8-492D-9005-C2F640B405FD}" type="datetimeFigureOut">
              <a:rPr lang="es-ES" smtClean="0"/>
              <a:pPr/>
              <a:t>16/10/2018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9805-125A-4337-9EF1-8F0CD79085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C22E-61E8-492D-9005-C2F640B405FD}" type="datetimeFigureOut">
              <a:rPr lang="es-ES" smtClean="0"/>
              <a:pPr/>
              <a:t>16/10/2018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9805-125A-4337-9EF1-8F0CD79085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C22E-61E8-492D-9005-C2F640B405FD}" type="datetimeFigureOut">
              <a:rPr lang="es-ES" smtClean="0"/>
              <a:pPr/>
              <a:t>16/10/2018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9805-125A-4337-9EF1-8F0CD79085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6C22E-61E8-492D-9005-C2F640B405FD}" type="datetimeFigureOut">
              <a:rPr lang="es-ES" smtClean="0"/>
              <a:pPr/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49805-125A-4337-9EF1-8F0CD79085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inanzas\Desktop\Gobernacion\VID-20181016-WA0006.mp4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9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10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Hoja_de_c_lculo_de_Microsoft_Office_Excel2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Hoja_de_c_lculo_de_Microsoft_Office_Excel4.xlsx"/><Relationship Id="rId4" Type="http://schemas.openxmlformats.org/officeDocument/2006/relationships/package" Target="../embeddings/Hoja_de_c_lculo_de_Microsoft_Office_Excel3.xls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2464" y="935297"/>
            <a:ext cx="8907236" cy="155512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altLang="es-ES" b="1" cap="all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Gobernación del </a:t>
            </a:r>
          </a:p>
          <a:p>
            <a:pPr algn="ctr"/>
            <a:r>
              <a:rPr lang="es-PY" altLang="es-ES" b="1" cap="all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Departamento Central</a:t>
            </a:r>
            <a:r>
              <a:rPr lang="es-PY" altLang="es-E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es-PY" altLang="es-ES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es-PY" altLang="es-ES" dirty="0">
              <a:solidFill>
                <a:schemeClr val="accent2">
                  <a:lumMod val="50000"/>
                </a:schemeClr>
              </a:solidFill>
              <a:latin typeface="+mn-lt"/>
              <a:ea typeface="Gungsuh" panose="02030600000101010101" pitchFamily="18" charset="-127"/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22464" y="2184137"/>
            <a:ext cx="8907236" cy="4343400"/>
          </a:xfr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buNone/>
            </a:pPr>
            <a:r>
              <a:rPr lang="es-PY" sz="5100" b="1" dirty="0" smtClean="0">
                <a:latin typeface="+mj-lt"/>
                <a:ea typeface="+mj-ea"/>
                <a:cs typeface="+mj-cs"/>
              </a:rPr>
              <a:t>PROYECTO DE PRESUPUESTO</a:t>
            </a:r>
          </a:p>
          <a:p>
            <a:pPr algn="ctr">
              <a:spcBef>
                <a:spcPct val="0"/>
              </a:spcBef>
              <a:buNone/>
            </a:pPr>
            <a:endParaRPr lang="es-PY" sz="4000" b="1" i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r>
              <a:rPr lang="es-PY" sz="40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Ejercicio Fiscal 2.019</a:t>
            </a:r>
          </a:p>
          <a:p>
            <a:pPr algn="ctr">
              <a:spcBef>
                <a:spcPct val="0"/>
              </a:spcBef>
              <a:buNone/>
            </a:pPr>
            <a:endParaRPr lang="es-PY" sz="4000" b="1" i="1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es-PY" sz="4000" b="1" i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r>
              <a:rPr lang="es-PY" sz="21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Asunción, 16 de Octubre de 2.018</a:t>
            </a:r>
            <a:endParaRPr lang="es-PY" sz="2100" b="1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01594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14282" y="1281102"/>
            <a:ext cx="8288207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MX" altLang="es-PY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PRINCIPALES COMPONENTES</a:t>
            </a:r>
            <a:endParaRPr lang="es-PY" altLang="es-PY" sz="31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06055" y="2119746"/>
            <a:ext cx="771923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>Medio Ambiente</a:t>
            </a:r>
          </a:p>
          <a:p>
            <a:pPr marL="266700" lvl="1" indent="-266700">
              <a:buFont typeface="Wingdings" pitchFamily="2" charset="2"/>
              <a:buChar char="ü"/>
            </a:pPr>
            <a:r>
              <a:rPr lang="es-ES" sz="1600" dirty="0" smtClean="0"/>
              <a:t>Desarrollo Sostenible (</a:t>
            </a:r>
            <a:r>
              <a:rPr lang="es-ES" sz="1600" b="1" dirty="0" smtClean="0"/>
              <a:t>Ambiente, Agua y Saneamiento</a:t>
            </a:r>
            <a:r>
              <a:rPr lang="es-ES" sz="1600" dirty="0" smtClean="0"/>
              <a:t>).</a:t>
            </a:r>
          </a:p>
          <a:p>
            <a:pPr marL="266700" lvl="1" indent="-266700">
              <a:buFont typeface="Wingdings" pitchFamily="2" charset="2"/>
              <a:buChar char="ü"/>
            </a:pPr>
            <a:r>
              <a:rPr lang="es-ES" sz="1600" dirty="0" smtClean="0"/>
              <a:t>Protección y conservación de los sitios de alto valor ambiental </a:t>
            </a:r>
            <a:r>
              <a:rPr lang="es-ES" sz="1600" b="1" dirty="0" smtClean="0"/>
              <a:t>(Reserva de Recursos Manejados Lago </a:t>
            </a:r>
            <a:r>
              <a:rPr lang="es-ES" sz="1600" b="1" dirty="0" err="1" smtClean="0"/>
              <a:t>Ypacara</a:t>
            </a:r>
            <a:r>
              <a:rPr lang="es-ES" sz="1600" b="1" dirty="0" err="1"/>
              <a:t>í</a:t>
            </a:r>
            <a:r>
              <a:rPr lang="es-ES" sz="1600" b="1" dirty="0" smtClean="0"/>
              <a:t> y  Monumento Natural Cerro </a:t>
            </a:r>
            <a:r>
              <a:rPr lang="es-ES" sz="1600" b="1" dirty="0" err="1" smtClean="0"/>
              <a:t>Koi</a:t>
            </a:r>
            <a:r>
              <a:rPr lang="es-ES" sz="1600" b="1" dirty="0" smtClean="0"/>
              <a:t> y </a:t>
            </a:r>
            <a:r>
              <a:rPr lang="es-ES" sz="1600" b="1" dirty="0" err="1" smtClean="0"/>
              <a:t>Chorori</a:t>
            </a:r>
            <a:r>
              <a:rPr lang="es-ES" sz="1600" dirty="0" smtClean="0"/>
              <a:t>) a través de restauración  y forestación del </a:t>
            </a:r>
            <a:r>
              <a:rPr lang="es-ES" sz="1600" b="1" dirty="0" smtClean="0"/>
              <a:t>Arroyo </a:t>
            </a:r>
            <a:r>
              <a:rPr lang="es-ES" sz="1600" b="1" dirty="0" err="1" smtClean="0"/>
              <a:t>Yukyry</a:t>
            </a:r>
            <a:r>
              <a:rPr lang="es-ES" sz="1600" b="1" dirty="0" smtClean="0"/>
              <a:t> </a:t>
            </a:r>
            <a:r>
              <a:rPr lang="es-ES" sz="1600" dirty="0" smtClean="0"/>
              <a:t>(7 municipios) y otros cursos de agua que descargan en el Lago.</a:t>
            </a:r>
          </a:p>
          <a:p>
            <a:pPr marL="266700" lvl="1" indent="-266700">
              <a:buFont typeface="Wingdings" pitchFamily="2" charset="2"/>
              <a:buChar char="ü"/>
            </a:pPr>
            <a:r>
              <a:rPr lang="es-ES" sz="1600" dirty="0" smtClean="0"/>
              <a:t>Apoyar en la universalización de provisión del </a:t>
            </a:r>
            <a:r>
              <a:rPr lang="es-ES" sz="1600" b="1" dirty="0" smtClean="0"/>
              <a:t>servicio de agua potable y saneamiento básico</a:t>
            </a:r>
            <a:r>
              <a:rPr lang="es-ES" sz="1600" dirty="0" smtClean="0"/>
              <a:t> a través de la construcción y/o ampliación de los servicios prestados a 15 Juntas de Saneamiento (50.000 usuarios).</a:t>
            </a:r>
          </a:p>
          <a:p>
            <a:pPr marL="266700" lvl="1" indent="-266700">
              <a:buFont typeface="Wingdings" pitchFamily="2" charset="2"/>
              <a:buChar char="ü"/>
            </a:pPr>
            <a:r>
              <a:rPr lang="es-ES" sz="1600" b="1" dirty="0" smtClean="0"/>
              <a:t>Proyecto </a:t>
            </a:r>
            <a:r>
              <a:rPr lang="es-ES" sz="1600" b="1" dirty="0" err="1" smtClean="0"/>
              <a:t>Ñamopoti</a:t>
            </a:r>
            <a:r>
              <a:rPr lang="es-ES" sz="1600" dirty="0" smtClean="0"/>
              <a:t>, contempla la recolección de cubiertas en desuso de gomerías y talleres para su adecuada eliminación y prevención de enfermedades producidas por vectores (dengue, chingungunya y otras).</a:t>
            </a:r>
          </a:p>
        </p:txBody>
      </p:sp>
    </p:spTree>
    <p:extLst>
      <p:ext uri="{BB962C8B-B14F-4D97-AF65-F5344CB8AC3E}">
        <p14:creationId xmlns="" xmlns:p14="http://schemas.microsoft.com/office/powerpoint/2010/main" val="386600354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88207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MX" altLang="es-PY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INVERSIÓN</a:t>
            </a:r>
            <a:endParaRPr lang="es-PY" altLang="es-PY" sz="31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63409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370763" y="1052736"/>
            <a:ext cx="8288207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MX" altLang="es-PY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CENTRO EDUCATIVO TORORE</a:t>
            </a:r>
            <a:endParaRPr lang="es-PY" altLang="es-PY" sz="31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13203" y="1758295"/>
            <a:ext cx="77192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2000" b="1" dirty="0"/>
              <a:t>El Centro Creativo y Cultural para el Desarrollo  de la Primera Infancia "Torore"</a:t>
            </a:r>
            <a:r>
              <a:rPr lang="es-PY" sz="2000" dirty="0"/>
              <a:t>, reconoce la esencia de la cultura de la infancia defendiendo y respetando el asombro, la libertad, el tiempo del niño, potenciando su autonomía y creatividad a través del juego, la naturaleza, el arte y su auto-descubrimiento en un proceso de desarrollo integral participativo con la familia y la comunidad, conscientes de su contexto cultural en armonía con su entorno, experiencia y </a:t>
            </a:r>
            <a:r>
              <a:rPr lang="es-PY" sz="2000" dirty="0" smtClean="0"/>
              <a:t>vínculos</a:t>
            </a:r>
            <a:r>
              <a:rPr lang="es-ES_tradnl" sz="2000" dirty="0" smtClean="0"/>
              <a:t>.</a:t>
            </a:r>
            <a:endParaRPr lang="es-ES" sz="1600" dirty="0" smtClean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6508558"/>
              </p:ext>
            </p:extLst>
          </p:nvPr>
        </p:nvGraphicFramePr>
        <p:xfrm>
          <a:off x="1259632" y="4149080"/>
          <a:ext cx="6552728" cy="246567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83748"/>
                <a:gridCol w="2184490"/>
                <a:gridCol w="2184490"/>
              </a:tblGrid>
              <a:tr h="244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>
                          <a:effectLst/>
                        </a:rPr>
                        <a:t>Ejes</a:t>
                      </a:r>
                      <a:endParaRPr lang="es-ES_tradnl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>
                          <a:effectLst/>
                        </a:rPr>
                        <a:t>Beneficiarios</a:t>
                      </a:r>
                      <a:endParaRPr lang="es-ES_tradnl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>
                          <a:effectLst/>
                        </a:rPr>
                        <a:t>Cantidades</a:t>
                      </a:r>
                      <a:endParaRPr lang="es-ES_tradnl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40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 dirty="0">
                          <a:effectLst/>
                        </a:rPr>
                        <a:t>Atención directa </a:t>
                      </a:r>
                      <a:endParaRPr lang="es-ES_tradn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>
                          <a:effectLst/>
                        </a:rPr>
                        <a:t>Niños, niñas</a:t>
                      </a:r>
                      <a:endParaRPr lang="es-ES_tradnl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>
                          <a:effectLst/>
                        </a:rPr>
                        <a:t>Familias </a:t>
                      </a:r>
                      <a:endParaRPr lang="es-ES_tradnl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>
                          <a:effectLst/>
                        </a:rPr>
                        <a:t>50</a:t>
                      </a:r>
                      <a:endParaRPr lang="es-ES_tradnl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>
                          <a:effectLst/>
                        </a:rPr>
                        <a:t>50</a:t>
                      </a:r>
                      <a:endParaRPr lang="es-ES_tradnl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3406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>
                          <a:effectLst/>
                        </a:rPr>
                        <a:t>Capacitación</a:t>
                      </a:r>
                      <a:endParaRPr lang="es-ES_tradnl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>
                          <a:effectLst/>
                        </a:rPr>
                        <a:t>Educadores </a:t>
                      </a:r>
                      <a:endParaRPr lang="es-ES_tradnl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>
                          <a:effectLst/>
                        </a:rPr>
                        <a:t>Cuidadores </a:t>
                      </a:r>
                      <a:endParaRPr lang="es-ES_tradnl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>
                          <a:effectLst/>
                        </a:rPr>
                        <a:t>Profesionales vinculados a la primera infancia, madres, padres, tutores, técnicos </a:t>
                      </a:r>
                      <a:endParaRPr lang="es-ES_tradnl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>
                          <a:effectLst/>
                        </a:rPr>
                        <a:t> </a:t>
                      </a:r>
                      <a:endParaRPr lang="es-ES_tradnl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>
                          <a:effectLst/>
                        </a:rPr>
                        <a:t>5515</a:t>
                      </a:r>
                      <a:endParaRPr lang="es-ES_tradnl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40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 dirty="0">
                          <a:effectLst/>
                        </a:rPr>
                        <a:t>Investigación</a:t>
                      </a:r>
                      <a:endParaRPr lang="es-ES_tradn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>
                          <a:effectLst/>
                        </a:rPr>
                        <a:t>Investigadores, profesionales y  estudiantes. </a:t>
                      </a:r>
                      <a:endParaRPr lang="es-ES_tradnl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100" dirty="0">
                          <a:effectLst/>
                        </a:rPr>
                        <a:t>Habitantes del Departamento Central incluso a nivel país. </a:t>
                      </a:r>
                      <a:endParaRPr lang="es-ES_tradn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40597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370763" y="923912"/>
            <a:ext cx="8288207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MX" altLang="es-PY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CENTRO EDUCATIVO TORORE</a:t>
            </a:r>
            <a:endParaRPr lang="es-PY" altLang="es-PY" sz="31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VID-20181016-WA000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7290" y="1643050"/>
            <a:ext cx="6215106" cy="46613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064006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928934"/>
            <a:ext cx="7886700" cy="70246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PY" altLang="es-ES" sz="4000" b="1" dirty="0" smtClean="0">
                <a:solidFill>
                  <a:schemeClr val="accent2">
                    <a:lumMod val="50000"/>
                  </a:schemeClr>
                </a:solidFill>
              </a:rPr>
              <a:t>ANÁLISIS PRESUPUESTARIO</a:t>
            </a:r>
          </a:p>
        </p:txBody>
      </p:sp>
    </p:spTree>
    <p:extLst>
      <p:ext uri="{BB962C8B-B14F-4D97-AF65-F5344CB8AC3E}">
        <p14:creationId xmlns="" xmlns:p14="http://schemas.microsoft.com/office/powerpoint/2010/main" val="209705503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2"/>
          <p:cNvSpPr txBox="1">
            <a:spLocks noChangeArrowheads="1"/>
          </p:cNvSpPr>
          <p:nvPr/>
        </p:nvSpPr>
        <p:spPr bwMode="auto">
          <a:xfrm>
            <a:off x="221447" y="1501334"/>
            <a:ext cx="83109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es-PY" altLang="es-PY" sz="25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EJECUCIÓN AL 15 DE AGOSTO DE 2018</a:t>
            </a:r>
            <a:endParaRPr lang="es-PY" altLang="es-PY" sz="25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7464" y="980728"/>
            <a:ext cx="8874578" cy="541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4000" b="1" dirty="0" smtClean="0"/>
              <a:t>PRESUPUESTO 2.018</a:t>
            </a:r>
            <a:endParaRPr lang="es-PY" sz="4000" b="1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9822510"/>
              </p:ext>
            </p:extLst>
          </p:nvPr>
        </p:nvGraphicFramePr>
        <p:xfrm>
          <a:off x="1432268" y="1942443"/>
          <a:ext cx="6164969" cy="4726917"/>
        </p:xfrm>
        <a:graphic>
          <a:graphicData uri="http://schemas.openxmlformats.org/presentationml/2006/ole">
            <p:oleObj spid="_x0000_s46082" name="Hoja de cálculo" r:id="rId3" imgW="5638800" imgH="4324276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50056119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2"/>
          <p:cNvSpPr txBox="1">
            <a:spLocks noChangeArrowheads="1"/>
          </p:cNvSpPr>
          <p:nvPr/>
        </p:nvSpPr>
        <p:spPr bwMode="auto">
          <a:xfrm>
            <a:off x="221447" y="1484784"/>
            <a:ext cx="83109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es-PY" altLang="es-PY" sz="25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EJECUCIÓN AL 30 DE SETIEMBRE DE 2.018</a:t>
            </a:r>
            <a:endParaRPr lang="es-PY" altLang="es-PY" sz="25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7464" y="980728"/>
            <a:ext cx="8874578" cy="541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4000" b="1" dirty="0" smtClean="0"/>
              <a:t>PRESUPUESTO 2.018</a:t>
            </a:r>
            <a:endParaRPr lang="es-PY" sz="4000" b="1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12392989"/>
              </p:ext>
            </p:extLst>
          </p:nvPr>
        </p:nvGraphicFramePr>
        <p:xfrm>
          <a:off x="1005456" y="1900282"/>
          <a:ext cx="7069138" cy="4759325"/>
        </p:xfrm>
        <a:graphic>
          <a:graphicData uri="http://schemas.openxmlformats.org/presentationml/2006/ole">
            <p:oleObj spid="_x0000_s1039" name="Hoja de cálculo" r:id="rId3" imgW="6454800" imgH="4342680" progId="Excel.Sheet.12">
              <p:embed/>
            </p:oleObj>
          </a:graphicData>
        </a:graphic>
      </p:graphicFrame>
      <p:sp>
        <p:nvSpPr>
          <p:cNvPr id="3" name="Elipse 2"/>
          <p:cNvSpPr/>
          <p:nvPr/>
        </p:nvSpPr>
        <p:spPr>
          <a:xfrm>
            <a:off x="7668344" y="240433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45463543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2"/>
          <p:cNvSpPr txBox="1">
            <a:spLocks noChangeArrowheads="1"/>
          </p:cNvSpPr>
          <p:nvPr/>
        </p:nvSpPr>
        <p:spPr bwMode="auto">
          <a:xfrm>
            <a:off x="221447" y="1484784"/>
            <a:ext cx="83109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es-PY" altLang="es-PY" sz="25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EJECUCIÓN DE JULIO A SETIEMBRE</a:t>
            </a:r>
            <a:endParaRPr lang="es-PY" altLang="es-PY" sz="25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7464" y="980728"/>
            <a:ext cx="8874578" cy="541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4000" b="1" dirty="0" smtClean="0"/>
              <a:t>PRESUPUESTO 2.018</a:t>
            </a:r>
            <a:endParaRPr lang="es-PY" sz="4000" b="1" dirty="0"/>
          </a:p>
        </p:txBody>
      </p:sp>
      <p:graphicFrame>
        <p:nvGraphicFramePr>
          <p:cNvPr id="7" name="1 Gráfico"/>
          <p:cNvGraphicFramePr/>
          <p:nvPr/>
        </p:nvGraphicFramePr>
        <p:xfrm>
          <a:off x="0" y="1785926"/>
          <a:ext cx="9144000" cy="478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45463543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2"/>
          <p:cNvSpPr txBox="1">
            <a:spLocks noChangeArrowheads="1"/>
          </p:cNvSpPr>
          <p:nvPr/>
        </p:nvSpPr>
        <p:spPr bwMode="auto">
          <a:xfrm>
            <a:off x="357507" y="1573342"/>
            <a:ext cx="83109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es-PY" altLang="es-PY" sz="25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POR TIPOS Y PROGRAMAS</a:t>
            </a:r>
            <a:endParaRPr lang="es-PY" altLang="es-PY" sz="25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7464" y="1052736"/>
            <a:ext cx="8874578" cy="541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4000" b="1" dirty="0" smtClean="0"/>
              <a:t>PRESUPUESTO 2.019</a:t>
            </a:r>
            <a:endParaRPr lang="es-PY" sz="4000" b="1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82762789"/>
              </p:ext>
            </p:extLst>
          </p:nvPr>
        </p:nvGraphicFramePr>
        <p:xfrm>
          <a:off x="683568" y="1928802"/>
          <a:ext cx="7560840" cy="466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77778595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2"/>
          <p:cNvSpPr txBox="1">
            <a:spLocks noChangeArrowheads="1"/>
          </p:cNvSpPr>
          <p:nvPr/>
        </p:nvSpPr>
        <p:spPr bwMode="auto">
          <a:xfrm>
            <a:off x="357507" y="1573342"/>
            <a:ext cx="83109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es-PY" altLang="es-PY" sz="25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COMPARATIVO POR TIPOS Y PROGRAMAS</a:t>
            </a:r>
            <a:endParaRPr lang="es-PY" altLang="es-PY" sz="25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7464" y="1052736"/>
            <a:ext cx="8874578" cy="541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4000" b="1" dirty="0" smtClean="0"/>
              <a:t>PRESUPUESTO 2.019 vs 2.018</a:t>
            </a:r>
            <a:endParaRPr lang="es-PY" sz="4000" b="1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91105258"/>
              </p:ext>
            </p:extLst>
          </p:nvPr>
        </p:nvGraphicFramePr>
        <p:xfrm>
          <a:off x="815479" y="2075135"/>
          <a:ext cx="7500937" cy="4594225"/>
        </p:xfrm>
        <a:graphic>
          <a:graphicData uri="http://schemas.openxmlformats.org/presentationml/2006/ole">
            <p:oleObj spid="_x0000_s9230" name="Hoja de cálculo" r:id="rId3" imgW="6191216" imgH="3790935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04592050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contenido 2"/>
          <p:cNvSpPr txBox="1">
            <a:spLocks/>
          </p:cNvSpPr>
          <p:nvPr/>
        </p:nvSpPr>
        <p:spPr>
          <a:xfrm>
            <a:off x="256032" y="783120"/>
            <a:ext cx="8586216" cy="917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PY" sz="44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INSTITUCIONAL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557969" y="2009401"/>
            <a:ext cx="812724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</a:rPr>
              <a:t>Misión</a:t>
            </a:r>
          </a:p>
          <a:p>
            <a:r>
              <a:rPr lang="es-ES" dirty="0" smtClean="0"/>
              <a:t>Elaborar y ejecutar políticas acordes a la realidad departamental, en coordinación con los demás estamentos del Estado, con el fin de contribuir al mejoramiento de las condiciones de vida de los pobladores del Departamento Central.</a:t>
            </a:r>
          </a:p>
          <a:p>
            <a:endParaRPr lang="es-ES" dirty="0" smtClean="0"/>
          </a:p>
          <a:p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</a:rPr>
              <a:t>Visión</a:t>
            </a:r>
          </a:p>
          <a:p>
            <a:r>
              <a:rPr lang="es-ES" dirty="0" smtClean="0"/>
              <a:t>El Gobierno del Departamento Central, efectivamente descentralizado implementa políticas públicas con planes de desarrollo territorialmente ordenado. Cuenta con presupuesto e infraestructura suficiente, se desarrolla de manera incluyente con la participación activa de todos los actores sociales, considera a la familia como base fundamental de la sociedad, y es considerado como referente cualitativo de los gobiernos departamentales.</a:t>
            </a:r>
          </a:p>
        </p:txBody>
      </p:sp>
    </p:spTree>
    <p:extLst>
      <p:ext uri="{BB962C8B-B14F-4D97-AF65-F5344CB8AC3E}">
        <p14:creationId xmlns="" xmlns:p14="http://schemas.microsoft.com/office/powerpoint/2010/main" val="330827211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2"/>
          <p:cNvSpPr txBox="1">
            <a:spLocks noChangeArrowheads="1"/>
          </p:cNvSpPr>
          <p:nvPr/>
        </p:nvSpPr>
        <p:spPr bwMode="auto">
          <a:xfrm>
            <a:off x="357507" y="1573342"/>
            <a:ext cx="83109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es-PY" altLang="es-PY" sz="25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COMPARATIVO POR GRUPOS DE GASTOS</a:t>
            </a:r>
            <a:endParaRPr lang="es-PY" altLang="es-PY" sz="25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7464" y="1052736"/>
            <a:ext cx="8874578" cy="541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4000" b="1" dirty="0" smtClean="0"/>
              <a:t>PRESUPUESTO 2.019 vs 2.018</a:t>
            </a:r>
            <a:endParaRPr lang="es-PY" sz="4000" b="1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32852909"/>
              </p:ext>
            </p:extLst>
          </p:nvPr>
        </p:nvGraphicFramePr>
        <p:xfrm>
          <a:off x="1194694" y="1988840"/>
          <a:ext cx="6689674" cy="4752528"/>
        </p:xfrm>
        <a:graphic>
          <a:graphicData uri="http://schemas.openxmlformats.org/presentationml/2006/ole">
            <p:oleObj spid="_x0000_s6170" name="Hoja de cálculo" r:id="rId3" imgW="6086559" imgH="4324276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8597949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2"/>
          <p:cNvSpPr txBox="1">
            <a:spLocks noChangeArrowheads="1"/>
          </p:cNvSpPr>
          <p:nvPr/>
        </p:nvSpPr>
        <p:spPr bwMode="auto">
          <a:xfrm>
            <a:off x="357507" y="1573342"/>
            <a:ext cx="83109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es-PY" altLang="es-PY" sz="25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COMPARATIVO POR GRUPOS DE GASTOS</a:t>
            </a:r>
            <a:endParaRPr lang="es-PY" altLang="es-PY" sz="25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7464" y="1052736"/>
            <a:ext cx="8874578" cy="541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4000" b="1" dirty="0" smtClean="0"/>
              <a:t>PRESUPUESTO 2.019 vs 2.018</a:t>
            </a:r>
            <a:endParaRPr lang="es-PY" sz="4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928662" y="1785925"/>
            <a:ext cx="7143800" cy="49664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768703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2"/>
          <p:cNvSpPr txBox="1">
            <a:spLocks noChangeArrowheads="1"/>
          </p:cNvSpPr>
          <p:nvPr/>
        </p:nvSpPr>
        <p:spPr bwMode="auto">
          <a:xfrm>
            <a:off x="357507" y="2293422"/>
            <a:ext cx="83109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es-PY" altLang="es-PY" sz="25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DISTRIBUCIÓN POR ORIGEN DEL INGRESO</a:t>
            </a:r>
            <a:endParaRPr lang="es-PY" altLang="es-PY" sz="25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7464" y="1556792"/>
            <a:ext cx="8874578" cy="541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4000" b="1" dirty="0" smtClean="0"/>
              <a:t>PRESUPUESTO 2.019</a:t>
            </a:r>
            <a:endParaRPr lang="es-PY" sz="4000" b="1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23186880"/>
              </p:ext>
            </p:extLst>
          </p:nvPr>
        </p:nvGraphicFramePr>
        <p:xfrm>
          <a:off x="165548" y="2708920"/>
          <a:ext cx="8870948" cy="2160240"/>
        </p:xfrm>
        <a:graphic>
          <a:graphicData uri="http://schemas.openxmlformats.org/presentationml/2006/ole">
            <p:oleObj spid="_x0000_s10253" name="Hoja de cálculo" r:id="rId3" imgW="11254680" imgH="2733480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2466358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2"/>
          <p:cNvSpPr txBox="1">
            <a:spLocks noChangeArrowheads="1"/>
          </p:cNvSpPr>
          <p:nvPr/>
        </p:nvSpPr>
        <p:spPr bwMode="auto">
          <a:xfrm>
            <a:off x="359256" y="1843407"/>
            <a:ext cx="83109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es-PY" altLang="es-PY" sz="25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DISTRIBUCIÓN POR ORIGEN DEL INGRESO</a:t>
            </a:r>
            <a:endParaRPr lang="es-PY" altLang="es-PY" sz="25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7464" y="1052736"/>
            <a:ext cx="8874578" cy="541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4000" b="1" dirty="0" smtClean="0"/>
              <a:t>PRESUPUESTO 2.019</a:t>
            </a:r>
            <a:endParaRPr lang="es-PY" sz="4000" b="1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3579073"/>
              </p:ext>
            </p:extLst>
          </p:nvPr>
        </p:nvGraphicFramePr>
        <p:xfrm>
          <a:off x="1000100" y="2357430"/>
          <a:ext cx="7239000" cy="4022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735929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370763" y="1423978"/>
            <a:ext cx="8288207" cy="6477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MX" altLang="es-PY" sz="31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RECURSOS NO CONTEMPLADOS</a:t>
            </a:r>
            <a:endParaRPr lang="es-PY" altLang="es-PY" sz="31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65544" y="2275826"/>
            <a:ext cx="78361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1" indent="-266700">
              <a:buFont typeface="Wingdings" pitchFamily="2" charset="2"/>
              <a:buChar char="ü"/>
            </a:pPr>
            <a:r>
              <a:rPr lang="es-ES" sz="2400" dirty="0" smtClean="0"/>
              <a:t>Mayores recursos para cubrir las deuda histórica de la institución a proveedores del Proyecto de Alimentación Escolar 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s-ES" sz="2400" b="1" dirty="0" err="1" smtClean="0">
                <a:solidFill>
                  <a:schemeClr val="accent2">
                    <a:lumMod val="50000"/>
                  </a:schemeClr>
                </a:solidFill>
              </a:rPr>
              <a:t>Gs.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</a:rPr>
              <a:t> 15.872.371.793)</a:t>
            </a:r>
          </a:p>
          <a:p>
            <a:pPr marL="266700" lvl="1" indent="-266700">
              <a:buFont typeface="Wingdings" pitchFamily="2" charset="2"/>
              <a:buChar char="ü"/>
            </a:pPr>
            <a:r>
              <a:rPr lang="es-ES" sz="2400" dirty="0" smtClean="0"/>
              <a:t>Reposición de los créditos presupuestarios disminuidos 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s-ES" sz="2400" b="1" dirty="0" err="1" smtClean="0">
                <a:solidFill>
                  <a:schemeClr val="accent2">
                    <a:lumMod val="50000"/>
                  </a:schemeClr>
                </a:solidFill>
              </a:rPr>
              <a:t>Gs.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</a:rPr>
              <a:t> 8.205.359.635)</a:t>
            </a:r>
          </a:p>
          <a:p>
            <a:pPr marL="266700" lvl="1" indent="-266700">
              <a:buFont typeface="Wingdings" pitchFamily="2" charset="2"/>
              <a:buChar char="ü"/>
            </a:pPr>
            <a:r>
              <a:rPr lang="es-ES" sz="2400" dirty="0" smtClean="0"/>
              <a:t>Proyecto de Ampliación para el Personal de Planta en los distintos rubros (a ser presentado al Ministerio de Hacienda por </a:t>
            </a:r>
            <a:r>
              <a:rPr lang="es-ES" sz="2400" b="1" dirty="0" err="1" smtClean="0">
                <a:solidFill>
                  <a:schemeClr val="accent2">
                    <a:lumMod val="50000"/>
                  </a:schemeClr>
                </a:solidFill>
              </a:rPr>
              <a:t>Gs.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</a:rPr>
              <a:t> 3.564.285.902</a:t>
            </a:r>
            <a:r>
              <a:rPr lang="es-ES" sz="2400" dirty="0" smtClean="0"/>
              <a:t>).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386600354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532265" y="1197124"/>
            <a:ext cx="8288207" cy="6477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MX" altLang="es-PY" sz="31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SITUACIÓN PROGRAMA ALIMENTACIÓN ESCOLAR</a:t>
            </a:r>
            <a:endParaRPr lang="es-PY" altLang="es-PY" sz="31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87204021"/>
              </p:ext>
            </p:extLst>
          </p:nvPr>
        </p:nvGraphicFramePr>
        <p:xfrm>
          <a:off x="214282" y="1905000"/>
          <a:ext cx="8861760" cy="4700815"/>
        </p:xfrm>
        <a:graphic>
          <a:graphicData uri="http://schemas.openxmlformats.org/presentationml/2006/ole">
            <p:oleObj spid="_x0000_s8207" name="Hoja de cálculo" r:id="rId3" imgW="12315240" imgH="6527880" progId="Excel.Sheet.12">
              <p:embed/>
            </p:oleObj>
          </a:graphicData>
        </a:graphic>
      </p:graphicFrame>
      <p:sp>
        <p:nvSpPr>
          <p:cNvPr id="4" name="3 Elipse"/>
          <p:cNvSpPr/>
          <p:nvPr/>
        </p:nvSpPr>
        <p:spPr>
          <a:xfrm>
            <a:off x="1142976" y="5786454"/>
            <a:ext cx="1214446" cy="642942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3559526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9" y="1327658"/>
            <a:ext cx="7758765" cy="3744416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42844" y="5214950"/>
            <a:ext cx="8874578" cy="541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4000" b="1" dirty="0" smtClean="0">
                <a:solidFill>
                  <a:schemeClr val="accent2">
                    <a:lumMod val="50000"/>
                  </a:schemeClr>
                </a:solidFill>
              </a:rPr>
              <a:t>MUCHAS GRACIAS</a:t>
            </a:r>
            <a:endParaRPr lang="es-PY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257183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contenido 2"/>
          <p:cNvSpPr txBox="1">
            <a:spLocks/>
          </p:cNvSpPr>
          <p:nvPr/>
        </p:nvSpPr>
        <p:spPr>
          <a:xfrm>
            <a:off x="256032" y="783120"/>
            <a:ext cx="8586216" cy="917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PY" sz="44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NUESTRAS POLÍTICAS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557969" y="2094464"/>
            <a:ext cx="812724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</a:rPr>
              <a:t>Planes</a:t>
            </a:r>
          </a:p>
          <a:p>
            <a:pPr marL="266700" indent="-266700">
              <a:buFont typeface="Wingdings" pitchFamily="2" charset="2"/>
              <a:buChar char="ü"/>
            </a:pPr>
            <a:r>
              <a:rPr lang="es-ES" sz="2000" dirty="0" smtClean="0"/>
              <a:t>Plan de Desarrollo Departamental</a:t>
            </a:r>
          </a:p>
          <a:p>
            <a:pPr marL="266700" indent="-266700">
              <a:buFont typeface="Wingdings" pitchFamily="2" charset="2"/>
              <a:buChar char="ü"/>
            </a:pPr>
            <a:r>
              <a:rPr lang="es-ES" sz="2000" dirty="0" smtClean="0"/>
              <a:t>Plan Nacional de Desarrollo 2.030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</a:rPr>
              <a:t>Ejes</a:t>
            </a:r>
          </a:p>
          <a:p>
            <a:pPr marL="342900" indent="-342900">
              <a:buAutoNum type="arabicPeriod"/>
            </a:pPr>
            <a:r>
              <a:rPr lang="es-ES" sz="2000" dirty="0" smtClean="0"/>
              <a:t>Competitividad y Oportunidades Económicas</a:t>
            </a:r>
          </a:p>
          <a:p>
            <a:pPr marL="342900" indent="-342900">
              <a:buAutoNum type="arabicPeriod"/>
            </a:pPr>
            <a:r>
              <a:rPr lang="es-ES" sz="2000" dirty="0" smtClean="0"/>
              <a:t>Capital Humano y Social</a:t>
            </a:r>
          </a:p>
          <a:p>
            <a:pPr marL="342900" indent="-342900">
              <a:buAutoNum type="arabicPeriod"/>
            </a:pPr>
            <a:r>
              <a:rPr lang="es-ES" sz="2000" dirty="0" smtClean="0"/>
              <a:t>Ambiente</a:t>
            </a:r>
          </a:p>
          <a:p>
            <a:pPr marL="342900" indent="-342900">
              <a:buAutoNum type="arabicPeriod"/>
            </a:pPr>
            <a:r>
              <a:rPr lang="es-ES" sz="2000" dirty="0" smtClean="0"/>
              <a:t>Político-Institucional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="" xmlns:p14="http://schemas.microsoft.com/office/powerpoint/2010/main" val="330827211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402662" y="391460"/>
            <a:ext cx="8288207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MX" altLang="es-PY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ORGANIZACIÓN</a:t>
            </a:r>
            <a:r>
              <a:rPr lang="es-MX" altLang="es-PY" b="1" dirty="0" smtClean="0">
                <a:latin typeface="+mn-lt"/>
              </a:rPr>
              <a:t> </a:t>
            </a:r>
            <a:endParaRPr lang="es-PY" altLang="es-PY" sz="31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-32" y="1266621"/>
          <a:ext cx="6347640" cy="5305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857884" y="1928802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*Se prevé la creación de la 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Secretaría de Cultura</a:t>
            </a:r>
            <a:r>
              <a:rPr lang="es-ES" b="1" dirty="0" smtClean="0"/>
              <a:t> en la Nueva Estructura Orgánica.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86600354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288207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MX" altLang="es-PY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PRINCIPALES COMPONENTES</a:t>
            </a:r>
            <a:endParaRPr lang="es-PY" altLang="es-PY" sz="31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27321" y="2000240"/>
            <a:ext cx="77830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>Educación</a:t>
            </a:r>
          </a:p>
          <a:p>
            <a:pPr marL="266700" indent="-266700">
              <a:buFont typeface="Wingdings" pitchFamily="2" charset="2"/>
              <a:buChar char="ü"/>
            </a:pPr>
            <a:r>
              <a:rPr lang="es-ES" sz="1600" dirty="0" smtClean="0"/>
              <a:t>Programa de Alimentación Escolar.</a:t>
            </a:r>
          </a:p>
          <a:p>
            <a:pPr lvl="1">
              <a:buFont typeface="Arial" pitchFamily="34" charset="0"/>
              <a:buChar char="•"/>
            </a:pPr>
            <a:r>
              <a:rPr lang="es-ES" sz="1600" dirty="0" smtClean="0"/>
              <a:t>Almuerzo Escolar: 1.822.910 raciones (Anual).</a:t>
            </a:r>
          </a:p>
          <a:p>
            <a:pPr lvl="1">
              <a:buFont typeface="Arial" pitchFamily="34" charset="0"/>
              <a:buChar char="•"/>
            </a:pPr>
            <a:r>
              <a:rPr lang="es-ES" sz="1600" dirty="0" smtClean="0"/>
              <a:t>Merienda Escolar: 23.538.710 raciones (Anual).</a:t>
            </a:r>
          </a:p>
          <a:p>
            <a:pPr marL="266700" indent="-266700">
              <a:buFont typeface="Wingdings" pitchFamily="2" charset="2"/>
              <a:buChar char="ü"/>
            </a:pPr>
            <a:r>
              <a:rPr lang="es-ES" sz="1600" dirty="0" smtClean="0"/>
              <a:t>Atención Educativa a 2.244 jóvenes, a través de 16 Centros Departamentales de Educación.</a:t>
            </a:r>
          </a:p>
          <a:p>
            <a:endParaRPr lang="es-ES" sz="400" dirty="0" smtClean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28596" y="3714752"/>
          <a:ext cx="4143404" cy="1857388"/>
        </p:xfrm>
        <a:graphic>
          <a:graphicData uri="http://schemas.openxmlformats.org/presentationml/2006/ole">
            <p:oleObj spid="_x0000_s18434" name="Hoja de cálculo" r:id="rId3" imgW="5629225" imgH="2447970" progId="Excel.Sheet.12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643438" y="3727913"/>
          <a:ext cx="4075113" cy="1828800"/>
        </p:xfrm>
        <a:graphic>
          <a:graphicData uri="http://schemas.openxmlformats.org/presentationml/2006/ole">
            <p:oleObj spid="_x0000_s18435" name="Hoja de cálculo" r:id="rId4" imgW="5629225" imgH="2524080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6600354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4092" y="1071554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SECTOR EDUCATIVO</a:t>
            </a:r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308870" y="4974757"/>
          <a:ext cx="8643998" cy="1240325"/>
        </p:xfrm>
        <a:graphic>
          <a:graphicData uri="http://schemas.openxmlformats.org/presentationml/2006/ole">
            <p:oleObj spid="_x0000_s44038" name="Hoja de cálculo" r:id="rId4" imgW="17536587" imgH="2517529" progId="Excel.Sheet.12">
              <p:embed/>
            </p:oleObj>
          </a:graphicData>
        </a:graphic>
      </p:graphicFrame>
      <p:sp>
        <p:nvSpPr>
          <p:cNvPr id="10" name="2 Título"/>
          <p:cNvSpPr txBox="1">
            <a:spLocks/>
          </p:cNvSpPr>
          <p:nvPr/>
        </p:nvSpPr>
        <p:spPr>
          <a:xfrm>
            <a:off x="357158" y="1770306"/>
            <a:ext cx="85011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Matrícula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2 Título"/>
          <p:cNvSpPr txBox="1">
            <a:spLocks/>
          </p:cNvSpPr>
          <p:nvPr/>
        </p:nvSpPr>
        <p:spPr>
          <a:xfrm>
            <a:off x="334008" y="4214826"/>
            <a:ext cx="85011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Instituciones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357158" y="2552703"/>
          <a:ext cx="8572560" cy="1734603"/>
        </p:xfrm>
        <a:graphic>
          <a:graphicData uri="http://schemas.openxmlformats.org/presentationml/2006/ole">
            <p:oleObj spid="_x0000_s44040" name="Hoja de cálculo" r:id="rId5" imgW="18621850" imgH="3768721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6763409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14282" y="1357298"/>
            <a:ext cx="8288207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MX" altLang="es-PY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PRINCIPALES COMPONENTES</a:t>
            </a:r>
            <a:endParaRPr lang="es-PY" altLang="es-PY" sz="31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27321" y="2000802"/>
            <a:ext cx="77830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" dirty="0" smtClean="0"/>
          </a:p>
          <a:p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>Salud</a:t>
            </a:r>
          </a:p>
          <a:p>
            <a:pPr marL="266700" indent="-266700">
              <a:buFont typeface="Wingdings" pitchFamily="2" charset="2"/>
              <a:buChar char="ü"/>
            </a:pPr>
            <a:r>
              <a:rPr lang="es-ES" sz="1600" dirty="0" smtClean="0"/>
              <a:t>Atención en 6 </a:t>
            </a:r>
            <a:r>
              <a:rPr lang="es-ES" sz="1600" b="1" dirty="0" smtClean="0"/>
              <a:t>Clínicas Móviles </a:t>
            </a:r>
            <a:r>
              <a:rPr lang="es-ES" sz="1600" dirty="0" smtClean="0"/>
              <a:t>con dotación de medicamentos e insumos, con una expectativa mensual de 66.000 consultas médicas.</a:t>
            </a:r>
          </a:p>
          <a:p>
            <a:pPr marL="266700" indent="-266700">
              <a:buFont typeface="Wingdings" pitchFamily="2" charset="2"/>
              <a:buChar char="ü"/>
            </a:pPr>
            <a:r>
              <a:rPr lang="es-ES" sz="1600" dirty="0" smtClean="0"/>
              <a:t>Reactivación de 12 </a:t>
            </a:r>
            <a:r>
              <a:rPr lang="es-ES" sz="1600" b="1" dirty="0" smtClean="0"/>
              <a:t>Puestos de Salud </a:t>
            </a:r>
            <a:r>
              <a:rPr lang="es-ES" sz="1600" dirty="0" smtClean="0"/>
              <a:t>para atención preventiva con un volumen de atención a 70.000 personas de mensual, contempla entre de medicamentos.</a:t>
            </a:r>
          </a:p>
          <a:p>
            <a:pPr marL="266700" indent="-266700">
              <a:buFont typeface="Wingdings" pitchFamily="2" charset="2"/>
              <a:buChar char="ü"/>
            </a:pPr>
            <a:r>
              <a:rPr lang="es-ES" sz="1600" dirty="0" smtClean="0"/>
              <a:t>Creación sistemática de 10 </a:t>
            </a:r>
            <a:r>
              <a:rPr lang="es-ES" sz="1600" b="1" dirty="0" smtClean="0"/>
              <a:t>Centros de Diagnóstico </a:t>
            </a:r>
            <a:r>
              <a:rPr lang="es-ES" sz="1600" dirty="0" smtClean="0"/>
              <a:t>con una expectativa de 80.000 estudios anualmente.</a:t>
            </a:r>
          </a:p>
          <a:p>
            <a:pPr marL="266700" indent="-266700">
              <a:buFont typeface="Wingdings" pitchFamily="2" charset="2"/>
              <a:buChar char="ü"/>
            </a:pPr>
            <a:endParaRPr lang="es-ES" sz="1600" dirty="0" smtClean="0"/>
          </a:p>
          <a:p>
            <a:endParaRPr lang="es-ES" sz="400" dirty="0" smtClean="0"/>
          </a:p>
          <a:p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>Desarrollo Económico</a:t>
            </a:r>
          </a:p>
          <a:p>
            <a:pPr marL="266700" indent="-266700">
              <a:buFont typeface="Wingdings" pitchFamily="2" charset="2"/>
              <a:buChar char="ü"/>
            </a:pPr>
            <a:r>
              <a:rPr lang="es-ES" sz="1600" dirty="0" smtClean="0"/>
              <a:t>Provisión de </a:t>
            </a:r>
            <a:r>
              <a:rPr lang="es-ES" sz="1600" b="1" dirty="0" smtClean="0"/>
              <a:t>infraestructura, insumos y maquinarias </a:t>
            </a:r>
            <a:r>
              <a:rPr lang="es-ES" sz="1600" dirty="0" smtClean="0"/>
              <a:t>al sector agropecuario.</a:t>
            </a:r>
          </a:p>
          <a:p>
            <a:pPr marL="266700" indent="-266700">
              <a:buFont typeface="Wingdings" pitchFamily="2" charset="2"/>
              <a:buChar char="ü"/>
            </a:pPr>
            <a:r>
              <a:rPr lang="es-ES" sz="1600" dirty="0" smtClean="0"/>
              <a:t>Desarrollo de </a:t>
            </a:r>
            <a:r>
              <a:rPr lang="es-ES" sz="1600" b="1" dirty="0" smtClean="0"/>
              <a:t>proyectos productivos </a:t>
            </a:r>
            <a:r>
              <a:rPr lang="es-ES" sz="1600" dirty="0" smtClean="0"/>
              <a:t>integrales que incluya todo el ciclo: productivo desde el tratamiento de suelo, siembra, producción, procesamiento, acopio y comercialización.</a:t>
            </a:r>
          </a:p>
          <a:p>
            <a:pPr marL="266700" indent="-266700">
              <a:buFont typeface="Wingdings" pitchFamily="2" charset="2"/>
              <a:buChar char="ü"/>
            </a:pPr>
            <a:r>
              <a:rPr lang="es-ES" sz="1600" dirty="0" smtClean="0"/>
              <a:t>Dotación de </a:t>
            </a:r>
            <a:r>
              <a:rPr lang="es-ES" sz="1600" b="1" dirty="0" smtClean="0"/>
              <a:t>plantas de procesamiento </a:t>
            </a:r>
            <a:r>
              <a:rPr lang="es-ES" sz="1600" dirty="0" smtClean="0"/>
              <a:t>de producción agrícola en las ciudades con mayor producción.</a:t>
            </a:r>
          </a:p>
        </p:txBody>
      </p:sp>
    </p:spTree>
    <p:extLst>
      <p:ext uri="{BB962C8B-B14F-4D97-AF65-F5344CB8AC3E}">
        <p14:creationId xmlns="" xmlns:p14="http://schemas.microsoft.com/office/powerpoint/2010/main" val="386600354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84321" y="1217243"/>
            <a:ext cx="8288207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MX" altLang="es-PY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PRINCIPALES COMPONENTES</a:t>
            </a:r>
            <a:endParaRPr lang="es-PY" altLang="es-PY" sz="31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06055" y="2003061"/>
            <a:ext cx="771923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50000"/>
                  </a:schemeClr>
                </a:solidFill>
              </a:rPr>
              <a:t>Desarrollo </a:t>
            </a: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>Social</a:t>
            </a:r>
            <a:endParaRPr lang="es-E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600" u="sng" dirty="0" smtClean="0"/>
              <a:t>Atención a:</a:t>
            </a:r>
          </a:p>
          <a:p>
            <a:pPr marL="266700" lvl="1" indent="-266700">
              <a:buFont typeface="Wingdings" pitchFamily="2" charset="2"/>
              <a:buChar char="ü"/>
            </a:pPr>
            <a:r>
              <a:rPr lang="es-ES" sz="1600" dirty="0" smtClean="0"/>
              <a:t>Asistencia integral a </a:t>
            </a:r>
            <a:r>
              <a:rPr lang="es-ES" sz="1600" b="1" dirty="0" smtClean="0"/>
              <a:t>mujeres</a:t>
            </a:r>
            <a:r>
              <a:rPr lang="es-ES" sz="1600" dirty="0" smtClean="0"/>
              <a:t> en situación de vulnerabilidad.</a:t>
            </a:r>
          </a:p>
          <a:p>
            <a:pPr marL="266700" lvl="1" indent="-266700">
              <a:buFont typeface="Wingdings" pitchFamily="2" charset="2"/>
              <a:buChar char="ü"/>
            </a:pPr>
            <a:r>
              <a:rPr lang="es-ES" sz="1600" dirty="0" smtClean="0"/>
              <a:t>Asistencia a </a:t>
            </a:r>
            <a:r>
              <a:rPr lang="es-ES" sz="1600" b="1" dirty="0" smtClean="0"/>
              <a:t>niños, niñas  y adolescentes </a:t>
            </a:r>
            <a:r>
              <a:rPr lang="es-ES" sz="1600" dirty="0" smtClean="0"/>
              <a:t>en situación de riesgo.</a:t>
            </a:r>
          </a:p>
          <a:p>
            <a:pPr marL="266700" lvl="1" indent="-266700">
              <a:buFont typeface="Wingdings" pitchFamily="2" charset="2"/>
              <a:buChar char="ü"/>
            </a:pPr>
            <a:r>
              <a:rPr lang="es-ES" sz="1600" dirty="0" smtClean="0"/>
              <a:t>Apoyo a </a:t>
            </a:r>
            <a:r>
              <a:rPr lang="es-ES" sz="1600" b="1" dirty="0" smtClean="0"/>
              <a:t>adultos mayores </a:t>
            </a:r>
            <a:r>
              <a:rPr lang="es-ES" sz="1600" dirty="0" smtClean="0"/>
              <a:t>con el fomento y creación espacios de esparcimiento.</a:t>
            </a:r>
          </a:p>
          <a:p>
            <a:pPr marL="266700" lvl="1" indent="-266700">
              <a:buFont typeface="Wingdings" pitchFamily="2" charset="2"/>
              <a:buChar char="ü"/>
            </a:pPr>
            <a:r>
              <a:rPr lang="es-ES" sz="1600" dirty="0" smtClean="0"/>
              <a:t>Se prevé la creación de la </a:t>
            </a:r>
            <a:r>
              <a:rPr lang="es-ES" sz="1600" b="1" dirty="0" smtClean="0"/>
              <a:t>Dirección de Riesgos, Desastres y Emergencia Departamental </a:t>
            </a:r>
            <a:r>
              <a:rPr lang="es-ES" sz="1600" dirty="0" smtClean="0"/>
              <a:t>para un acompañamiento en caso de situaciones de sucesos naturales y cambios climatológicos severos.</a:t>
            </a:r>
          </a:p>
          <a:p>
            <a:pPr marL="266700" lvl="1" indent="-266700">
              <a:buFont typeface="Wingdings" pitchFamily="2" charset="2"/>
              <a:buChar char="ü"/>
            </a:pPr>
            <a:r>
              <a:rPr lang="es-ES" sz="1600" dirty="0" smtClean="0"/>
              <a:t>Apoyo a jóvenes sobresalientes mediante el </a:t>
            </a:r>
            <a:r>
              <a:rPr lang="es-ES" sz="1600" b="1" dirty="0" smtClean="0"/>
              <a:t>otorgamiento de becas </a:t>
            </a:r>
            <a:r>
              <a:rPr lang="es-ES" sz="1600" dirty="0" smtClean="0"/>
              <a:t>con una proyección de 1200 estudiantes (700 becas completas para sector universitario y 500 asistencias económicas para Educación Media).</a:t>
            </a:r>
          </a:p>
          <a:p>
            <a:pPr marL="266700" lvl="1" indent="-266700">
              <a:buFont typeface="Wingdings" pitchFamily="2" charset="2"/>
              <a:buChar char="ü"/>
            </a:pPr>
            <a:r>
              <a:rPr lang="es-ES" sz="1600" dirty="0" smtClean="0"/>
              <a:t>Asistencia a la </a:t>
            </a:r>
            <a:r>
              <a:rPr lang="es-ES" sz="1600" b="1" dirty="0" smtClean="0"/>
              <a:t>Discapacidad</a:t>
            </a:r>
            <a:r>
              <a:rPr lang="es-ES" sz="1600" dirty="0" smtClean="0"/>
              <a:t>.</a:t>
            </a:r>
          </a:p>
          <a:p>
            <a:pPr marL="266700" lvl="1" indent="-266700">
              <a:buFont typeface="Wingdings" pitchFamily="2" charset="2"/>
              <a:buChar char="ü"/>
            </a:pPr>
            <a:r>
              <a:rPr lang="es-ES" sz="1600" dirty="0" smtClean="0"/>
              <a:t>Ejecución de Programas de </a:t>
            </a:r>
            <a:r>
              <a:rPr lang="es-ES" sz="1600" b="1" dirty="0" smtClean="0"/>
              <a:t>Prevención de Adicciones</a:t>
            </a:r>
            <a:r>
              <a:rPr lang="es-ES" sz="16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6600354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84321" y="1241527"/>
            <a:ext cx="8288207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MX" altLang="es-PY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PRINCIPALES COMPONENTES</a:t>
            </a:r>
            <a:endParaRPr lang="es-PY" altLang="es-PY" sz="31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06055" y="2098783"/>
            <a:ext cx="771923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>Obras Públicas</a:t>
            </a:r>
          </a:p>
          <a:p>
            <a:pPr marL="266700" lvl="1" indent="-266700">
              <a:buFont typeface="Wingdings" pitchFamily="2" charset="2"/>
              <a:buChar char="ü"/>
            </a:pPr>
            <a:r>
              <a:rPr lang="es-ES" sz="1600" dirty="0" smtClean="0"/>
              <a:t>Mejoramiento de la Infraestructura Educativa (</a:t>
            </a:r>
            <a:r>
              <a:rPr lang="es-ES" sz="1600" b="1" dirty="0" smtClean="0"/>
              <a:t>construcción y adecuación de 60 instituciones – 19 distritos</a:t>
            </a:r>
            <a:r>
              <a:rPr lang="es-ES" sz="1600" dirty="0" smtClean="0"/>
              <a:t>).</a:t>
            </a:r>
          </a:p>
          <a:p>
            <a:pPr marL="266700" lvl="1" indent="-266700">
              <a:buFont typeface="Wingdings" pitchFamily="2" charset="2"/>
              <a:buChar char="ü"/>
            </a:pPr>
            <a:r>
              <a:rPr lang="es-ES" sz="1600" dirty="0" smtClean="0"/>
              <a:t>Construcción del </a:t>
            </a:r>
            <a:r>
              <a:rPr lang="es-ES" sz="1600" b="1" dirty="0" smtClean="0"/>
              <a:t>Centro Cultural Departamental </a:t>
            </a:r>
            <a:r>
              <a:rPr lang="es-ES" sz="1600" dirty="0" smtClean="0"/>
              <a:t>(Sede Central de la Gobernación).</a:t>
            </a:r>
          </a:p>
          <a:p>
            <a:pPr marL="266700" lvl="1" indent="-266700">
              <a:buFont typeface="Wingdings" pitchFamily="2" charset="2"/>
              <a:buChar char="ü"/>
            </a:pPr>
            <a:r>
              <a:rPr lang="es-ES" sz="1600" dirty="0" smtClean="0"/>
              <a:t>Construcción de </a:t>
            </a:r>
            <a:r>
              <a:rPr lang="es-ES" sz="1600" b="1" dirty="0" smtClean="0"/>
              <a:t>100.000 metros cuadrados de empedrados </a:t>
            </a:r>
            <a:r>
              <a:rPr lang="es-ES" sz="1600" dirty="0" smtClean="0"/>
              <a:t>en los 19 distritos del departamento.</a:t>
            </a:r>
          </a:p>
          <a:p>
            <a:pPr marL="266700" lvl="1" indent="-266700">
              <a:buFont typeface="Wingdings" pitchFamily="2" charset="2"/>
              <a:buChar char="ü"/>
            </a:pPr>
            <a:r>
              <a:rPr lang="es-ES" sz="1600" dirty="0" smtClean="0"/>
              <a:t> Mantenimiento y reparación de </a:t>
            </a:r>
            <a:r>
              <a:rPr lang="es-ES" sz="1600" b="1" dirty="0" smtClean="0"/>
              <a:t>caminos vecinales </a:t>
            </a:r>
            <a:r>
              <a:rPr lang="es-ES" sz="1600" dirty="0" smtClean="0"/>
              <a:t>y desagüe fluvial.</a:t>
            </a:r>
          </a:p>
          <a:p>
            <a:pPr marL="266700" lvl="1" indent="-266700">
              <a:buFont typeface="Wingdings" pitchFamily="2" charset="2"/>
              <a:buChar char="ü"/>
            </a:pPr>
            <a:r>
              <a:rPr lang="es-ES" sz="1600" dirty="0" smtClean="0"/>
              <a:t>Equipamiento Urbano en espacios públicos (</a:t>
            </a:r>
            <a:r>
              <a:rPr lang="es-ES" sz="1600" b="1" dirty="0" smtClean="0"/>
              <a:t>iluminación, parques infantiles, gimnasios, refugios peatonales y </a:t>
            </a:r>
            <a:r>
              <a:rPr lang="es-ES" sz="1600" b="1" dirty="0" err="1" smtClean="0"/>
              <a:t>ciclovía</a:t>
            </a:r>
            <a:r>
              <a:rPr lang="es-ES" sz="1600" dirty="0" smtClean="0"/>
              <a:t>).</a:t>
            </a:r>
          </a:p>
          <a:p>
            <a:endParaRPr lang="es-ES" sz="1600" dirty="0"/>
          </a:p>
        </p:txBody>
      </p:sp>
    </p:spTree>
    <p:extLst>
      <p:ext uri="{BB962C8B-B14F-4D97-AF65-F5344CB8AC3E}">
        <p14:creationId xmlns="" xmlns:p14="http://schemas.microsoft.com/office/powerpoint/2010/main" val="386600354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945</Words>
  <Application>Microsoft Macintosh PowerPoint</Application>
  <PresentationFormat>Presentación en pantalla (4:3)</PresentationFormat>
  <Paragraphs>130</Paragraphs>
  <Slides>26</Slides>
  <Notes>5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Tema de Office</vt:lpstr>
      <vt:lpstr>Hoja de cálculo</vt:lpstr>
      <vt:lpstr>Diapositiva 1</vt:lpstr>
      <vt:lpstr>Diapositiva 2</vt:lpstr>
      <vt:lpstr>Diapositiva 3</vt:lpstr>
      <vt:lpstr>ORGANIZACIÓN </vt:lpstr>
      <vt:lpstr>PRINCIPALES COMPONENTES</vt:lpstr>
      <vt:lpstr>SECTOR EDUCATIVO</vt:lpstr>
      <vt:lpstr>PRINCIPALES COMPONENTES</vt:lpstr>
      <vt:lpstr>PRINCIPALES COMPONENTES</vt:lpstr>
      <vt:lpstr>PRINCIPALES COMPONENTES</vt:lpstr>
      <vt:lpstr>PRINCIPALES COMPONENTES</vt:lpstr>
      <vt:lpstr>INVERSIÓN</vt:lpstr>
      <vt:lpstr>CENTRO EDUCATIVO TORORE</vt:lpstr>
      <vt:lpstr>CENTRO EDUCATIVO TORORE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RECURSOS NO CONTEMPLADOS</vt:lpstr>
      <vt:lpstr>SITUACIÓN PROGRAMA ALIMENTACIÓN ESCOLAR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Finanzas</dc:creator>
  <cp:lastModifiedBy>Finanzas</cp:lastModifiedBy>
  <cp:revision>71</cp:revision>
  <dcterms:created xsi:type="dcterms:W3CDTF">2018-10-15T17:03:52Z</dcterms:created>
  <dcterms:modified xsi:type="dcterms:W3CDTF">2018-10-16T16:29:18Z</dcterms:modified>
</cp:coreProperties>
</file>