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321" r:id="rId4"/>
    <p:sldId id="320" r:id="rId5"/>
    <p:sldId id="309" r:id="rId6"/>
    <p:sldId id="314" r:id="rId7"/>
    <p:sldId id="263" r:id="rId8"/>
    <p:sldId id="261" r:id="rId9"/>
    <p:sldId id="315" r:id="rId10"/>
    <p:sldId id="316" r:id="rId11"/>
    <p:sldId id="310" r:id="rId12"/>
    <p:sldId id="274" r:id="rId13"/>
    <p:sldId id="277" r:id="rId14"/>
    <p:sldId id="279" r:id="rId15"/>
    <p:sldId id="319" r:id="rId16"/>
    <p:sldId id="280" r:id="rId17"/>
    <p:sldId id="281" r:id="rId18"/>
    <p:sldId id="282" r:id="rId19"/>
    <p:sldId id="311" r:id="rId20"/>
    <p:sldId id="312" r:id="rId21"/>
    <p:sldId id="283" r:id="rId22"/>
    <p:sldId id="285" r:id="rId23"/>
    <p:sldId id="290" r:id="rId24"/>
    <p:sldId id="318" r:id="rId25"/>
    <p:sldId id="313" r:id="rId26"/>
    <p:sldId id="301" r:id="rId27"/>
  </p:sldIdLst>
  <p:sldSz cx="9144000" cy="5143500" type="screen16x9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E0FF"/>
    <a:srgbClr val="FF9B9B"/>
    <a:srgbClr val="0D95A3"/>
    <a:srgbClr val="FF7C80"/>
    <a:srgbClr val="FFB7B7"/>
    <a:srgbClr val="BC7414"/>
    <a:srgbClr val="862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9020" autoAdjust="0"/>
    <p:restoredTop sz="94638" autoAdjust="0"/>
  </p:normalViewPr>
  <p:slideViewPr>
    <p:cSldViewPr snapToGrid="0">
      <p:cViewPr>
        <p:scale>
          <a:sx n="75" d="100"/>
          <a:sy n="75" d="100"/>
        </p:scale>
        <p:origin x="-2664" y="-12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2019\0%20presupuesto%202020\graficos%20presupuesto%2020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Y" sz="900" dirty="0">
                <a:latin typeface="Cambria" pitchFamily="18" charset="0"/>
                <a:ea typeface="Cambria" pitchFamily="18" charset="0"/>
              </a:rPr>
              <a:t>Niñas, niños y adolescentes de pueblos originarios protegidos (enero- setiembre/19)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2222222222222368E-2"/>
          <c:y val="0.2123148148148149"/>
          <c:w val="0.77089807524059684"/>
          <c:h val="0.73212962962963068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8DB-4D19-971B-4E11D771F38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8DB-4D19-971B-4E11D771F382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900" dirty="0" err="1">
                        <a:ln>
                          <a:noFill/>
                        </a:ln>
                        <a:latin typeface="Cambria" pitchFamily="18" charset="0"/>
                        <a:ea typeface="Cambria" pitchFamily="18" charset="0"/>
                      </a:rPr>
                      <a:t>Femenino</a:t>
                    </a:r>
                    <a:r>
                      <a:rPr lang="en-US" sz="900" dirty="0">
                        <a:ln>
                          <a:noFill/>
                        </a:ln>
                        <a:latin typeface="Cambria" pitchFamily="18" charset="0"/>
                        <a:ea typeface="Cambria" pitchFamily="18" charset="0"/>
                      </a:rPr>
                      <a:t> 
45%</a:t>
                    </a:r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DB-4D19-971B-4E11D771F382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900" dirty="0" err="1">
                        <a:ln>
                          <a:noFill/>
                        </a:ln>
                        <a:latin typeface="Cambria" pitchFamily="18" charset="0"/>
                        <a:ea typeface="Cambria" pitchFamily="18" charset="0"/>
                      </a:rPr>
                      <a:t>Masculino</a:t>
                    </a:r>
                    <a:r>
                      <a:rPr lang="en-US" sz="900" dirty="0">
                        <a:ln>
                          <a:noFill/>
                        </a:ln>
                        <a:latin typeface="Cambria" pitchFamily="18" charset="0"/>
                        <a:ea typeface="Cambria" pitchFamily="18" charset="0"/>
                      </a:rPr>
                      <a:t>
55%</a:t>
                    </a:r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8DB-4D19-971B-4E11D771F382}"/>
                </c:ext>
              </c:extLst>
            </c:dLbl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ln>
                      <a:noFill/>
                    </a:ln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'pueblos originarios'!$F$6:$F$7</c:f>
              <c:strCache>
                <c:ptCount val="2"/>
                <c:pt idx="0">
                  <c:v>Femenino </c:v>
                </c:pt>
                <c:pt idx="1">
                  <c:v>Masculino</c:v>
                </c:pt>
              </c:strCache>
            </c:strRef>
          </c:cat>
          <c:val>
            <c:numRef>
              <c:f>'pueblos originarios'!$G$6:$G$7</c:f>
              <c:numCache>
                <c:formatCode>General</c:formatCode>
                <c:ptCount val="2"/>
                <c:pt idx="0">
                  <c:v>120</c:v>
                </c:pt>
                <c:pt idx="1">
                  <c:v>147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8DB-4D19-971B-4E11D771F382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748E07-A5D2-4C2D-AEB7-A82B7DFD1FC4}" type="doc">
      <dgm:prSet loTypeId="urn:microsoft.com/office/officeart/2005/8/layout/hList7#1" loCatId="list" qsTypeId="urn:microsoft.com/office/officeart/2005/8/quickstyle/simple1" qsCatId="simple" csTypeId="urn:microsoft.com/office/officeart/2005/8/colors/colorful1#2" csCatId="colorful" phldr="1"/>
      <dgm:spPr/>
    </dgm:pt>
    <dgm:pt modelId="{369EE1D9-9324-4838-A7CD-61021630951F}">
      <dgm:prSet phldrT="[Texto]" custT="1"/>
      <dgm:spPr/>
      <dgm:t>
        <a:bodyPr/>
        <a:lstStyle/>
        <a:p>
          <a:r>
            <a:rPr lang="es-PY" sz="1000" b="1" dirty="0">
              <a:latin typeface="Cambria" pitchFamily="18" charset="0"/>
              <a:ea typeface="Cambria" pitchFamily="18" charset="0"/>
            </a:rPr>
            <a:t>FOCALIZACIÓN</a:t>
          </a:r>
          <a:endParaRPr lang="es-ES" sz="1000" b="1" dirty="0">
            <a:latin typeface="Cambria" pitchFamily="18" charset="0"/>
            <a:ea typeface="Cambria" pitchFamily="18" charset="0"/>
          </a:endParaRPr>
        </a:p>
      </dgm:t>
    </dgm:pt>
    <dgm:pt modelId="{FDB008FF-5442-430D-942E-728631117C79}" type="parTrans" cxnId="{028D36D4-7436-44AB-AACC-172BA89FD567}">
      <dgm:prSet/>
      <dgm:spPr/>
      <dgm:t>
        <a:bodyPr/>
        <a:lstStyle/>
        <a:p>
          <a:endParaRPr lang="es-ES" sz="1600"/>
        </a:p>
      </dgm:t>
    </dgm:pt>
    <dgm:pt modelId="{8C1F2280-DC39-48A1-B2E4-89B063714185}" type="sibTrans" cxnId="{028D36D4-7436-44AB-AACC-172BA89FD567}">
      <dgm:prSet/>
      <dgm:spPr/>
      <dgm:t>
        <a:bodyPr/>
        <a:lstStyle/>
        <a:p>
          <a:endParaRPr lang="es-ES" sz="1600"/>
        </a:p>
      </dgm:t>
    </dgm:pt>
    <dgm:pt modelId="{737E6ACC-EAF4-4535-98C2-499E4F834C45}">
      <dgm:prSet phldrT="[Texto]" custT="1"/>
      <dgm:spPr/>
      <dgm:t>
        <a:bodyPr/>
        <a:lstStyle/>
        <a:p>
          <a:r>
            <a:rPr lang="es-PY" sz="1100" b="1" dirty="0">
              <a:latin typeface="Cambria" pitchFamily="18" charset="0"/>
              <a:ea typeface="Cambria" pitchFamily="18" charset="0"/>
            </a:rPr>
            <a:t>SOPORTE FAMILIAR</a:t>
          </a:r>
          <a:endParaRPr lang="es-ES" sz="1100" b="1" dirty="0">
            <a:latin typeface="Cambria" pitchFamily="18" charset="0"/>
            <a:ea typeface="Cambria" pitchFamily="18" charset="0"/>
          </a:endParaRPr>
        </a:p>
      </dgm:t>
    </dgm:pt>
    <dgm:pt modelId="{6E7A1916-5075-4DF5-9CC6-C72ABC712580}" type="parTrans" cxnId="{4CD8EC79-B9CE-4C18-9835-8C07EAADA202}">
      <dgm:prSet/>
      <dgm:spPr/>
      <dgm:t>
        <a:bodyPr/>
        <a:lstStyle/>
        <a:p>
          <a:endParaRPr lang="es-ES" sz="1600"/>
        </a:p>
      </dgm:t>
    </dgm:pt>
    <dgm:pt modelId="{598A890D-1E95-4D33-990C-78B9EE8C03A8}" type="sibTrans" cxnId="{4CD8EC79-B9CE-4C18-9835-8C07EAADA202}">
      <dgm:prSet/>
      <dgm:spPr/>
      <dgm:t>
        <a:bodyPr/>
        <a:lstStyle/>
        <a:p>
          <a:endParaRPr lang="es-ES" sz="1600"/>
        </a:p>
      </dgm:t>
    </dgm:pt>
    <dgm:pt modelId="{BD138248-5B12-4642-9271-0C0D7F6BE86C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PY" sz="1100" b="1" dirty="0">
              <a:latin typeface="Cambria" pitchFamily="18" charset="0"/>
              <a:ea typeface="Cambria" pitchFamily="18" charset="0"/>
            </a:rPr>
            <a:t>REDES</a:t>
          </a:r>
          <a:endParaRPr lang="es-ES" sz="1100" b="1" dirty="0">
            <a:latin typeface="Cambria" pitchFamily="18" charset="0"/>
            <a:ea typeface="Cambria" pitchFamily="18" charset="0"/>
          </a:endParaRPr>
        </a:p>
      </dgm:t>
    </dgm:pt>
    <dgm:pt modelId="{EAE8D0ED-3743-48FD-9F08-9BBBA1D81606}" type="parTrans" cxnId="{C486F78C-63AC-41DB-B902-7D537B758A13}">
      <dgm:prSet/>
      <dgm:spPr/>
      <dgm:t>
        <a:bodyPr/>
        <a:lstStyle/>
        <a:p>
          <a:endParaRPr lang="es-ES" sz="1600"/>
        </a:p>
      </dgm:t>
    </dgm:pt>
    <dgm:pt modelId="{730CAE0B-484A-4A74-9F66-8F975CD8061D}" type="sibTrans" cxnId="{C486F78C-63AC-41DB-B902-7D537B758A13}">
      <dgm:prSet/>
      <dgm:spPr/>
      <dgm:t>
        <a:bodyPr/>
        <a:lstStyle/>
        <a:p>
          <a:endParaRPr lang="es-ES" sz="1600"/>
        </a:p>
      </dgm:t>
    </dgm:pt>
    <dgm:pt modelId="{31E05ED7-7D8E-4EE5-9E77-DE9BFFF4E6F3}">
      <dgm:prSet custT="1"/>
      <dgm:spPr/>
      <dgm:t>
        <a:bodyPr/>
        <a:lstStyle/>
        <a:p>
          <a:r>
            <a:rPr lang="es-PY" sz="1100" b="1" dirty="0">
              <a:latin typeface="Cambria" pitchFamily="18" charset="0"/>
              <a:ea typeface="Cambria" pitchFamily="18" charset="0"/>
            </a:rPr>
            <a:t>CENTROS</a:t>
          </a:r>
          <a:endParaRPr lang="es-ES" sz="1100" b="1" dirty="0">
            <a:latin typeface="Cambria" pitchFamily="18" charset="0"/>
            <a:ea typeface="Cambria" pitchFamily="18" charset="0"/>
          </a:endParaRPr>
        </a:p>
      </dgm:t>
    </dgm:pt>
    <dgm:pt modelId="{F0429A1F-8DAC-4103-9CE0-5165A1F87BD5}" type="parTrans" cxnId="{E57E2C44-3C54-49A6-9FB2-D477C2DCA724}">
      <dgm:prSet/>
      <dgm:spPr/>
      <dgm:t>
        <a:bodyPr/>
        <a:lstStyle/>
        <a:p>
          <a:endParaRPr lang="es-ES" sz="1600"/>
        </a:p>
      </dgm:t>
    </dgm:pt>
    <dgm:pt modelId="{7A873EC8-7B11-42D1-84C6-DCE81318C25B}" type="sibTrans" cxnId="{E57E2C44-3C54-49A6-9FB2-D477C2DCA724}">
      <dgm:prSet/>
      <dgm:spPr/>
      <dgm:t>
        <a:bodyPr/>
        <a:lstStyle/>
        <a:p>
          <a:endParaRPr lang="es-ES" sz="1600"/>
        </a:p>
      </dgm:t>
    </dgm:pt>
    <dgm:pt modelId="{529C7934-B802-4AB7-A5D7-24330576C424}" type="pres">
      <dgm:prSet presAssocID="{5A748E07-A5D2-4C2D-AEB7-A82B7DFD1FC4}" presName="Name0" presStyleCnt="0">
        <dgm:presLayoutVars>
          <dgm:dir/>
          <dgm:resizeHandles val="exact"/>
        </dgm:presLayoutVars>
      </dgm:prSet>
      <dgm:spPr/>
    </dgm:pt>
    <dgm:pt modelId="{1D099E50-B219-41EB-9160-C2606D0B2304}" type="pres">
      <dgm:prSet presAssocID="{5A748E07-A5D2-4C2D-AEB7-A82B7DFD1FC4}" presName="fgShape" presStyleLbl="fgShp" presStyleIdx="0" presStyleCnt="1" custScaleY="171873"/>
      <dgm:spPr/>
    </dgm:pt>
    <dgm:pt modelId="{68E87A40-E48F-43F5-8F7B-43E4286E3981}" type="pres">
      <dgm:prSet presAssocID="{5A748E07-A5D2-4C2D-AEB7-A82B7DFD1FC4}" presName="linComp" presStyleCnt="0"/>
      <dgm:spPr/>
    </dgm:pt>
    <dgm:pt modelId="{1669EC8E-7792-4BDE-894E-B5C2112D04AA}" type="pres">
      <dgm:prSet presAssocID="{369EE1D9-9324-4838-A7CD-61021630951F}" presName="compNode" presStyleCnt="0"/>
      <dgm:spPr/>
    </dgm:pt>
    <dgm:pt modelId="{75359BC0-9AC8-4082-804E-FAFA2850A9EE}" type="pres">
      <dgm:prSet presAssocID="{369EE1D9-9324-4838-A7CD-61021630951F}" presName="bkgdShape" presStyleLbl="node1" presStyleIdx="0" presStyleCnt="4"/>
      <dgm:spPr/>
      <dgm:t>
        <a:bodyPr/>
        <a:lstStyle/>
        <a:p>
          <a:endParaRPr lang="es-ES"/>
        </a:p>
      </dgm:t>
    </dgm:pt>
    <dgm:pt modelId="{33E67FA2-AFF9-4CF8-8F0B-7E941F218466}" type="pres">
      <dgm:prSet presAssocID="{369EE1D9-9324-4838-A7CD-61021630951F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2C9906-912A-49EA-BAAA-E5B13A90C133}" type="pres">
      <dgm:prSet presAssocID="{369EE1D9-9324-4838-A7CD-61021630951F}" presName="invisiNode" presStyleLbl="node1" presStyleIdx="0" presStyleCnt="4"/>
      <dgm:spPr/>
    </dgm:pt>
    <dgm:pt modelId="{94F78C03-B90D-429B-8612-302E825A45A7}" type="pres">
      <dgm:prSet presAssocID="{369EE1D9-9324-4838-A7CD-61021630951F}" presName="imagNode" presStyleLbl="fgImgPlace1" presStyleIdx="0" presStyleCnt="4"/>
      <dgm:spPr/>
    </dgm:pt>
    <dgm:pt modelId="{49CAF519-FAF2-4C3A-A127-318FE6F16BCE}" type="pres">
      <dgm:prSet presAssocID="{8C1F2280-DC39-48A1-B2E4-89B063714185}" presName="sibTrans" presStyleLbl="sibTrans2D1" presStyleIdx="0" presStyleCnt="0"/>
      <dgm:spPr/>
      <dgm:t>
        <a:bodyPr/>
        <a:lstStyle/>
        <a:p>
          <a:endParaRPr lang="es-ES"/>
        </a:p>
      </dgm:t>
    </dgm:pt>
    <dgm:pt modelId="{041597D6-5934-4463-B075-F5248B6E69EA}" type="pres">
      <dgm:prSet presAssocID="{737E6ACC-EAF4-4535-98C2-499E4F834C45}" presName="compNode" presStyleCnt="0"/>
      <dgm:spPr/>
    </dgm:pt>
    <dgm:pt modelId="{CFAD0930-03E8-4DF5-A4A0-8CE376EC1E89}" type="pres">
      <dgm:prSet presAssocID="{737E6ACC-EAF4-4535-98C2-499E4F834C45}" presName="bkgdShape" presStyleLbl="node1" presStyleIdx="1" presStyleCnt="4"/>
      <dgm:spPr/>
      <dgm:t>
        <a:bodyPr/>
        <a:lstStyle/>
        <a:p>
          <a:endParaRPr lang="es-ES"/>
        </a:p>
      </dgm:t>
    </dgm:pt>
    <dgm:pt modelId="{5D6134ED-7CAE-4C76-89A8-8418142C8E96}" type="pres">
      <dgm:prSet presAssocID="{737E6ACC-EAF4-4535-98C2-499E4F834C45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4E7CC2D-A4A4-44A4-B0A3-E6B4D1994705}" type="pres">
      <dgm:prSet presAssocID="{737E6ACC-EAF4-4535-98C2-499E4F834C45}" presName="invisiNode" presStyleLbl="node1" presStyleIdx="1" presStyleCnt="4"/>
      <dgm:spPr/>
    </dgm:pt>
    <dgm:pt modelId="{8B30B890-7D8A-4776-97B7-B1FA67CA7AB9}" type="pres">
      <dgm:prSet presAssocID="{737E6ACC-EAF4-4535-98C2-499E4F834C45}" presName="imagNode" presStyleLbl="fgImgPlace1" presStyleIdx="1" presStyleCnt="4"/>
      <dgm:spPr/>
    </dgm:pt>
    <dgm:pt modelId="{3765AE28-4910-44CA-9148-6157E29C36B4}" type="pres">
      <dgm:prSet presAssocID="{598A890D-1E95-4D33-990C-78B9EE8C03A8}" presName="sibTrans" presStyleLbl="sibTrans2D1" presStyleIdx="0" presStyleCnt="0"/>
      <dgm:spPr/>
      <dgm:t>
        <a:bodyPr/>
        <a:lstStyle/>
        <a:p>
          <a:endParaRPr lang="es-ES"/>
        </a:p>
      </dgm:t>
    </dgm:pt>
    <dgm:pt modelId="{1EB0BACC-4289-485B-A5E3-5713BB65A590}" type="pres">
      <dgm:prSet presAssocID="{31E05ED7-7D8E-4EE5-9E77-DE9BFFF4E6F3}" presName="compNode" presStyleCnt="0"/>
      <dgm:spPr/>
    </dgm:pt>
    <dgm:pt modelId="{B162E199-63A7-4088-AE4C-ACF8ABBB481F}" type="pres">
      <dgm:prSet presAssocID="{31E05ED7-7D8E-4EE5-9E77-DE9BFFF4E6F3}" presName="bkgdShape" presStyleLbl="node1" presStyleIdx="2" presStyleCnt="4"/>
      <dgm:spPr/>
      <dgm:t>
        <a:bodyPr/>
        <a:lstStyle/>
        <a:p>
          <a:endParaRPr lang="es-ES"/>
        </a:p>
      </dgm:t>
    </dgm:pt>
    <dgm:pt modelId="{D97C0A20-7BDE-4515-A25B-66BF29276D7C}" type="pres">
      <dgm:prSet presAssocID="{31E05ED7-7D8E-4EE5-9E77-DE9BFFF4E6F3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AC159A-DE3E-430D-AA76-FD872EF6A00B}" type="pres">
      <dgm:prSet presAssocID="{31E05ED7-7D8E-4EE5-9E77-DE9BFFF4E6F3}" presName="invisiNode" presStyleLbl="node1" presStyleIdx="2" presStyleCnt="4"/>
      <dgm:spPr/>
    </dgm:pt>
    <dgm:pt modelId="{891B2620-054D-4F39-B28E-D4833E93C974}" type="pres">
      <dgm:prSet presAssocID="{31E05ED7-7D8E-4EE5-9E77-DE9BFFF4E6F3}" presName="imagNode" presStyleLbl="fgImgPlace1" presStyleIdx="2" presStyleCnt="4"/>
      <dgm:spPr/>
    </dgm:pt>
    <dgm:pt modelId="{B8E77901-B08E-45B7-B36A-77EBBC4180C5}" type="pres">
      <dgm:prSet presAssocID="{7A873EC8-7B11-42D1-84C6-DCE81318C25B}" presName="sibTrans" presStyleLbl="sibTrans2D1" presStyleIdx="0" presStyleCnt="0"/>
      <dgm:spPr/>
      <dgm:t>
        <a:bodyPr/>
        <a:lstStyle/>
        <a:p>
          <a:endParaRPr lang="es-ES"/>
        </a:p>
      </dgm:t>
    </dgm:pt>
    <dgm:pt modelId="{E20E8C2E-4CFA-4947-8D48-39D6A46AD90F}" type="pres">
      <dgm:prSet presAssocID="{BD138248-5B12-4642-9271-0C0D7F6BE86C}" presName="compNode" presStyleCnt="0"/>
      <dgm:spPr/>
    </dgm:pt>
    <dgm:pt modelId="{CB334604-16EF-4845-B404-BC744BB8481C}" type="pres">
      <dgm:prSet presAssocID="{BD138248-5B12-4642-9271-0C0D7F6BE86C}" presName="bkgdShape" presStyleLbl="node1" presStyleIdx="3" presStyleCnt="4"/>
      <dgm:spPr/>
      <dgm:t>
        <a:bodyPr/>
        <a:lstStyle/>
        <a:p>
          <a:endParaRPr lang="es-ES"/>
        </a:p>
      </dgm:t>
    </dgm:pt>
    <dgm:pt modelId="{8D27462A-6D50-4ECF-8787-56588104154B}" type="pres">
      <dgm:prSet presAssocID="{BD138248-5B12-4642-9271-0C0D7F6BE86C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B46BC9-7395-4AA9-B692-CE3B632183C5}" type="pres">
      <dgm:prSet presAssocID="{BD138248-5B12-4642-9271-0C0D7F6BE86C}" presName="invisiNode" presStyleLbl="node1" presStyleIdx="3" presStyleCnt="4"/>
      <dgm:spPr/>
    </dgm:pt>
    <dgm:pt modelId="{22167006-3037-435F-B0D3-D74B5390045D}" type="pres">
      <dgm:prSet presAssocID="{BD138248-5B12-4642-9271-0C0D7F6BE86C}" presName="imagNode" presStyleLbl="fgImgPlace1" presStyleIdx="3" presStyleCnt="4"/>
      <dgm:spPr/>
    </dgm:pt>
  </dgm:ptLst>
  <dgm:cxnLst>
    <dgm:cxn modelId="{E57E2C44-3C54-49A6-9FB2-D477C2DCA724}" srcId="{5A748E07-A5D2-4C2D-AEB7-A82B7DFD1FC4}" destId="{31E05ED7-7D8E-4EE5-9E77-DE9BFFF4E6F3}" srcOrd="2" destOrd="0" parTransId="{F0429A1F-8DAC-4103-9CE0-5165A1F87BD5}" sibTransId="{7A873EC8-7B11-42D1-84C6-DCE81318C25B}"/>
    <dgm:cxn modelId="{2BF96F59-1552-411A-B6F9-A1B2CC25C5EB}" type="presOf" srcId="{BD138248-5B12-4642-9271-0C0D7F6BE86C}" destId="{CB334604-16EF-4845-B404-BC744BB8481C}" srcOrd="0" destOrd="0" presId="urn:microsoft.com/office/officeart/2005/8/layout/hList7#1"/>
    <dgm:cxn modelId="{1297DF50-8C48-410B-BF58-5A69AF178296}" type="presOf" srcId="{737E6ACC-EAF4-4535-98C2-499E4F834C45}" destId="{5D6134ED-7CAE-4C76-89A8-8418142C8E96}" srcOrd="1" destOrd="0" presId="urn:microsoft.com/office/officeart/2005/8/layout/hList7#1"/>
    <dgm:cxn modelId="{028D36D4-7436-44AB-AACC-172BA89FD567}" srcId="{5A748E07-A5D2-4C2D-AEB7-A82B7DFD1FC4}" destId="{369EE1D9-9324-4838-A7CD-61021630951F}" srcOrd="0" destOrd="0" parTransId="{FDB008FF-5442-430D-942E-728631117C79}" sibTransId="{8C1F2280-DC39-48A1-B2E4-89B063714185}"/>
    <dgm:cxn modelId="{D2F095F0-C488-4344-BAF3-60CD6C6CF77A}" type="presOf" srcId="{598A890D-1E95-4D33-990C-78B9EE8C03A8}" destId="{3765AE28-4910-44CA-9148-6157E29C36B4}" srcOrd="0" destOrd="0" presId="urn:microsoft.com/office/officeart/2005/8/layout/hList7#1"/>
    <dgm:cxn modelId="{C486F78C-63AC-41DB-B902-7D537B758A13}" srcId="{5A748E07-A5D2-4C2D-AEB7-A82B7DFD1FC4}" destId="{BD138248-5B12-4642-9271-0C0D7F6BE86C}" srcOrd="3" destOrd="0" parTransId="{EAE8D0ED-3743-48FD-9F08-9BBBA1D81606}" sibTransId="{730CAE0B-484A-4A74-9F66-8F975CD8061D}"/>
    <dgm:cxn modelId="{2C354DBD-2BDE-4382-ACEE-6280C4A41BA5}" type="presOf" srcId="{31E05ED7-7D8E-4EE5-9E77-DE9BFFF4E6F3}" destId="{D97C0A20-7BDE-4515-A25B-66BF29276D7C}" srcOrd="1" destOrd="0" presId="urn:microsoft.com/office/officeart/2005/8/layout/hList7#1"/>
    <dgm:cxn modelId="{FAFE71DC-EB07-43DB-AE4F-BF9BD0B3FE7E}" type="presOf" srcId="{737E6ACC-EAF4-4535-98C2-499E4F834C45}" destId="{CFAD0930-03E8-4DF5-A4A0-8CE376EC1E89}" srcOrd="0" destOrd="0" presId="urn:microsoft.com/office/officeart/2005/8/layout/hList7#1"/>
    <dgm:cxn modelId="{BCC45793-D4E9-406F-9140-CDAD9CEFD916}" type="presOf" srcId="{5A748E07-A5D2-4C2D-AEB7-A82B7DFD1FC4}" destId="{529C7934-B802-4AB7-A5D7-24330576C424}" srcOrd="0" destOrd="0" presId="urn:microsoft.com/office/officeart/2005/8/layout/hList7#1"/>
    <dgm:cxn modelId="{62680629-462C-4143-8859-5897670B6C95}" type="presOf" srcId="{7A873EC8-7B11-42D1-84C6-DCE81318C25B}" destId="{B8E77901-B08E-45B7-B36A-77EBBC4180C5}" srcOrd="0" destOrd="0" presId="urn:microsoft.com/office/officeart/2005/8/layout/hList7#1"/>
    <dgm:cxn modelId="{8452CBAC-EED4-4FDB-916C-EE23E10BF23C}" type="presOf" srcId="{369EE1D9-9324-4838-A7CD-61021630951F}" destId="{75359BC0-9AC8-4082-804E-FAFA2850A9EE}" srcOrd="0" destOrd="0" presId="urn:microsoft.com/office/officeart/2005/8/layout/hList7#1"/>
    <dgm:cxn modelId="{6E0C381D-4239-42C0-A768-9EA9F2303D44}" type="presOf" srcId="{BD138248-5B12-4642-9271-0C0D7F6BE86C}" destId="{8D27462A-6D50-4ECF-8787-56588104154B}" srcOrd="1" destOrd="0" presId="urn:microsoft.com/office/officeart/2005/8/layout/hList7#1"/>
    <dgm:cxn modelId="{1EB058B3-AAE9-4898-BA43-2E743BF70DD0}" type="presOf" srcId="{369EE1D9-9324-4838-A7CD-61021630951F}" destId="{33E67FA2-AFF9-4CF8-8F0B-7E941F218466}" srcOrd="1" destOrd="0" presId="urn:microsoft.com/office/officeart/2005/8/layout/hList7#1"/>
    <dgm:cxn modelId="{50AA0AE6-6A67-4563-B0F8-F9B812A7245C}" type="presOf" srcId="{8C1F2280-DC39-48A1-B2E4-89B063714185}" destId="{49CAF519-FAF2-4C3A-A127-318FE6F16BCE}" srcOrd="0" destOrd="0" presId="urn:microsoft.com/office/officeart/2005/8/layout/hList7#1"/>
    <dgm:cxn modelId="{4CD8EC79-B9CE-4C18-9835-8C07EAADA202}" srcId="{5A748E07-A5D2-4C2D-AEB7-A82B7DFD1FC4}" destId="{737E6ACC-EAF4-4535-98C2-499E4F834C45}" srcOrd="1" destOrd="0" parTransId="{6E7A1916-5075-4DF5-9CC6-C72ABC712580}" sibTransId="{598A890D-1E95-4D33-990C-78B9EE8C03A8}"/>
    <dgm:cxn modelId="{2B0E4FAC-99A7-4ECC-A113-4894AB7E19E3}" type="presOf" srcId="{31E05ED7-7D8E-4EE5-9E77-DE9BFFF4E6F3}" destId="{B162E199-63A7-4088-AE4C-ACF8ABBB481F}" srcOrd="0" destOrd="0" presId="urn:microsoft.com/office/officeart/2005/8/layout/hList7#1"/>
    <dgm:cxn modelId="{A138B0A3-5AE6-419F-96EF-928C6B35A7B1}" type="presParOf" srcId="{529C7934-B802-4AB7-A5D7-24330576C424}" destId="{1D099E50-B219-41EB-9160-C2606D0B2304}" srcOrd="0" destOrd="0" presId="urn:microsoft.com/office/officeart/2005/8/layout/hList7#1"/>
    <dgm:cxn modelId="{7EBD437A-F9D4-49BB-AB43-706B4F2D19D0}" type="presParOf" srcId="{529C7934-B802-4AB7-A5D7-24330576C424}" destId="{68E87A40-E48F-43F5-8F7B-43E4286E3981}" srcOrd="1" destOrd="0" presId="urn:microsoft.com/office/officeart/2005/8/layout/hList7#1"/>
    <dgm:cxn modelId="{F7181A58-AFFC-47A1-87EF-4C46551DC9D8}" type="presParOf" srcId="{68E87A40-E48F-43F5-8F7B-43E4286E3981}" destId="{1669EC8E-7792-4BDE-894E-B5C2112D04AA}" srcOrd="0" destOrd="0" presId="urn:microsoft.com/office/officeart/2005/8/layout/hList7#1"/>
    <dgm:cxn modelId="{14352899-7FC8-4D9F-95F5-C12DBC8E8EE4}" type="presParOf" srcId="{1669EC8E-7792-4BDE-894E-B5C2112D04AA}" destId="{75359BC0-9AC8-4082-804E-FAFA2850A9EE}" srcOrd="0" destOrd="0" presId="urn:microsoft.com/office/officeart/2005/8/layout/hList7#1"/>
    <dgm:cxn modelId="{B880F73D-67DB-47F3-8BE3-79A95A3AABF4}" type="presParOf" srcId="{1669EC8E-7792-4BDE-894E-B5C2112D04AA}" destId="{33E67FA2-AFF9-4CF8-8F0B-7E941F218466}" srcOrd="1" destOrd="0" presId="urn:microsoft.com/office/officeart/2005/8/layout/hList7#1"/>
    <dgm:cxn modelId="{EE3BE67C-6AFC-49C8-9455-B7F73DEE36AB}" type="presParOf" srcId="{1669EC8E-7792-4BDE-894E-B5C2112D04AA}" destId="{982C9906-912A-49EA-BAAA-E5B13A90C133}" srcOrd="2" destOrd="0" presId="urn:microsoft.com/office/officeart/2005/8/layout/hList7#1"/>
    <dgm:cxn modelId="{56CAEF91-7276-4B5B-9F6F-2AB34BF64C08}" type="presParOf" srcId="{1669EC8E-7792-4BDE-894E-B5C2112D04AA}" destId="{94F78C03-B90D-429B-8612-302E825A45A7}" srcOrd="3" destOrd="0" presId="urn:microsoft.com/office/officeart/2005/8/layout/hList7#1"/>
    <dgm:cxn modelId="{B9A493A0-0275-49B2-82AE-F69B671D07B9}" type="presParOf" srcId="{68E87A40-E48F-43F5-8F7B-43E4286E3981}" destId="{49CAF519-FAF2-4C3A-A127-318FE6F16BCE}" srcOrd="1" destOrd="0" presId="urn:microsoft.com/office/officeart/2005/8/layout/hList7#1"/>
    <dgm:cxn modelId="{194C8798-ADA2-4E66-A798-FDC685404847}" type="presParOf" srcId="{68E87A40-E48F-43F5-8F7B-43E4286E3981}" destId="{041597D6-5934-4463-B075-F5248B6E69EA}" srcOrd="2" destOrd="0" presId="urn:microsoft.com/office/officeart/2005/8/layout/hList7#1"/>
    <dgm:cxn modelId="{A643752E-1FE5-49F8-82C8-0FF10CCE5AF2}" type="presParOf" srcId="{041597D6-5934-4463-B075-F5248B6E69EA}" destId="{CFAD0930-03E8-4DF5-A4A0-8CE376EC1E89}" srcOrd="0" destOrd="0" presId="urn:microsoft.com/office/officeart/2005/8/layout/hList7#1"/>
    <dgm:cxn modelId="{5A548F82-D9AD-43D4-A02D-40BA9A7EBC77}" type="presParOf" srcId="{041597D6-5934-4463-B075-F5248B6E69EA}" destId="{5D6134ED-7CAE-4C76-89A8-8418142C8E96}" srcOrd="1" destOrd="0" presId="urn:microsoft.com/office/officeart/2005/8/layout/hList7#1"/>
    <dgm:cxn modelId="{088BFA54-665B-4FE5-A371-E6DE9A8754C8}" type="presParOf" srcId="{041597D6-5934-4463-B075-F5248B6E69EA}" destId="{74E7CC2D-A4A4-44A4-B0A3-E6B4D1994705}" srcOrd="2" destOrd="0" presId="urn:microsoft.com/office/officeart/2005/8/layout/hList7#1"/>
    <dgm:cxn modelId="{6B9603E3-BC00-4B74-B48B-7CC2170CA93A}" type="presParOf" srcId="{041597D6-5934-4463-B075-F5248B6E69EA}" destId="{8B30B890-7D8A-4776-97B7-B1FA67CA7AB9}" srcOrd="3" destOrd="0" presId="urn:microsoft.com/office/officeart/2005/8/layout/hList7#1"/>
    <dgm:cxn modelId="{65467736-DF3B-404A-80C4-A58F87069BFA}" type="presParOf" srcId="{68E87A40-E48F-43F5-8F7B-43E4286E3981}" destId="{3765AE28-4910-44CA-9148-6157E29C36B4}" srcOrd="3" destOrd="0" presId="urn:microsoft.com/office/officeart/2005/8/layout/hList7#1"/>
    <dgm:cxn modelId="{04A0666A-C8B0-43E8-8B83-E124FEFB1416}" type="presParOf" srcId="{68E87A40-E48F-43F5-8F7B-43E4286E3981}" destId="{1EB0BACC-4289-485B-A5E3-5713BB65A590}" srcOrd="4" destOrd="0" presId="urn:microsoft.com/office/officeart/2005/8/layout/hList7#1"/>
    <dgm:cxn modelId="{757BDF8A-519C-451B-BC4C-D76E551ED8E9}" type="presParOf" srcId="{1EB0BACC-4289-485B-A5E3-5713BB65A590}" destId="{B162E199-63A7-4088-AE4C-ACF8ABBB481F}" srcOrd="0" destOrd="0" presId="urn:microsoft.com/office/officeart/2005/8/layout/hList7#1"/>
    <dgm:cxn modelId="{62623AA0-2E5B-4611-942D-46ECBDEB60AC}" type="presParOf" srcId="{1EB0BACC-4289-485B-A5E3-5713BB65A590}" destId="{D97C0A20-7BDE-4515-A25B-66BF29276D7C}" srcOrd="1" destOrd="0" presId="urn:microsoft.com/office/officeart/2005/8/layout/hList7#1"/>
    <dgm:cxn modelId="{1CAD9356-3480-43BB-8D54-01A9DE12F5AF}" type="presParOf" srcId="{1EB0BACC-4289-485B-A5E3-5713BB65A590}" destId="{98AC159A-DE3E-430D-AA76-FD872EF6A00B}" srcOrd="2" destOrd="0" presId="urn:microsoft.com/office/officeart/2005/8/layout/hList7#1"/>
    <dgm:cxn modelId="{CC3FB669-E4C8-439B-BA80-ECA295237371}" type="presParOf" srcId="{1EB0BACC-4289-485B-A5E3-5713BB65A590}" destId="{891B2620-054D-4F39-B28E-D4833E93C974}" srcOrd="3" destOrd="0" presId="urn:microsoft.com/office/officeart/2005/8/layout/hList7#1"/>
    <dgm:cxn modelId="{A2BEF03E-3172-433A-9FCE-3BA4EA2ABF63}" type="presParOf" srcId="{68E87A40-E48F-43F5-8F7B-43E4286E3981}" destId="{B8E77901-B08E-45B7-B36A-77EBBC4180C5}" srcOrd="5" destOrd="0" presId="urn:microsoft.com/office/officeart/2005/8/layout/hList7#1"/>
    <dgm:cxn modelId="{6E082620-6111-45FC-AA3F-1F3A51BFB2E9}" type="presParOf" srcId="{68E87A40-E48F-43F5-8F7B-43E4286E3981}" destId="{E20E8C2E-4CFA-4947-8D48-39D6A46AD90F}" srcOrd="6" destOrd="0" presId="urn:microsoft.com/office/officeart/2005/8/layout/hList7#1"/>
    <dgm:cxn modelId="{F449327D-1710-4276-98B9-2B3E4B54125A}" type="presParOf" srcId="{E20E8C2E-4CFA-4947-8D48-39D6A46AD90F}" destId="{CB334604-16EF-4845-B404-BC744BB8481C}" srcOrd="0" destOrd="0" presId="urn:microsoft.com/office/officeart/2005/8/layout/hList7#1"/>
    <dgm:cxn modelId="{FD07CA5B-7418-4947-84D3-39667FFA9D4E}" type="presParOf" srcId="{E20E8C2E-4CFA-4947-8D48-39D6A46AD90F}" destId="{8D27462A-6D50-4ECF-8787-56588104154B}" srcOrd="1" destOrd="0" presId="urn:microsoft.com/office/officeart/2005/8/layout/hList7#1"/>
    <dgm:cxn modelId="{434A7096-E9ED-4A9D-8E7F-1D6DB6277356}" type="presParOf" srcId="{E20E8C2E-4CFA-4947-8D48-39D6A46AD90F}" destId="{7CB46BC9-7395-4AA9-B692-CE3B632183C5}" srcOrd="2" destOrd="0" presId="urn:microsoft.com/office/officeart/2005/8/layout/hList7#1"/>
    <dgm:cxn modelId="{5ACE5126-A8EF-456F-99D7-337A47A01E77}" type="presParOf" srcId="{E20E8C2E-4CFA-4947-8D48-39D6A46AD90F}" destId="{22167006-3037-435F-B0D3-D74B5390045D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359BC0-9AC8-4082-804E-FAFA2850A9EE}">
      <dsp:nvSpPr>
        <dsp:cNvPr id="0" name=""/>
        <dsp:cNvSpPr/>
      </dsp:nvSpPr>
      <dsp:spPr>
        <a:xfrm>
          <a:off x="986" y="-4021"/>
          <a:ext cx="1034407" cy="205978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000" b="1" kern="1200" dirty="0">
              <a:latin typeface="Cambria" pitchFamily="18" charset="0"/>
              <a:ea typeface="Cambria" pitchFamily="18" charset="0"/>
            </a:rPr>
            <a:t>FOCALIZACIÓN</a:t>
          </a:r>
          <a:endParaRPr lang="es-ES" sz="1000" b="1" kern="1200" dirty="0">
            <a:latin typeface="Cambria" pitchFamily="18" charset="0"/>
            <a:ea typeface="Cambria" pitchFamily="18" charset="0"/>
          </a:endParaRPr>
        </a:p>
      </dsp:txBody>
      <dsp:txXfrm>
        <a:off x="986" y="819892"/>
        <a:ext cx="1034407" cy="823914"/>
      </dsp:txXfrm>
    </dsp:sp>
    <dsp:sp modelId="{94F78C03-B90D-429B-8612-302E825A45A7}">
      <dsp:nvSpPr>
        <dsp:cNvPr id="0" name=""/>
        <dsp:cNvSpPr/>
      </dsp:nvSpPr>
      <dsp:spPr>
        <a:xfrm>
          <a:off x="175236" y="119565"/>
          <a:ext cx="685908" cy="685908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AD0930-03E8-4DF5-A4A0-8CE376EC1E89}">
      <dsp:nvSpPr>
        <dsp:cNvPr id="0" name=""/>
        <dsp:cNvSpPr/>
      </dsp:nvSpPr>
      <dsp:spPr>
        <a:xfrm>
          <a:off x="1066426" y="-4021"/>
          <a:ext cx="1034407" cy="205978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100" b="1" kern="1200" dirty="0">
              <a:latin typeface="Cambria" pitchFamily="18" charset="0"/>
              <a:ea typeface="Cambria" pitchFamily="18" charset="0"/>
            </a:rPr>
            <a:t>SOPORTE FAMILIAR</a:t>
          </a:r>
          <a:endParaRPr lang="es-ES" sz="1100" b="1" kern="1200" dirty="0">
            <a:latin typeface="Cambria" pitchFamily="18" charset="0"/>
            <a:ea typeface="Cambria" pitchFamily="18" charset="0"/>
          </a:endParaRPr>
        </a:p>
      </dsp:txBody>
      <dsp:txXfrm>
        <a:off x="1066426" y="819892"/>
        <a:ext cx="1034407" cy="823914"/>
      </dsp:txXfrm>
    </dsp:sp>
    <dsp:sp modelId="{8B30B890-7D8A-4776-97B7-B1FA67CA7AB9}">
      <dsp:nvSpPr>
        <dsp:cNvPr id="0" name=""/>
        <dsp:cNvSpPr/>
      </dsp:nvSpPr>
      <dsp:spPr>
        <a:xfrm>
          <a:off x="1240676" y="119565"/>
          <a:ext cx="685908" cy="685908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62E199-63A7-4088-AE4C-ACF8ABBB481F}">
      <dsp:nvSpPr>
        <dsp:cNvPr id="0" name=""/>
        <dsp:cNvSpPr/>
      </dsp:nvSpPr>
      <dsp:spPr>
        <a:xfrm>
          <a:off x="2131867" y="-4021"/>
          <a:ext cx="1034407" cy="205978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100" b="1" kern="1200" dirty="0">
              <a:latin typeface="Cambria" pitchFamily="18" charset="0"/>
              <a:ea typeface="Cambria" pitchFamily="18" charset="0"/>
            </a:rPr>
            <a:t>CENTROS</a:t>
          </a:r>
          <a:endParaRPr lang="es-ES" sz="1100" b="1" kern="1200" dirty="0">
            <a:latin typeface="Cambria" pitchFamily="18" charset="0"/>
            <a:ea typeface="Cambria" pitchFamily="18" charset="0"/>
          </a:endParaRPr>
        </a:p>
      </dsp:txBody>
      <dsp:txXfrm>
        <a:off x="2131867" y="819892"/>
        <a:ext cx="1034407" cy="823914"/>
      </dsp:txXfrm>
    </dsp:sp>
    <dsp:sp modelId="{891B2620-054D-4F39-B28E-D4833E93C974}">
      <dsp:nvSpPr>
        <dsp:cNvPr id="0" name=""/>
        <dsp:cNvSpPr/>
      </dsp:nvSpPr>
      <dsp:spPr>
        <a:xfrm>
          <a:off x="2306116" y="119565"/>
          <a:ext cx="685908" cy="685908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334604-16EF-4845-B404-BC744BB8481C}">
      <dsp:nvSpPr>
        <dsp:cNvPr id="0" name=""/>
        <dsp:cNvSpPr/>
      </dsp:nvSpPr>
      <dsp:spPr>
        <a:xfrm>
          <a:off x="3197307" y="-4021"/>
          <a:ext cx="1034407" cy="2059785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100" b="1" kern="1200" dirty="0">
              <a:latin typeface="Cambria" pitchFamily="18" charset="0"/>
              <a:ea typeface="Cambria" pitchFamily="18" charset="0"/>
            </a:rPr>
            <a:t>REDES</a:t>
          </a:r>
          <a:endParaRPr lang="es-ES" sz="1100" b="1" kern="1200" dirty="0">
            <a:latin typeface="Cambria" pitchFamily="18" charset="0"/>
            <a:ea typeface="Cambria" pitchFamily="18" charset="0"/>
          </a:endParaRPr>
        </a:p>
      </dsp:txBody>
      <dsp:txXfrm>
        <a:off x="3197307" y="819892"/>
        <a:ext cx="1034407" cy="823914"/>
      </dsp:txXfrm>
    </dsp:sp>
    <dsp:sp modelId="{22167006-3037-435F-B0D3-D74B5390045D}">
      <dsp:nvSpPr>
        <dsp:cNvPr id="0" name=""/>
        <dsp:cNvSpPr/>
      </dsp:nvSpPr>
      <dsp:spPr>
        <a:xfrm>
          <a:off x="3371556" y="119565"/>
          <a:ext cx="685908" cy="685908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099E50-B219-41EB-9160-C2606D0B2304}">
      <dsp:nvSpPr>
        <dsp:cNvPr id="0" name=""/>
        <dsp:cNvSpPr/>
      </dsp:nvSpPr>
      <dsp:spPr>
        <a:xfrm>
          <a:off x="169308" y="1532774"/>
          <a:ext cx="3894085" cy="531032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08/10/2019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08/10/2019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08/10/2019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08/10/2019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08/10/2019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08/10/2019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08/10/2019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08/10/2019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08/10/2019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08/10/2019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08/10/2019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pPr/>
              <a:t>08/10/2019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5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4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3.pn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3.png"/><Relationship Id="rId7" Type="http://schemas.openxmlformats.org/officeDocument/2006/relationships/image" Target="../media/image5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10" Type="http://schemas.openxmlformats.org/officeDocument/2006/relationships/image" Target="../media/image53.pn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de flecha 3">
            <a:extLst>
              <a:ext uri="{FF2B5EF4-FFF2-40B4-BE49-F238E27FC236}">
                <a16:creationId xmlns="" xmlns:a16="http://schemas.microsoft.com/office/drawing/2014/main" id="{BAFCBB29-9943-4790-A0EE-E1F11D74B162}"/>
              </a:ext>
            </a:extLst>
          </p:cNvPr>
          <p:cNvCxnSpPr/>
          <p:nvPr/>
        </p:nvCxnSpPr>
        <p:spPr>
          <a:xfrm flipV="1">
            <a:off x="2191110" y="3173060"/>
            <a:ext cx="4815695" cy="15095"/>
          </a:xfrm>
          <a:prstGeom prst="straightConnector1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Conector recto de flecha 4">
            <a:extLst>
              <a:ext uri="{FF2B5EF4-FFF2-40B4-BE49-F238E27FC236}">
                <a16:creationId xmlns="" xmlns:a16="http://schemas.microsoft.com/office/drawing/2014/main" id="{FA3C393D-09E7-4EE4-B986-E949E93ECF95}"/>
              </a:ext>
            </a:extLst>
          </p:cNvPr>
          <p:cNvCxnSpPr>
            <a:cxnSpLocks/>
          </p:cNvCxnSpPr>
          <p:nvPr/>
        </p:nvCxnSpPr>
        <p:spPr>
          <a:xfrm flipV="1">
            <a:off x="2277374" y="4057267"/>
            <a:ext cx="4815695" cy="15095"/>
          </a:xfrm>
          <a:prstGeom prst="straightConnector1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ítulo 1"/>
          <p:cNvSpPr txBox="1">
            <a:spLocks/>
          </p:cNvSpPr>
          <p:nvPr/>
        </p:nvSpPr>
        <p:spPr>
          <a:xfrm>
            <a:off x="782152" y="3120383"/>
            <a:ext cx="7682593" cy="9519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s-ES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800" b="1" dirty="0">
                <a:solidFill>
                  <a:srgbClr val="002060"/>
                </a:solidFill>
                <a:latin typeface="gotham"/>
                <a:cs typeface="Calibri"/>
              </a:rPr>
              <a:t>PROYECTO DE PRESUPUESTO 2020</a:t>
            </a:r>
            <a:br>
              <a:rPr lang="es-ES" sz="2800" b="1" dirty="0">
                <a:solidFill>
                  <a:srgbClr val="002060"/>
                </a:solidFill>
                <a:latin typeface="gotham"/>
                <a:cs typeface="Calibri"/>
              </a:rPr>
            </a:br>
            <a:r>
              <a:rPr lang="es-ES" sz="2800" b="1" dirty="0">
                <a:solidFill>
                  <a:srgbClr val="002060"/>
                </a:solidFill>
                <a:latin typeface="gotham"/>
                <a:cs typeface="Calibri"/>
              </a:rPr>
              <a:t>Ministerio de la Niñez y la Adolescencia</a:t>
            </a:r>
            <a:endParaRPr lang="es-ES" sz="2800" dirty="0">
              <a:solidFill>
                <a:srgbClr val="00206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>
            <a:off x="0" y="0"/>
            <a:ext cx="8781691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3" name="22 Grupo"/>
          <p:cNvGrpSpPr/>
          <p:nvPr/>
        </p:nvGrpSpPr>
        <p:grpSpPr>
          <a:xfrm>
            <a:off x="442191" y="94891"/>
            <a:ext cx="8185018" cy="4927573"/>
            <a:chOff x="278297" y="94891"/>
            <a:chExt cx="8185018" cy="4927573"/>
          </a:xfrm>
        </p:grpSpPr>
        <p:grpSp>
          <p:nvGrpSpPr>
            <p:cNvPr id="24" name="5 Grupo"/>
            <p:cNvGrpSpPr/>
            <p:nvPr/>
          </p:nvGrpSpPr>
          <p:grpSpPr>
            <a:xfrm>
              <a:off x="4017265" y="375032"/>
              <a:ext cx="4232702" cy="2059785"/>
              <a:chOff x="1524000" y="1397000"/>
              <a:chExt cx="6096000" cy="4064000"/>
            </a:xfrm>
          </p:grpSpPr>
          <p:graphicFrame>
            <p:nvGraphicFramePr>
              <p:cNvPr id="64" name="63 Diagrama"/>
              <p:cNvGraphicFramePr/>
              <p:nvPr>
                <p:extLst>
                  <p:ext uri="{D42A27DB-BD31-4B8C-83A1-F6EECF244321}">
                    <p14:modId xmlns:p14="http://schemas.microsoft.com/office/powerpoint/2010/main" val="3556825137"/>
                  </p:ext>
                </p:extLst>
              </p:nvPr>
            </p:nvGraphicFramePr>
            <p:xfrm>
              <a:off x="1524000" y="1397000"/>
              <a:ext cx="6096000" cy="4064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sp>
            <p:nvSpPr>
              <p:cNvPr id="65" name="64 CuadroTexto"/>
              <p:cNvSpPr txBox="1"/>
              <p:nvPr/>
            </p:nvSpPr>
            <p:spPr>
              <a:xfrm>
                <a:off x="3071802" y="4664724"/>
                <a:ext cx="3071834" cy="546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PY" sz="1200" b="1" dirty="0">
                    <a:latin typeface="Cambria" pitchFamily="18" charset="0"/>
                    <a:ea typeface="Cambria" pitchFamily="18" charset="0"/>
                  </a:rPr>
                  <a:t>Participación protagónica</a:t>
                </a:r>
                <a:endParaRPr lang="es-ES" sz="1200" b="1" dirty="0">
                  <a:latin typeface="Cambria" pitchFamily="18" charset="0"/>
                  <a:ea typeface="Cambria" pitchFamily="18" charset="0"/>
                </a:endParaRPr>
              </a:p>
            </p:txBody>
          </p:sp>
        </p:grpSp>
        <p:sp>
          <p:nvSpPr>
            <p:cNvPr id="25" name="24 CuadroTexto"/>
            <p:cNvSpPr txBox="1"/>
            <p:nvPr/>
          </p:nvSpPr>
          <p:spPr>
            <a:xfrm>
              <a:off x="4390082" y="94891"/>
              <a:ext cx="33494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Y" sz="1200" b="1" dirty="0">
                  <a:solidFill>
                    <a:srgbClr val="002060"/>
                  </a:solidFill>
                  <a:latin typeface="Cambria" pitchFamily="18" charset="0"/>
                  <a:ea typeface="Cambria" pitchFamily="18" charset="0"/>
                </a:rPr>
                <a:t>Componentes del Programa Abrazo</a:t>
              </a:r>
              <a:endParaRPr lang="es-ES" sz="12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278297" y="1341581"/>
              <a:ext cx="29067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Y" sz="1200" dirty="0">
                  <a:latin typeface="Cambria" pitchFamily="18" charset="0"/>
                  <a:ea typeface="Cambria" pitchFamily="18" charset="0"/>
                </a:rPr>
                <a:t>Es una estrategia socioeducativa del Estado, gestionada desde el Ministerio de la Niñez y la Adolescencia</a:t>
              </a:r>
            </a:p>
            <a:p>
              <a:pPr algn="ctr"/>
              <a:endParaRPr lang="es-ES" sz="1200" dirty="0"/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3976028" y="2539333"/>
              <a:ext cx="1755750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Y" sz="1200" b="1" dirty="0">
                  <a:latin typeface="Cambria" pitchFamily="18" charset="0"/>
                  <a:ea typeface="Cambria" pitchFamily="18" charset="0"/>
                </a:rPr>
                <a:t>Propósito</a:t>
              </a:r>
            </a:p>
            <a:p>
              <a:pPr algn="ctr"/>
              <a:r>
                <a:rPr lang="es-PY" sz="1100" dirty="0">
                  <a:latin typeface="Cambria" pitchFamily="18" charset="0"/>
                  <a:ea typeface="Cambria" pitchFamily="18" charset="0"/>
                </a:rPr>
                <a:t>Apoyar a la disminución de la pobreza, a partir de la erradicación del trabajo infantil </a:t>
              </a:r>
            </a:p>
            <a:p>
              <a:pPr algn="ctr"/>
              <a:endParaRPr lang="es-ES" sz="900" dirty="0"/>
            </a:p>
          </p:txBody>
        </p:sp>
        <p:sp>
          <p:nvSpPr>
            <p:cNvPr id="28" name="27 CuadroTexto"/>
            <p:cNvSpPr txBox="1"/>
            <p:nvPr/>
          </p:nvSpPr>
          <p:spPr>
            <a:xfrm>
              <a:off x="5753070" y="2504829"/>
              <a:ext cx="2691440" cy="1223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Y" sz="1200" b="1" dirty="0">
                  <a:latin typeface="Cambria" pitchFamily="18" charset="0"/>
                  <a:ea typeface="Cambria" pitchFamily="18" charset="0"/>
                </a:rPr>
                <a:t>Objetivos</a:t>
              </a:r>
              <a:endParaRPr lang="es-PY" sz="900" b="1" dirty="0">
                <a:latin typeface="Cambria" pitchFamily="18" charset="0"/>
                <a:ea typeface="Cambria" pitchFamily="18" charset="0"/>
              </a:endParaRPr>
            </a:p>
            <a:p>
              <a:pPr algn="ctr">
                <a:buFont typeface="Arial" charset="0"/>
                <a:buChar char="•"/>
              </a:pPr>
              <a:r>
                <a:rPr lang="es-PY" sz="1050" dirty="0">
                  <a:latin typeface="Cambria" pitchFamily="18" charset="0"/>
                  <a:ea typeface="Cambria" pitchFamily="18" charset="0"/>
                </a:rPr>
                <a:t> Contribuir a la erradicación del trabajo infantil a través de una intervención socioeducativa de protección de NNA</a:t>
              </a:r>
            </a:p>
            <a:p>
              <a:pPr algn="ctr">
                <a:buFont typeface="Arial" charset="0"/>
                <a:buChar char="•"/>
              </a:pPr>
              <a:r>
                <a:rPr lang="es-PY" sz="1050" dirty="0">
                  <a:latin typeface="Cambria" pitchFamily="18" charset="0"/>
                  <a:ea typeface="Cambria" pitchFamily="18" charset="0"/>
                </a:rPr>
                <a:t> Promover el rol protector de las familias mediante el ejercicio de sus derechos</a:t>
              </a:r>
            </a:p>
            <a:p>
              <a:pPr algn="ctr"/>
              <a:endParaRPr lang="es-ES" sz="900" dirty="0"/>
            </a:p>
          </p:txBody>
        </p:sp>
        <p:grpSp>
          <p:nvGrpSpPr>
            <p:cNvPr id="30" name="21 Grupo"/>
            <p:cNvGrpSpPr/>
            <p:nvPr/>
          </p:nvGrpSpPr>
          <p:grpSpPr>
            <a:xfrm>
              <a:off x="3617843" y="3630876"/>
              <a:ext cx="4845472" cy="1391588"/>
              <a:chOff x="3225454" y="3589742"/>
              <a:chExt cx="5237859" cy="1504280"/>
            </a:xfrm>
          </p:grpSpPr>
          <p:sp>
            <p:nvSpPr>
              <p:cNvPr id="56" name="55 Elipse"/>
              <p:cNvSpPr/>
              <p:nvPr/>
            </p:nvSpPr>
            <p:spPr>
              <a:xfrm>
                <a:off x="5828300" y="3589742"/>
                <a:ext cx="1125149" cy="1071570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PY" sz="1400" b="1" dirty="0">
                    <a:latin typeface="Cambria" pitchFamily="18" charset="0"/>
                    <a:ea typeface="Cambria" pitchFamily="18" charset="0"/>
                  </a:rPr>
                  <a:t>3.266</a:t>
                </a:r>
                <a:r>
                  <a:rPr lang="es-PY" sz="1400" b="1" dirty="0"/>
                  <a:t> </a:t>
                </a:r>
                <a:endParaRPr lang="es-ES" sz="1400" b="1" dirty="0"/>
              </a:p>
            </p:txBody>
          </p:sp>
          <p:sp>
            <p:nvSpPr>
              <p:cNvPr id="57" name="56 Elipse"/>
              <p:cNvSpPr/>
              <p:nvPr/>
            </p:nvSpPr>
            <p:spPr>
              <a:xfrm>
                <a:off x="4518926" y="3589742"/>
                <a:ext cx="1125149" cy="1071570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PY" sz="1200" b="1" dirty="0">
                    <a:latin typeface="Cambria" pitchFamily="18" charset="0"/>
                    <a:ea typeface="Cambria" pitchFamily="18" charset="0"/>
                  </a:rPr>
                  <a:t>11.563</a:t>
                </a:r>
                <a:endParaRPr lang="es-ES" sz="1200" b="1" dirty="0">
                  <a:latin typeface="Cambria" pitchFamily="18" charset="0"/>
                  <a:ea typeface="Cambria" pitchFamily="18" charset="0"/>
                </a:endParaRPr>
              </a:p>
            </p:txBody>
          </p:sp>
          <p:sp>
            <p:nvSpPr>
              <p:cNvPr id="58" name="57 Elipse"/>
              <p:cNvSpPr/>
              <p:nvPr/>
            </p:nvSpPr>
            <p:spPr>
              <a:xfrm>
                <a:off x="3225454" y="3589742"/>
                <a:ext cx="1125149" cy="107157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PY" sz="1400" b="1" dirty="0">
                    <a:latin typeface="Cambria" pitchFamily="18" charset="0"/>
                    <a:ea typeface="Cambria" pitchFamily="18" charset="0"/>
                  </a:rPr>
                  <a:t>3.159</a:t>
                </a:r>
                <a:endParaRPr lang="es-ES" sz="1400" b="1" dirty="0">
                  <a:latin typeface="Cambria" pitchFamily="18" charset="0"/>
                  <a:ea typeface="Cambria" pitchFamily="18" charset="0"/>
                </a:endParaRPr>
              </a:p>
            </p:txBody>
          </p:sp>
          <p:sp>
            <p:nvSpPr>
              <p:cNvPr id="59" name="58 CuadroTexto"/>
              <p:cNvSpPr txBox="1"/>
              <p:nvPr/>
            </p:nvSpPr>
            <p:spPr>
              <a:xfrm>
                <a:off x="3251385" y="4633611"/>
                <a:ext cx="112514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PY" sz="1000" b="1" dirty="0">
                    <a:latin typeface="Cambria" pitchFamily="18" charset="0"/>
                    <a:ea typeface="Cambria" pitchFamily="18" charset="0"/>
                  </a:rPr>
                  <a:t>Familias participantes</a:t>
                </a:r>
                <a:endParaRPr lang="es-ES" sz="1000" b="1" dirty="0">
                  <a:latin typeface="Cambria" pitchFamily="18" charset="0"/>
                  <a:ea typeface="Cambria" pitchFamily="18" charset="0"/>
                </a:endParaRPr>
              </a:p>
            </p:txBody>
          </p:sp>
          <p:sp>
            <p:nvSpPr>
              <p:cNvPr id="60" name="59 CuadroTexto"/>
              <p:cNvSpPr txBox="1"/>
              <p:nvPr/>
            </p:nvSpPr>
            <p:spPr>
              <a:xfrm>
                <a:off x="4535705" y="4644537"/>
                <a:ext cx="112514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PY" sz="1000" b="1" dirty="0">
                    <a:latin typeface="Cambria" pitchFamily="18" charset="0"/>
                    <a:ea typeface="Cambria" pitchFamily="18" charset="0"/>
                  </a:rPr>
                  <a:t>NNA beneficiarios</a:t>
                </a:r>
                <a:endParaRPr lang="es-ES" sz="1000" b="1" dirty="0">
                  <a:latin typeface="Cambria" pitchFamily="18" charset="0"/>
                  <a:ea typeface="Cambria" pitchFamily="18" charset="0"/>
                </a:endParaRPr>
              </a:p>
            </p:txBody>
          </p:sp>
          <p:sp>
            <p:nvSpPr>
              <p:cNvPr id="61" name="60 CuadroTexto"/>
              <p:cNvSpPr txBox="1"/>
              <p:nvPr/>
            </p:nvSpPr>
            <p:spPr>
              <a:xfrm>
                <a:off x="5828300" y="4663134"/>
                <a:ext cx="1125149" cy="418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PY" sz="1000" b="1" dirty="0">
                    <a:latin typeface="Cambria" pitchFamily="18" charset="0"/>
                    <a:ea typeface="Cambria" pitchFamily="18" charset="0"/>
                  </a:rPr>
                  <a:t>NNA asisten a centros</a:t>
                </a:r>
                <a:endParaRPr lang="es-ES" sz="1000" b="1" dirty="0">
                  <a:latin typeface="Cambria" pitchFamily="18" charset="0"/>
                  <a:ea typeface="Cambria" pitchFamily="18" charset="0"/>
                </a:endParaRPr>
              </a:p>
            </p:txBody>
          </p:sp>
          <p:sp>
            <p:nvSpPr>
              <p:cNvPr id="62" name="61 Elipse"/>
              <p:cNvSpPr/>
              <p:nvPr/>
            </p:nvSpPr>
            <p:spPr>
              <a:xfrm>
                <a:off x="7177429" y="3589742"/>
                <a:ext cx="1125149" cy="107157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PY" sz="1400" b="1" dirty="0">
                    <a:latin typeface="Cambria" pitchFamily="18" charset="0"/>
                    <a:ea typeface="Cambria" pitchFamily="18" charset="0"/>
                  </a:rPr>
                  <a:t>6.976</a:t>
                </a:r>
                <a:endParaRPr lang="es-ES" sz="1400" b="1" dirty="0">
                  <a:latin typeface="Cambria" pitchFamily="18" charset="0"/>
                  <a:ea typeface="Cambria" pitchFamily="18" charset="0"/>
                </a:endParaRPr>
              </a:p>
            </p:txBody>
          </p:sp>
          <p:sp>
            <p:nvSpPr>
              <p:cNvPr id="63" name="62 CuadroTexto"/>
              <p:cNvSpPr txBox="1"/>
              <p:nvPr/>
            </p:nvSpPr>
            <p:spPr>
              <a:xfrm>
                <a:off x="7016693" y="4663135"/>
                <a:ext cx="144662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PY" sz="1000" b="1" dirty="0">
                    <a:latin typeface="Cambria" pitchFamily="18" charset="0"/>
                    <a:ea typeface="Cambria" pitchFamily="18" charset="0"/>
                  </a:rPr>
                  <a:t>NNA beneficiados con TMC</a:t>
                </a:r>
                <a:endParaRPr lang="es-ES" sz="1000" b="1" dirty="0">
                  <a:latin typeface="Cambria" pitchFamily="18" charset="0"/>
                  <a:ea typeface="Cambria" pitchFamily="18" charset="0"/>
                </a:endParaRPr>
              </a:p>
            </p:txBody>
          </p:sp>
        </p:grpSp>
        <p:pic>
          <p:nvPicPr>
            <p:cNvPr id="31" name="30 Imagen" descr="Imagen1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8297" y="2086014"/>
              <a:ext cx="3102873" cy="2827892"/>
            </a:xfrm>
            <a:prstGeom prst="rect">
              <a:avLst/>
            </a:prstGeom>
          </p:spPr>
        </p:pic>
        <p:pic>
          <p:nvPicPr>
            <p:cNvPr id="51" name="50 Imagen" descr="logo abrazo colores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6834" y="394966"/>
              <a:ext cx="2544417" cy="940296"/>
            </a:xfrm>
            <a:prstGeom prst="rect">
              <a:avLst/>
            </a:prstGeom>
          </p:spPr>
        </p:pic>
        <p:sp>
          <p:nvSpPr>
            <p:cNvPr id="52" name="51 Elipse"/>
            <p:cNvSpPr/>
            <p:nvPr/>
          </p:nvSpPr>
          <p:spPr>
            <a:xfrm>
              <a:off x="4197109" y="487329"/>
              <a:ext cx="686171" cy="686171"/>
            </a:xfrm>
            <a:prstGeom prst="ellipse">
              <a:avLst/>
            </a:prstGeom>
            <a:blipFill rotWithShape="0">
              <a:blip r:embed="rId10" cstate="print">
                <a:lum bright="10000"/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3" name="52 Elipse"/>
            <p:cNvSpPr/>
            <p:nvPr/>
          </p:nvSpPr>
          <p:spPr>
            <a:xfrm>
              <a:off x="5260242" y="495280"/>
              <a:ext cx="686171" cy="686171"/>
            </a:xfrm>
            <a:prstGeom prst="ellipse">
              <a:avLst/>
            </a:prstGeom>
            <a:blipFill rotWithShape="0">
              <a:blip r:embed="rId11" cstate="print">
                <a:lum bright="12000" contrast="3000"/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4" name="53 Elipse"/>
            <p:cNvSpPr/>
            <p:nvPr/>
          </p:nvSpPr>
          <p:spPr>
            <a:xfrm>
              <a:off x="6326985" y="489621"/>
              <a:ext cx="686171" cy="686171"/>
            </a:xfrm>
            <a:prstGeom prst="ellipse">
              <a:avLst/>
            </a:prstGeom>
            <a:blipFill rotWithShape="0">
              <a:blip r:embed="rId1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5" name="54 Elipse"/>
            <p:cNvSpPr/>
            <p:nvPr/>
          </p:nvSpPr>
          <p:spPr>
            <a:xfrm>
              <a:off x="7387240" y="489621"/>
              <a:ext cx="686171" cy="686171"/>
            </a:xfrm>
            <a:prstGeom prst="ellipse">
              <a:avLst/>
            </a:prstGeom>
            <a:blipFill rotWithShape="0">
              <a:blip r:embed="rId13" cstate="print">
                <a:lum bright="8000"/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3605212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5FC3F1CB-12B7-4BE6-AB57-B357A565B9A0}"/>
              </a:ext>
            </a:extLst>
          </p:cNvPr>
          <p:cNvSpPr txBox="1"/>
          <p:nvPr/>
        </p:nvSpPr>
        <p:spPr>
          <a:xfrm>
            <a:off x="1350515" y="871767"/>
            <a:ext cx="6180364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PY" sz="2000" b="1" dirty="0">
                <a:solidFill>
                  <a:srgbClr val="002060"/>
                </a:solidFill>
                <a:latin typeface="Gotham" panose="02000604030000020004" pitchFamily="50" charset="0"/>
              </a:rPr>
              <a:t>Proyecto de Presupuesto 2020</a:t>
            </a: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="" xmlns:a16="http://schemas.microsoft.com/office/drawing/2014/main" id="{98492777-34DD-4356-8A78-4AED86273606}"/>
              </a:ext>
            </a:extLst>
          </p:cNvPr>
          <p:cNvCxnSpPr/>
          <p:nvPr/>
        </p:nvCxnSpPr>
        <p:spPr>
          <a:xfrm>
            <a:off x="3551946" y="843732"/>
            <a:ext cx="1731752" cy="6471"/>
          </a:xfrm>
          <a:prstGeom prst="straightConnector1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Conector recto de flecha 7">
            <a:extLst>
              <a:ext uri="{FF2B5EF4-FFF2-40B4-BE49-F238E27FC236}">
                <a16:creationId xmlns="" xmlns:a16="http://schemas.microsoft.com/office/drawing/2014/main" id="{F6ECD34F-38FE-46C1-B2D5-1A90EE85CB25}"/>
              </a:ext>
            </a:extLst>
          </p:cNvPr>
          <p:cNvCxnSpPr>
            <a:cxnSpLocks/>
          </p:cNvCxnSpPr>
          <p:nvPr/>
        </p:nvCxnSpPr>
        <p:spPr>
          <a:xfrm>
            <a:off x="3519597" y="1256719"/>
            <a:ext cx="1731752" cy="6471"/>
          </a:xfrm>
          <a:prstGeom prst="straightConnector1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585329" y="1492795"/>
            <a:ext cx="76147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7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3201482" y="1498592"/>
            <a:ext cx="76147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7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5893717" y="1498591"/>
            <a:ext cx="76147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7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009" y="4486015"/>
            <a:ext cx="4320000" cy="645878"/>
          </a:xfrm>
          <a:prstGeom prst="rect">
            <a:avLst/>
          </a:prstGeom>
        </p:spPr>
      </p:pic>
      <p:grpSp>
        <p:nvGrpSpPr>
          <p:cNvPr id="24" name="Grupo 11"/>
          <p:cNvGrpSpPr>
            <a:grpSpLocks noChangeAspect="1"/>
          </p:cNvGrpSpPr>
          <p:nvPr/>
        </p:nvGrpSpPr>
        <p:grpSpPr>
          <a:xfrm>
            <a:off x="473636" y="1808943"/>
            <a:ext cx="905343" cy="2700000"/>
            <a:chOff x="2094024" y="1640898"/>
            <a:chExt cx="1095240" cy="3266331"/>
          </a:xfrm>
        </p:grpSpPr>
        <p:pic>
          <p:nvPicPr>
            <p:cNvPr id="25" name="Imagen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0556" y="1640898"/>
              <a:ext cx="1080000" cy="1073507"/>
            </a:xfrm>
            <a:prstGeom prst="rect">
              <a:avLst/>
            </a:prstGeom>
          </p:spPr>
        </p:pic>
        <p:pic>
          <p:nvPicPr>
            <p:cNvPr id="26" name="Imagen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4024" y="3859956"/>
              <a:ext cx="1080000" cy="1047273"/>
            </a:xfrm>
            <a:prstGeom prst="rect">
              <a:avLst/>
            </a:prstGeom>
          </p:spPr>
        </p:pic>
        <p:pic>
          <p:nvPicPr>
            <p:cNvPr id="27" name="Imagen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9264" y="2747237"/>
              <a:ext cx="1080000" cy="1088816"/>
            </a:xfrm>
            <a:prstGeom prst="rect">
              <a:avLst/>
            </a:prstGeom>
          </p:spPr>
        </p:pic>
      </p:grpSp>
      <p:sp>
        <p:nvSpPr>
          <p:cNvPr id="28" name="CuadroTexto 30"/>
          <p:cNvSpPr txBox="1"/>
          <p:nvPr/>
        </p:nvSpPr>
        <p:spPr>
          <a:xfrm>
            <a:off x="1595184" y="1779620"/>
            <a:ext cx="3770863" cy="369332"/>
          </a:xfrm>
          <a:prstGeom prst="rect">
            <a:avLst/>
          </a:prstGeom>
          <a:solidFill>
            <a:srgbClr val="00B0F0"/>
          </a:solidFill>
          <a:ln w="12700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es-PY" sz="900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Asegurar la permanencia o vuelta al sistema educativo formal de niños/as y adolescentes que son asistidos en los centros.</a:t>
            </a:r>
            <a:endParaRPr lang="es-ES" sz="900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9" name="CuadroTexto 31"/>
          <p:cNvSpPr txBox="1"/>
          <p:nvPr/>
        </p:nvSpPr>
        <p:spPr>
          <a:xfrm>
            <a:off x="1600258" y="2194463"/>
            <a:ext cx="3765550" cy="369332"/>
          </a:xfrm>
          <a:prstGeom prst="rect">
            <a:avLst/>
          </a:prstGeom>
          <a:solidFill>
            <a:schemeClr val="accent2"/>
          </a:solidFill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lvl="0"/>
            <a:r>
              <a:rPr lang="es-PY" sz="900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Capacitar a niños/as y adolescentes sobre la prevención de riesgos en explotación y/o abusos y de adicciones.</a:t>
            </a:r>
          </a:p>
        </p:txBody>
      </p:sp>
      <p:sp>
        <p:nvSpPr>
          <p:cNvPr id="30" name="CuadroTexto 32"/>
          <p:cNvSpPr txBox="1"/>
          <p:nvPr/>
        </p:nvSpPr>
        <p:spPr>
          <a:xfrm>
            <a:off x="1599979" y="2627295"/>
            <a:ext cx="3765550" cy="507831"/>
          </a:xfrm>
          <a:prstGeom prst="rect">
            <a:avLst/>
          </a:prstGeom>
          <a:solidFill>
            <a:srgbClr val="002060"/>
          </a:solidFill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lvl="0"/>
            <a:r>
              <a:rPr lang="es-PY" sz="900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Contribuir a la construcción de una identidad personal positiva de los niños/as y adolescentes que son asistidos en los centros así como de un proyecto personal de vida.</a:t>
            </a:r>
          </a:p>
        </p:txBody>
      </p:sp>
      <p:sp>
        <p:nvSpPr>
          <p:cNvPr id="31" name="Rectángulo 18"/>
          <p:cNvSpPr/>
          <p:nvPr/>
        </p:nvSpPr>
        <p:spPr>
          <a:xfrm>
            <a:off x="1970741" y="1272174"/>
            <a:ext cx="3276294" cy="493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31863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066FF"/>
              </a:buClr>
              <a:buSzPct val="95000"/>
              <a:defRPr/>
            </a:pPr>
            <a:r>
              <a:rPr lang="es-MX" sz="2000" b="1" dirty="0">
                <a:solidFill>
                  <a:srgbClr val="C00000"/>
                </a:solidFill>
                <a:latin typeface="Gotham" panose="02000604030000020004" pitchFamily="50" charset="0"/>
                <a:cs typeface="Arial" panose="020B0604020202020204" pitchFamily="34" charset="0"/>
              </a:rPr>
              <a:t>Ore vale</a:t>
            </a:r>
          </a:p>
        </p:txBody>
      </p:sp>
      <p:sp>
        <p:nvSpPr>
          <p:cNvPr id="32" name="Rectángulo 10"/>
          <p:cNvSpPr/>
          <p:nvPr/>
        </p:nvSpPr>
        <p:spPr>
          <a:xfrm>
            <a:off x="1606329" y="3189570"/>
            <a:ext cx="3746500" cy="4489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PY" sz="900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Utilización del tiempo libre de niños/as y adolescentes en actividades lúdicas, artísticas y deportivas que contribuyan al desarrollo personal de los mismos y su autovaloración grupal e individual.</a:t>
            </a:r>
          </a:p>
        </p:txBody>
      </p:sp>
      <p:sp>
        <p:nvSpPr>
          <p:cNvPr id="33" name="Rectángulo 12"/>
          <p:cNvSpPr/>
          <p:nvPr/>
        </p:nvSpPr>
        <p:spPr>
          <a:xfrm>
            <a:off x="1614307" y="3673105"/>
            <a:ext cx="3757572" cy="34282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PY" sz="900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Contribuir a la formación ciudadana y una inserción positiva en sus barrios/comunidades por medio de la participación de los adolescentes.</a:t>
            </a:r>
          </a:p>
        </p:txBody>
      </p:sp>
      <p:sp>
        <p:nvSpPr>
          <p:cNvPr id="35" name="Elipse 1">
            <a:extLst>
              <a:ext uri="{FF2B5EF4-FFF2-40B4-BE49-F238E27FC236}">
                <a16:creationId xmlns="" xmlns:a16="http://schemas.microsoft.com/office/drawing/2014/main" id="{DF4FEE2A-1ECE-4795-895D-02B2E042CEFC}"/>
              </a:ext>
            </a:extLst>
          </p:cNvPr>
          <p:cNvSpPr/>
          <p:nvPr/>
        </p:nvSpPr>
        <p:spPr>
          <a:xfrm>
            <a:off x="6234376" y="2022641"/>
            <a:ext cx="1581389" cy="45998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1200" b="1" dirty="0">
                <a:latin typeface="Cambria" pitchFamily="18" charset="0"/>
                <a:ea typeface="Cambria" pitchFamily="18" charset="0"/>
              </a:rPr>
              <a:t>14 a 17 años</a:t>
            </a:r>
          </a:p>
        </p:txBody>
      </p:sp>
      <p:sp>
        <p:nvSpPr>
          <p:cNvPr id="36" name="CuadroTexto 5"/>
          <p:cNvSpPr txBox="1"/>
          <p:nvPr/>
        </p:nvSpPr>
        <p:spPr>
          <a:xfrm>
            <a:off x="5523840" y="1557307"/>
            <a:ext cx="326030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1300" dirty="0">
                <a:latin typeface="Cambria" pitchFamily="18" charset="0"/>
                <a:ea typeface="Cambria" pitchFamily="18" charset="0"/>
              </a:rPr>
              <a:t>115 adolescentes beneficiarios ORE VALE </a:t>
            </a:r>
          </a:p>
        </p:txBody>
      </p:sp>
      <p:sp>
        <p:nvSpPr>
          <p:cNvPr id="38" name="Rectángulo 10"/>
          <p:cNvSpPr/>
          <p:nvPr/>
        </p:nvSpPr>
        <p:spPr>
          <a:xfrm>
            <a:off x="1606329" y="4053170"/>
            <a:ext cx="3746500" cy="448980"/>
          </a:xfrm>
          <a:prstGeom prst="rect">
            <a:avLst/>
          </a:prstGeom>
          <a:solidFill>
            <a:srgbClr val="FF9B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PY" sz="900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Facilitar el acceso a oportunidades de capacitación en habilidades técnicas para una inserción laboral en condiciones dignas.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811CBA57-024E-49AC-9F12-AD4703C3C9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9327" y="2610305"/>
            <a:ext cx="3254818" cy="161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212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5FC3F1CB-12B7-4BE6-AB57-B357A565B9A0}"/>
              </a:ext>
            </a:extLst>
          </p:cNvPr>
          <p:cNvSpPr txBox="1"/>
          <p:nvPr/>
        </p:nvSpPr>
        <p:spPr>
          <a:xfrm>
            <a:off x="1273167" y="862057"/>
            <a:ext cx="5763986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b="1" dirty="0">
                <a:solidFill>
                  <a:srgbClr val="002060"/>
                </a:solidFill>
                <a:latin typeface="Gotham" panose="02000604040000020004" pitchFamily="50" charset="0"/>
              </a:rPr>
              <a:t>Asistencia a NNA en lugar de emergencia</a:t>
            </a:r>
            <a:endParaRPr lang="es-ES" b="1" dirty="0">
              <a:solidFill>
                <a:srgbClr val="002060"/>
              </a:solidFill>
              <a:latin typeface="Gotham" panose="02000604040000020004" pitchFamily="50" charset="0"/>
              <a:cs typeface="Calibri"/>
            </a:endParaRP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="" xmlns:a16="http://schemas.microsoft.com/office/drawing/2014/main" id="{98492777-34DD-4356-8A78-4AED86273606}"/>
              </a:ext>
            </a:extLst>
          </p:cNvPr>
          <p:cNvCxnSpPr/>
          <p:nvPr/>
        </p:nvCxnSpPr>
        <p:spPr>
          <a:xfrm>
            <a:off x="3679167" y="843732"/>
            <a:ext cx="1731752" cy="6471"/>
          </a:xfrm>
          <a:prstGeom prst="straightConnector1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Conector recto de flecha 7">
            <a:extLst>
              <a:ext uri="{FF2B5EF4-FFF2-40B4-BE49-F238E27FC236}">
                <a16:creationId xmlns="" xmlns:a16="http://schemas.microsoft.com/office/drawing/2014/main" id="{F6ECD34F-38FE-46C1-B2D5-1A90EE85CB25}"/>
              </a:ext>
            </a:extLst>
          </p:cNvPr>
          <p:cNvCxnSpPr>
            <a:cxnSpLocks/>
          </p:cNvCxnSpPr>
          <p:nvPr/>
        </p:nvCxnSpPr>
        <p:spPr>
          <a:xfrm>
            <a:off x="3646818" y="1256719"/>
            <a:ext cx="1731752" cy="6471"/>
          </a:xfrm>
          <a:prstGeom prst="straightConnector1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67BDD201-96F1-44A5-B815-92A8F87A96AD}"/>
              </a:ext>
            </a:extLst>
          </p:cNvPr>
          <p:cNvSpPr txBox="1"/>
          <p:nvPr/>
        </p:nvSpPr>
        <p:spPr>
          <a:xfrm>
            <a:off x="3623095" y="1322047"/>
            <a:ext cx="5361879" cy="276999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PY" sz="1200" b="1" dirty="0">
                <a:solidFill>
                  <a:srgbClr val="C00000"/>
                </a:solidFill>
                <a:latin typeface="Gotham" panose="02000604030000020004" pitchFamily="50" charset="0"/>
                <a:ea typeface="Cambria" panose="02040503050406030204" pitchFamily="18" charset="0"/>
              </a:rPr>
              <a:t>Atenciones desde el Dispositivo de Respuesta Inmediata y el Programa Abrazo</a:t>
            </a:r>
          </a:p>
        </p:txBody>
      </p:sp>
      <p:grpSp>
        <p:nvGrpSpPr>
          <p:cNvPr id="9" name="Grupo 8"/>
          <p:cNvGrpSpPr>
            <a:grpSpLocks noChangeAspect="1"/>
          </p:cNvGrpSpPr>
          <p:nvPr/>
        </p:nvGrpSpPr>
        <p:grpSpPr>
          <a:xfrm>
            <a:off x="258217" y="1601138"/>
            <a:ext cx="3202710" cy="2981253"/>
            <a:chOff x="51670" y="1153260"/>
            <a:chExt cx="4043534" cy="3763937"/>
          </a:xfrm>
        </p:grpSpPr>
        <p:sp>
          <p:nvSpPr>
            <p:cNvPr id="2" name="Rectángulo 1"/>
            <p:cNvSpPr/>
            <p:nvPr/>
          </p:nvSpPr>
          <p:spPr>
            <a:xfrm>
              <a:off x="256666" y="4413148"/>
              <a:ext cx="3838538" cy="317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/>
            </a:p>
          </p:txBody>
        </p:sp>
        <p:grpSp>
          <p:nvGrpSpPr>
            <p:cNvPr id="12" name="Grupo 11"/>
            <p:cNvGrpSpPr>
              <a:grpSpLocks noChangeAspect="1"/>
            </p:cNvGrpSpPr>
            <p:nvPr/>
          </p:nvGrpSpPr>
          <p:grpSpPr>
            <a:xfrm>
              <a:off x="1832697" y="1153260"/>
              <a:ext cx="951611" cy="1093805"/>
              <a:chOff x="1763674" y="611"/>
              <a:chExt cx="912274" cy="1048590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49" name="Hexágono 48"/>
              <p:cNvSpPr/>
              <p:nvPr/>
            </p:nvSpPr>
            <p:spPr>
              <a:xfrm rot="5400000">
                <a:off x="1695516" y="68769"/>
                <a:ext cx="1048590" cy="912274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0" name="Hexágono 4"/>
              <p:cNvSpPr/>
              <p:nvPr/>
            </p:nvSpPr>
            <p:spPr>
              <a:xfrm>
                <a:off x="1791810" y="164016"/>
                <a:ext cx="833765" cy="7217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6670" tIns="26670" rIns="26670" bIns="26670" numCol="1" spcCol="1270" anchor="ctr" anchorCtr="0">
                <a:noAutofit/>
              </a:bodyPr>
              <a:lstStyle/>
              <a:p>
                <a:pPr lvl="0"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PY" sz="75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Enlace interinstitucional con SEN</a:t>
                </a:r>
                <a:endParaRPr lang="es-ES" sz="75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48" name="Rectángulo 47"/>
            <p:cNvSpPr/>
            <p:nvPr/>
          </p:nvSpPr>
          <p:spPr>
            <a:xfrm>
              <a:off x="2347448" y="4068645"/>
              <a:ext cx="1220687" cy="6562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Y" sz="75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Enlace con Municipalidad de Asunción</a:t>
              </a:r>
              <a:endParaRPr lang="es-ES" sz="750" b="1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6" name="Grupo 15"/>
            <p:cNvGrpSpPr>
              <a:grpSpLocks noChangeAspect="1"/>
            </p:cNvGrpSpPr>
            <p:nvPr/>
          </p:nvGrpSpPr>
          <p:grpSpPr>
            <a:xfrm>
              <a:off x="847441" y="1153260"/>
              <a:ext cx="951611" cy="1093805"/>
              <a:chOff x="778418" y="611"/>
              <a:chExt cx="912274" cy="1048590"/>
            </a:xfrm>
            <a:solidFill>
              <a:srgbClr val="C00000"/>
            </a:solidFill>
          </p:grpSpPr>
          <p:sp>
            <p:nvSpPr>
              <p:cNvPr id="45" name="Hexágono 44"/>
              <p:cNvSpPr/>
              <p:nvPr/>
            </p:nvSpPr>
            <p:spPr>
              <a:xfrm rot="5400000">
                <a:off x="710260" y="68769"/>
                <a:ext cx="1048590" cy="912274"/>
              </a:xfrm>
              <a:prstGeom prst="hexagon">
                <a:avLst>
                  <a:gd name="adj" fmla="val 25000"/>
                  <a:gd name="vf" fmla="val 11547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6" name="Hexágono 8"/>
              <p:cNvSpPr/>
              <p:nvPr/>
            </p:nvSpPr>
            <p:spPr>
              <a:xfrm>
                <a:off x="858926" y="164016"/>
                <a:ext cx="770111" cy="721780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PY" sz="75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Relevamiento de in situ</a:t>
                </a:r>
                <a:endParaRPr lang="es-ES" sz="750" b="1" kern="12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8" name="Grupo 17"/>
            <p:cNvGrpSpPr>
              <a:grpSpLocks noChangeAspect="1"/>
            </p:cNvGrpSpPr>
            <p:nvPr/>
          </p:nvGrpSpPr>
          <p:grpSpPr>
            <a:xfrm>
              <a:off x="1338181" y="2043304"/>
              <a:ext cx="951611" cy="1093805"/>
              <a:chOff x="1269158" y="890655"/>
              <a:chExt cx="912274" cy="1048590"/>
            </a:xfrm>
            <a:solidFill>
              <a:srgbClr val="002060"/>
            </a:solidFill>
          </p:grpSpPr>
          <p:sp>
            <p:nvSpPr>
              <p:cNvPr id="43" name="Hexágono 42"/>
              <p:cNvSpPr/>
              <p:nvPr/>
            </p:nvSpPr>
            <p:spPr>
              <a:xfrm rot="5400000">
                <a:off x="1201000" y="958813"/>
                <a:ext cx="1048590" cy="912274"/>
              </a:xfrm>
              <a:prstGeom prst="hexagon">
                <a:avLst>
                  <a:gd name="adj" fmla="val 25000"/>
                  <a:gd name="vf" fmla="val 11547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4" name="Hexágono 10"/>
              <p:cNvSpPr/>
              <p:nvPr/>
            </p:nvSpPr>
            <p:spPr>
              <a:xfrm>
                <a:off x="1411321" y="1054060"/>
                <a:ext cx="627948" cy="721780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6670" tIns="26670" rIns="26670" bIns="26670" numCol="1" spcCol="1270" anchor="ctr" anchorCtr="0">
                <a:noAutofit/>
              </a:bodyPr>
              <a:lstStyle/>
              <a:p>
                <a:pPr lvl="0"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PY" sz="75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Enlace con MEC</a:t>
                </a:r>
                <a:endParaRPr lang="es-ES" sz="750" b="1" kern="12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22" name="Grupo 21"/>
            <p:cNvGrpSpPr>
              <a:grpSpLocks noChangeAspect="1"/>
            </p:cNvGrpSpPr>
            <p:nvPr/>
          </p:nvGrpSpPr>
          <p:grpSpPr>
            <a:xfrm>
              <a:off x="102638" y="2253022"/>
              <a:ext cx="1181310" cy="656283"/>
              <a:chOff x="98931" y="1100373"/>
              <a:chExt cx="1132478" cy="629154"/>
            </a:xfrm>
            <a:solidFill>
              <a:schemeClr val="accent2"/>
            </a:solidFill>
          </p:grpSpPr>
          <p:sp>
            <p:nvSpPr>
              <p:cNvPr id="41" name="Rectángulo 40"/>
              <p:cNvSpPr/>
              <p:nvPr/>
            </p:nvSpPr>
            <p:spPr>
              <a:xfrm>
                <a:off x="98931" y="1100373"/>
                <a:ext cx="1132478" cy="629154"/>
              </a:xfrm>
              <a:prstGeom prst="rect">
                <a:avLst/>
              </a:prstGeom>
              <a:grpFill/>
              <a:ln>
                <a:noFill/>
                <a:prstDash val="lg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2" name="Rectángulo 41"/>
              <p:cNvSpPr/>
              <p:nvPr/>
            </p:nvSpPr>
            <p:spPr>
              <a:xfrm>
                <a:off x="98931" y="1100373"/>
                <a:ext cx="1132478" cy="6291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6670" tIns="26670" rIns="26670" bIns="26670" numCol="1" spcCol="1270" anchor="ctr" anchorCtr="0">
                <a:noAutofit/>
              </a:bodyPr>
              <a:lstStyle/>
              <a:p>
                <a:pPr lvl="0"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PY" sz="75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Enlace con </a:t>
                </a:r>
                <a:r>
                  <a:rPr lang="es-PY" sz="750" b="1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MSPyBS</a:t>
                </a:r>
                <a:endParaRPr lang="es-ES" sz="75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23" name="Grupo 22"/>
            <p:cNvGrpSpPr>
              <a:grpSpLocks noChangeAspect="1"/>
            </p:cNvGrpSpPr>
            <p:nvPr/>
          </p:nvGrpSpPr>
          <p:grpSpPr>
            <a:xfrm>
              <a:off x="2323437" y="2043304"/>
              <a:ext cx="951611" cy="1093805"/>
              <a:chOff x="2254414" y="890655"/>
              <a:chExt cx="912274" cy="1048590"/>
            </a:xfrm>
            <a:solidFill>
              <a:srgbClr val="FF7C80"/>
            </a:solidFill>
          </p:grpSpPr>
          <p:sp>
            <p:nvSpPr>
              <p:cNvPr id="39" name="Hexágono 38"/>
              <p:cNvSpPr/>
              <p:nvPr/>
            </p:nvSpPr>
            <p:spPr>
              <a:xfrm rot="5400000">
                <a:off x="2186256" y="958813"/>
                <a:ext cx="1048590" cy="912274"/>
              </a:xfrm>
              <a:prstGeom prst="hexagon">
                <a:avLst>
                  <a:gd name="adj" fmla="val 25000"/>
                  <a:gd name="vf" fmla="val 11547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0" name="Hexágono 14"/>
              <p:cNvSpPr/>
              <p:nvPr/>
            </p:nvSpPr>
            <p:spPr>
              <a:xfrm>
                <a:off x="2351209" y="1046873"/>
                <a:ext cx="702065" cy="721780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PY" sz="75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Provisión de alimentos no perecederos</a:t>
                </a:r>
                <a:endParaRPr lang="es-ES" sz="750" b="1" kern="12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24" name="Grupo 23"/>
            <p:cNvGrpSpPr>
              <a:grpSpLocks noChangeAspect="1"/>
            </p:cNvGrpSpPr>
            <p:nvPr/>
          </p:nvGrpSpPr>
          <p:grpSpPr>
            <a:xfrm>
              <a:off x="1817189" y="2933348"/>
              <a:ext cx="982042" cy="1093805"/>
              <a:chOff x="1748806" y="1780699"/>
              <a:chExt cx="941447" cy="1048590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37" name="Hexágono 36"/>
              <p:cNvSpPr/>
              <p:nvPr/>
            </p:nvSpPr>
            <p:spPr>
              <a:xfrm rot="5400000">
                <a:off x="1695516" y="1848857"/>
                <a:ext cx="1048590" cy="912274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00B0F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8" name="Hexágono 16"/>
              <p:cNvSpPr/>
              <p:nvPr/>
            </p:nvSpPr>
            <p:spPr>
              <a:xfrm>
                <a:off x="1748806" y="1951291"/>
                <a:ext cx="941447" cy="721780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6670" tIns="26670" rIns="26670" bIns="26670" numCol="1" spcCol="1270" anchor="ctr" anchorCtr="0">
                <a:noAutofit/>
              </a:bodyPr>
              <a:lstStyle/>
              <a:p>
                <a:pPr lvl="0"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PY" sz="75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Artículos de electricidad para la reconstrucción de la vivienda afectada</a:t>
                </a:r>
                <a:endParaRPr lang="es-ES" sz="75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36" name="Rectángulo 35"/>
            <p:cNvSpPr/>
            <p:nvPr/>
          </p:nvSpPr>
          <p:spPr>
            <a:xfrm>
              <a:off x="51670" y="4027151"/>
              <a:ext cx="1220687" cy="6562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Y" sz="75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Provisión de desayuno a niñas, niños y adolescentes de la zona afectada</a:t>
              </a:r>
              <a:endParaRPr lang="es-ES" sz="75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26" name="Grupo 25"/>
            <p:cNvGrpSpPr>
              <a:grpSpLocks noChangeAspect="1"/>
            </p:cNvGrpSpPr>
            <p:nvPr/>
          </p:nvGrpSpPr>
          <p:grpSpPr>
            <a:xfrm>
              <a:off x="847441" y="2933348"/>
              <a:ext cx="951611" cy="1093805"/>
              <a:chOff x="778418" y="1780699"/>
              <a:chExt cx="912274" cy="1048590"/>
            </a:xfrm>
            <a:solidFill>
              <a:srgbClr val="C00000"/>
            </a:solidFill>
          </p:grpSpPr>
          <p:sp>
            <p:nvSpPr>
              <p:cNvPr id="33" name="Hexágono 32"/>
              <p:cNvSpPr/>
              <p:nvPr/>
            </p:nvSpPr>
            <p:spPr>
              <a:xfrm rot="5400000">
                <a:off x="710260" y="1848857"/>
                <a:ext cx="1048590" cy="912274"/>
              </a:xfrm>
              <a:prstGeom prst="hexagon">
                <a:avLst>
                  <a:gd name="adj" fmla="val 25000"/>
                  <a:gd name="vf" fmla="val 11547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4" name="Hexágono 20"/>
              <p:cNvSpPr/>
              <p:nvPr/>
            </p:nvSpPr>
            <p:spPr>
              <a:xfrm>
                <a:off x="920581" y="1944104"/>
                <a:ext cx="627948" cy="721780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PY" sz="75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Entrega de </a:t>
                </a:r>
                <a:r>
                  <a:rPr lang="es-PY" sz="750" b="1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blanquería</a:t>
                </a:r>
                <a:endParaRPr lang="es-ES" sz="75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27" name="Grupo 26"/>
            <p:cNvGrpSpPr>
              <a:grpSpLocks noChangeAspect="1"/>
            </p:cNvGrpSpPr>
            <p:nvPr/>
          </p:nvGrpSpPr>
          <p:grpSpPr>
            <a:xfrm>
              <a:off x="1338181" y="3823392"/>
              <a:ext cx="951611" cy="1093805"/>
              <a:chOff x="1269158" y="2670743"/>
              <a:chExt cx="912274" cy="1048590"/>
            </a:xfrm>
            <a:solidFill>
              <a:srgbClr val="002060"/>
            </a:solidFill>
          </p:grpSpPr>
          <p:sp>
            <p:nvSpPr>
              <p:cNvPr id="31" name="Hexágono 30"/>
              <p:cNvSpPr/>
              <p:nvPr/>
            </p:nvSpPr>
            <p:spPr>
              <a:xfrm rot="5400000">
                <a:off x="1201000" y="2738901"/>
                <a:ext cx="1048590" cy="912274"/>
              </a:xfrm>
              <a:prstGeom prst="hexagon">
                <a:avLst>
                  <a:gd name="adj" fmla="val 25000"/>
                  <a:gd name="vf" fmla="val 11547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2" name="Hexágono 22"/>
              <p:cNvSpPr/>
              <p:nvPr/>
            </p:nvSpPr>
            <p:spPr>
              <a:xfrm>
                <a:off x="1318725" y="2834148"/>
                <a:ext cx="797716" cy="721780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6670" tIns="26670" rIns="26670" bIns="26670" numCol="1" spcCol="1270" anchor="ctr" anchorCtr="0">
                <a:noAutofit/>
              </a:bodyPr>
              <a:lstStyle/>
              <a:p>
                <a:pPr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PY" sz="75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Provisión de almuerzo niñas, niños y adolescentes </a:t>
                </a:r>
                <a:endParaRPr lang="es-ES" sz="75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sp>
        <p:nvSpPr>
          <p:cNvPr id="53" name="CuadroTexto 52">
            <a:extLst>
              <a:ext uri="{FF2B5EF4-FFF2-40B4-BE49-F238E27FC236}">
                <a16:creationId xmlns="" xmlns:a16="http://schemas.microsoft.com/office/drawing/2014/main" id="{67BDD201-96F1-44A5-B815-92A8F87A96AD}"/>
              </a:ext>
            </a:extLst>
          </p:cNvPr>
          <p:cNvSpPr txBox="1"/>
          <p:nvPr/>
        </p:nvSpPr>
        <p:spPr>
          <a:xfrm>
            <a:off x="354561" y="1277934"/>
            <a:ext cx="3268534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PY" sz="1200" b="1" dirty="0">
                <a:solidFill>
                  <a:srgbClr val="C00000"/>
                </a:solidFill>
                <a:latin typeface="Gotham" panose="02000604030000020004" pitchFamily="50" charset="0"/>
                <a:ea typeface="Cambria" panose="02040503050406030204" pitchFamily="18" charset="0"/>
              </a:rPr>
              <a:t>Algunas Intervenciones realizadas</a:t>
            </a:r>
          </a:p>
        </p:txBody>
      </p:sp>
      <p:pic>
        <p:nvPicPr>
          <p:cNvPr id="54" name="Imagen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009" y="4486015"/>
            <a:ext cx="4320000" cy="645878"/>
          </a:xfrm>
          <a:prstGeom prst="rect">
            <a:avLst/>
          </a:prstGeom>
        </p:spPr>
      </p:pic>
      <p:grpSp>
        <p:nvGrpSpPr>
          <p:cNvPr id="47" name="46 Grupo"/>
          <p:cNvGrpSpPr/>
          <p:nvPr/>
        </p:nvGrpSpPr>
        <p:grpSpPr>
          <a:xfrm>
            <a:off x="3863421" y="1732674"/>
            <a:ext cx="5024517" cy="2667351"/>
            <a:chOff x="3958833" y="1748576"/>
            <a:chExt cx="5024517" cy="2667351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2990" y="3104209"/>
              <a:ext cx="1724489" cy="1293367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9749" y="3076801"/>
              <a:ext cx="598923" cy="1336633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8833" y="1767246"/>
              <a:ext cx="1245283" cy="949525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312"/>
            <a:stretch>
              <a:fillRect/>
            </a:stretch>
          </p:blipFill>
          <p:spPr>
            <a:xfrm>
              <a:off x="3958833" y="2753763"/>
              <a:ext cx="1258004" cy="866784"/>
            </a:xfrm>
            <a:prstGeom prst="rect">
              <a:avLst/>
            </a:prstGeom>
          </p:spPr>
        </p:pic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9177" y="1752459"/>
              <a:ext cx="620649" cy="1292458"/>
            </a:xfrm>
            <a:prstGeom prst="rect">
              <a:avLst/>
            </a:prstGeom>
          </p:spPr>
        </p:pic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134" y="1758597"/>
              <a:ext cx="1740216" cy="1305163"/>
            </a:xfrm>
            <a:prstGeom prst="rect">
              <a:avLst/>
            </a:prstGeom>
          </p:spPr>
        </p:pic>
        <p:pic>
          <p:nvPicPr>
            <p:cNvPr id="55" name="Imagen 5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5886" y="1748576"/>
              <a:ext cx="1288590" cy="966443"/>
            </a:xfrm>
            <a:prstGeom prst="rect">
              <a:avLst/>
            </a:prstGeom>
          </p:spPr>
        </p:pic>
        <p:pic>
          <p:nvPicPr>
            <p:cNvPr id="56" name="Imagen 5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13"/>
            <a:stretch>
              <a:fillRect/>
            </a:stretch>
          </p:blipFill>
          <p:spPr>
            <a:xfrm>
              <a:off x="3958876" y="3678727"/>
              <a:ext cx="1253556" cy="729226"/>
            </a:xfrm>
            <a:prstGeom prst="rect">
              <a:avLst/>
            </a:prstGeom>
          </p:spPr>
        </p:pic>
        <p:pic>
          <p:nvPicPr>
            <p:cNvPr id="57" name="Imagen 5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4331" y="2736653"/>
              <a:ext cx="1283889" cy="16792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4162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70"/>
          <a:stretch/>
        </p:blipFill>
        <p:spPr>
          <a:xfrm>
            <a:off x="2228849" y="0"/>
            <a:ext cx="6915150" cy="51435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0" y="0"/>
            <a:ext cx="262073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759" y="921686"/>
            <a:ext cx="178240" cy="59599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67BDD201-96F1-44A5-B815-92A8F87A96AD}"/>
              </a:ext>
            </a:extLst>
          </p:cNvPr>
          <p:cNvSpPr txBox="1"/>
          <p:nvPr/>
        </p:nvSpPr>
        <p:spPr>
          <a:xfrm>
            <a:off x="208884" y="779014"/>
            <a:ext cx="2166924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dirty="0">
                <a:solidFill>
                  <a:srgbClr val="002060"/>
                </a:solidFill>
                <a:latin typeface="Gotham" panose="02000604040000020004" pitchFamily="50" charset="0"/>
              </a:rPr>
              <a:t>Antecedente presupuestario</a:t>
            </a:r>
            <a:endParaRPr lang="es-ES" b="1" dirty="0">
              <a:solidFill>
                <a:srgbClr val="002060"/>
              </a:solidFill>
              <a:latin typeface="Gotham" panose="02000604040000020004" pitchFamily="50" charset="0"/>
              <a:cs typeface="Calibri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0" y="4391026"/>
            <a:ext cx="2533480" cy="50754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630" y="90241"/>
            <a:ext cx="2017024" cy="119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6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08980" y="1964329"/>
            <a:ext cx="4806088" cy="255450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5FC3F1CB-12B7-4BE6-AB57-B357A565B9A0}"/>
              </a:ext>
            </a:extLst>
          </p:cNvPr>
          <p:cNvSpPr txBox="1"/>
          <p:nvPr/>
        </p:nvSpPr>
        <p:spPr>
          <a:xfrm>
            <a:off x="1657350" y="871767"/>
            <a:ext cx="5763986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b="1" dirty="0">
                <a:solidFill>
                  <a:srgbClr val="002060"/>
                </a:solidFill>
                <a:latin typeface="Gotham" panose="02000604040000020004" pitchFamily="50" charset="0"/>
              </a:rPr>
              <a:t>Presupuesto institucional 2013 - 2018</a:t>
            </a:r>
            <a:endParaRPr lang="es-ES" b="1" dirty="0">
              <a:solidFill>
                <a:srgbClr val="002060"/>
              </a:solidFill>
              <a:latin typeface="Gotham" panose="02000604040000020004" pitchFamily="50" charset="0"/>
              <a:cs typeface="Calibri"/>
            </a:endParaRP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="" xmlns:a16="http://schemas.microsoft.com/office/drawing/2014/main" id="{98492777-34DD-4356-8A78-4AED86273606}"/>
              </a:ext>
            </a:extLst>
          </p:cNvPr>
          <p:cNvCxnSpPr/>
          <p:nvPr/>
        </p:nvCxnSpPr>
        <p:spPr>
          <a:xfrm>
            <a:off x="3679167" y="843732"/>
            <a:ext cx="1731752" cy="6471"/>
          </a:xfrm>
          <a:prstGeom prst="straightConnector1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Conector recto de flecha 7">
            <a:extLst>
              <a:ext uri="{FF2B5EF4-FFF2-40B4-BE49-F238E27FC236}">
                <a16:creationId xmlns="" xmlns:a16="http://schemas.microsoft.com/office/drawing/2014/main" id="{F6ECD34F-38FE-46C1-B2D5-1A90EE85CB25}"/>
              </a:ext>
            </a:extLst>
          </p:cNvPr>
          <p:cNvCxnSpPr>
            <a:cxnSpLocks/>
          </p:cNvCxnSpPr>
          <p:nvPr/>
        </p:nvCxnSpPr>
        <p:spPr>
          <a:xfrm>
            <a:off x="3646818" y="1256719"/>
            <a:ext cx="1731752" cy="6471"/>
          </a:xfrm>
          <a:prstGeom prst="straightConnector1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Rectángulo 26"/>
          <p:cNvSpPr/>
          <p:nvPr/>
        </p:nvSpPr>
        <p:spPr>
          <a:xfrm>
            <a:off x="786551" y="1256719"/>
            <a:ext cx="75627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31863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066FF"/>
              </a:buClr>
              <a:buSzPct val="95000"/>
              <a:defRPr/>
            </a:pPr>
            <a:r>
              <a:rPr lang="es-MX" sz="1200" b="1" dirty="0">
                <a:solidFill>
                  <a:srgbClr val="C00000"/>
                </a:solidFill>
                <a:latin typeface="Gotham" panose="02000604030000020004" pitchFamily="50" charset="0"/>
                <a:cs typeface="Arial" panose="020B0604020202020204" pitchFamily="34" charset="0"/>
              </a:rPr>
              <a:t>En el periodo 2013 – 2019 la variación presupuestaria es del 10%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2633145" y="1601468"/>
            <a:ext cx="3908970" cy="1148035"/>
            <a:chOff x="1960729" y="1483289"/>
            <a:chExt cx="6276675" cy="1843413"/>
          </a:xfrm>
        </p:grpSpPr>
        <p:sp>
          <p:nvSpPr>
            <p:cNvPr id="30" name="Elipse 29"/>
            <p:cNvSpPr/>
            <p:nvPr/>
          </p:nvSpPr>
          <p:spPr>
            <a:xfrm>
              <a:off x="1960729" y="2427627"/>
              <a:ext cx="1012368" cy="42576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Y" sz="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-22%</a:t>
              </a:r>
            </a:p>
          </p:txBody>
        </p:sp>
        <p:sp>
          <p:nvSpPr>
            <p:cNvPr id="31" name="Elipse 30"/>
            <p:cNvSpPr/>
            <p:nvPr/>
          </p:nvSpPr>
          <p:spPr>
            <a:xfrm>
              <a:off x="2972882" y="2863151"/>
              <a:ext cx="964358" cy="42576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Y" sz="10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5%</a:t>
              </a:r>
            </a:p>
          </p:txBody>
        </p:sp>
        <p:sp>
          <p:nvSpPr>
            <p:cNvPr id="32" name="Elipse 31"/>
            <p:cNvSpPr/>
            <p:nvPr/>
          </p:nvSpPr>
          <p:spPr>
            <a:xfrm>
              <a:off x="4327049" y="2900938"/>
              <a:ext cx="883698" cy="42576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Y" sz="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-6%</a:t>
              </a:r>
            </a:p>
          </p:txBody>
        </p:sp>
        <p:sp>
          <p:nvSpPr>
            <p:cNvPr id="33" name="Elipse 32"/>
            <p:cNvSpPr/>
            <p:nvPr/>
          </p:nvSpPr>
          <p:spPr>
            <a:xfrm>
              <a:off x="5603075" y="2807291"/>
              <a:ext cx="924348" cy="42576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Y" sz="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-0%</a:t>
              </a:r>
            </a:p>
          </p:txBody>
        </p:sp>
        <p:sp>
          <p:nvSpPr>
            <p:cNvPr id="34" name="Elipse 33"/>
            <p:cNvSpPr/>
            <p:nvPr/>
          </p:nvSpPr>
          <p:spPr>
            <a:xfrm>
              <a:off x="6529156" y="2555597"/>
              <a:ext cx="962410" cy="42576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Y" sz="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20%</a:t>
              </a:r>
            </a:p>
          </p:txBody>
        </p:sp>
        <p:cxnSp>
          <p:nvCxnSpPr>
            <p:cNvPr id="35" name="Conector recto 34"/>
            <p:cNvCxnSpPr/>
            <p:nvPr/>
          </p:nvCxnSpPr>
          <p:spPr>
            <a:xfrm>
              <a:off x="2365787" y="1606988"/>
              <a:ext cx="5866042" cy="1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cto 35"/>
            <p:cNvCxnSpPr/>
            <p:nvPr/>
          </p:nvCxnSpPr>
          <p:spPr>
            <a:xfrm>
              <a:off x="2365787" y="1610725"/>
              <a:ext cx="0" cy="273734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36"/>
            <p:cNvCxnSpPr/>
            <p:nvPr/>
          </p:nvCxnSpPr>
          <p:spPr>
            <a:xfrm>
              <a:off x="8237404" y="1598859"/>
              <a:ext cx="0" cy="273734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cto 37"/>
            <p:cNvCxnSpPr/>
            <p:nvPr/>
          </p:nvCxnSpPr>
          <p:spPr>
            <a:xfrm>
              <a:off x="5189825" y="1483289"/>
              <a:ext cx="0" cy="123699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Imagen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009" y="4486015"/>
            <a:ext cx="4320000" cy="645878"/>
          </a:xfrm>
          <a:prstGeom prst="rect">
            <a:avLst/>
          </a:prstGeom>
        </p:spPr>
      </p:pic>
      <p:sp>
        <p:nvSpPr>
          <p:cNvPr id="21" name="Elipse 20"/>
          <p:cNvSpPr/>
          <p:nvPr/>
        </p:nvSpPr>
        <p:spPr>
          <a:xfrm>
            <a:off x="6134262" y="2057002"/>
            <a:ext cx="599367" cy="26515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14%</a:t>
            </a:r>
          </a:p>
        </p:txBody>
      </p:sp>
      <p:sp>
        <p:nvSpPr>
          <p:cNvPr id="5" name="CuadroTexto 4"/>
          <p:cNvSpPr txBox="1"/>
          <p:nvPr/>
        </p:nvSpPr>
        <p:spPr>
          <a:xfrm rot="16200000">
            <a:off x="6214715" y="3387292"/>
            <a:ext cx="1101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MINNA</a:t>
            </a:r>
          </a:p>
        </p:txBody>
      </p:sp>
      <p:sp>
        <p:nvSpPr>
          <p:cNvPr id="9" name="CuadroTexto 8"/>
          <p:cNvSpPr txBox="1"/>
          <p:nvPr/>
        </p:nvSpPr>
        <p:spPr>
          <a:xfrm rot="16200000">
            <a:off x="5670024" y="3508699"/>
            <a:ext cx="778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SNNA</a:t>
            </a:r>
          </a:p>
        </p:txBody>
      </p:sp>
      <p:sp>
        <p:nvSpPr>
          <p:cNvPr id="24" name="CuadroTexto 23"/>
          <p:cNvSpPr txBox="1"/>
          <p:nvPr/>
        </p:nvSpPr>
        <p:spPr>
          <a:xfrm rot="16200000">
            <a:off x="5021863" y="3544547"/>
            <a:ext cx="778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SNNA</a:t>
            </a:r>
          </a:p>
        </p:txBody>
      </p:sp>
      <p:sp>
        <p:nvSpPr>
          <p:cNvPr id="25" name="CuadroTexto 24"/>
          <p:cNvSpPr txBox="1"/>
          <p:nvPr/>
        </p:nvSpPr>
        <p:spPr>
          <a:xfrm rot="16200000">
            <a:off x="4340552" y="3574014"/>
            <a:ext cx="778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SNNA</a:t>
            </a:r>
          </a:p>
        </p:txBody>
      </p:sp>
      <p:sp>
        <p:nvSpPr>
          <p:cNvPr id="26" name="CuadroTexto 25"/>
          <p:cNvSpPr txBox="1"/>
          <p:nvPr/>
        </p:nvSpPr>
        <p:spPr>
          <a:xfrm rot="16200000">
            <a:off x="3709253" y="3544546"/>
            <a:ext cx="778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SNNA</a:t>
            </a:r>
          </a:p>
        </p:txBody>
      </p:sp>
      <p:sp>
        <p:nvSpPr>
          <p:cNvPr id="28" name="CuadroTexto 27"/>
          <p:cNvSpPr txBox="1"/>
          <p:nvPr/>
        </p:nvSpPr>
        <p:spPr>
          <a:xfrm rot="16200000">
            <a:off x="3024272" y="3574013"/>
            <a:ext cx="778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SNNA</a:t>
            </a:r>
          </a:p>
        </p:txBody>
      </p:sp>
      <p:sp>
        <p:nvSpPr>
          <p:cNvPr id="29" name="CuadroTexto 28"/>
          <p:cNvSpPr txBox="1"/>
          <p:nvPr/>
        </p:nvSpPr>
        <p:spPr>
          <a:xfrm rot="16200000">
            <a:off x="2339291" y="3544545"/>
            <a:ext cx="778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SNNA</a:t>
            </a:r>
          </a:p>
        </p:txBody>
      </p:sp>
    </p:spTree>
    <p:extLst>
      <p:ext uri="{BB962C8B-B14F-4D97-AF65-F5344CB8AC3E}">
        <p14:creationId xmlns:p14="http://schemas.microsoft.com/office/powerpoint/2010/main" val="1679948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A4C85C9D-96D3-489E-B422-749845B81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508" y="3749878"/>
            <a:ext cx="3059934" cy="1318755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D833C7B2-A50E-4161-B254-0D930ECFD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605" y="1301723"/>
            <a:ext cx="2884229" cy="1941175"/>
          </a:xfrm>
          <a:prstGeom prst="rect">
            <a:avLst/>
          </a:prstGeom>
        </p:spPr>
      </p:pic>
      <p:sp>
        <p:nvSpPr>
          <p:cNvPr id="3" name="Flecha: a la derecha 2">
            <a:extLst>
              <a:ext uri="{FF2B5EF4-FFF2-40B4-BE49-F238E27FC236}">
                <a16:creationId xmlns="" xmlns:a16="http://schemas.microsoft.com/office/drawing/2014/main" id="{3A93BD11-03B6-440C-AA41-5E566560A0DA}"/>
              </a:ext>
            </a:extLst>
          </p:cNvPr>
          <p:cNvSpPr/>
          <p:nvPr/>
        </p:nvSpPr>
        <p:spPr>
          <a:xfrm rot="20553730">
            <a:off x="1434436" y="2032386"/>
            <a:ext cx="1299789" cy="706262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dirty="0">
                <a:solidFill>
                  <a:schemeClr val="tx1"/>
                </a:solidFill>
              </a:rPr>
              <a:t>49,1%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2FE8C165-1D04-4567-AB8C-2D44D20113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728" y="3330464"/>
            <a:ext cx="2891476" cy="1721774"/>
          </a:xfrm>
          <a:prstGeom prst="rect">
            <a:avLst/>
          </a:prstGeom>
        </p:spPr>
      </p:pic>
      <p:sp>
        <p:nvSpPr>
          <p:cNvPr id="6" name="Flecha: a la derecha 5">
            <a:extLst>
              <a:ext uri="{FF2B5EF4-FFF2-40B4-BE49-F238E27FC236}">
                <a16:creationId xmlns="" xmlns:a16="http://schemas.microsoft.com/office/drawing/2014/main" id="{705F983F-873C-4840-B20A-92D3E54AB9CE}"/>
              </a:ext>
            </a:extLst>
          </p:cNvPr>
          <p:cNvSpPr/>
          <p:nvPr/>
        </p:nvSpPr>
        <p:spPr>
          <a:xfrm rot="20553730">
            <a:off x="1433929" y="3928405"/>
            <a:ext cx="1299789" cy="706262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dirty="0">
                <a:solidFill>
                  <a:schemeClr val="tx1"/>
                </a:solidFill>
              </a:rPr>
              <a:t>39,9%</a:t>
            </a:r>
          </a:p>
        </p:txBody>
      </p:sp>
      <p:sp>
        <p:nvSpPr>
          <p:cNvPr id="8" name="Flecha: a la derecha 7">
            <a:extLst>
              <a:ext uri="{FF2B5EF4-FFF2-40B4-BE49-F238E27FC236}">
                <a16:creationId xmlns="" xmlns:a16="http://schemas.microsoft.com/office/drawing/2014/main" id="{5E077F56-9414-489C-94C5-A365FCBD394E}"/>
              </a:ext>
            </a:extLst>
          </p:cNvPr>
          <p:cNvSpPr/>
          <p:nvPr/>
        </p:nvSpPr>
        <p:spPr>
          <a:xfrm rot="20553730">
            <a:off x="5632071" y="4091852"/>
            <a:ext cx="1162598" cy="634805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dirty="0">
                <a:solidFill>
                  <a:schemeClr val="tx1"/>
                </a:solidFill>
              </a:rPr>
              <a:t>9,56%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45E5C824-26D2-43F9-ABD3-8EE0973C92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9895" y="1258091"/>
            <a:ext cx="3041547" cy="1893018"/>
          </a:xfrm>
          <a:prstGeom prst="rect">
            <a:avLst/>
          </a:prstGeom>
        </p:spPr>
      </p:pic>
      <p:sp>
        <p:nvSpPr>
          <p:cNvPr id="13" name="Flecha: a la derecha 12">
            <a:extLst>
              <a:ext uri="{FF2B5EF4-FFF2-40B4-BE49-F238E27FC236}">
                <a16:creationId xmlns="" xmlns:a16="http://schemas.microsoft.com/office/drawing/2014/main" id="{4153F1DC-88BD-4E58-86C5-D64AC6DB51DB}"/>
              </a:ext>
            </a:extLst>
          </p:cNvPr>
          <p:cNvSpPr/>
          <p:nvPr/>
        </p:nvSpPr>
        <p:spPr>
          <a:xfrm rot="20553730">
            <a:off x="5632073" y="2231031"/>
            <a:ext cx="1162598" cy="634805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dirty="0">
                <a:solidFill>
                  <a:schemeClr val="tx1"/>
                </a:solidFill>
              </a:rPr>
              <a:t>11,1%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EB22248E-A7BF-4CAD-A043-7FBD5CC8CE73}"/>
              </a:ext>
            </a:extLst>
          </p:cNvPr>
          <p:cNvSpPr txBox="1"/>
          <p:nvPr/>
        </p:nvSpPr>
        <p:spPr>
          <a:xfrm>
            <a:off x="1807456" y="467893"/>
            <a:ext cx="5763986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b="1" dirty="0">
                <a:solidFill>
                  <a:srgbClr val="002060"/>
                </a:solidFill>
                <a:latin typeface="Gotham" panose="02000604040000020004" pitchFamily="50" charset="0"/>
              </a:rPr>
              <a:t>Presupuesto institucional 2013 - 2018</a:t>
            </a:r>
            <a:endParaRPr lang="es-ES" b="1" dirty="0">
              <a:solidFill>
                <a:srgbClr val="002060"/>
              </a:solidFill>
              <a:latin typeface="Gotham" panose="02000604040000020004" pitchFamily="50" charset="0"/>
              <a:cs typeface="Calibri"/>
            </a:endParaRPr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="" xmlns:a16="http://schemas.microsoft.com/office/drawing/2014/main" id="{35B8B8F7-2484-4A46-B2EB-842F7CD94267}"/>
              </a:ext>
            </a:extLst>
          </p:cNvPr>
          <p:cNvCxnSpPr/>
          <p:nvPr/>
        </p:nvCxnSpPr>
        <p:spPr>
          <a:xfrm>
            <a:off x="3525939" y="500745"/>
            <a:ext cx="1731752" cy="6471"/>
          </a:xfrm>
          <a:prstGeom prst="straightConnector1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="" xmlns:a16="http://schemas.microsoft.com/office/drawing/2014/main" id="{076A351E-B1DD-4B67-A8BA-327C0A2BB413}"/>
              </a:ext>
            </a:extLst>
          </p:cNvPr>
          <p:cNvCxnSpPr>
            <a:cxnSpLocks/>
          </p:cNvCxnSpPr>
          <p:nvPr/>
        </p:nvCxnSpPr>
        <p:spPr>
          <a:xfrm>
            <a:off x="3547204" y="863606"/>
            <a:ext cx="1731752" cy="6471"/>
          </a:xfrm>
          <a:prstGeom prst="straightConnector1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11A2280A-E647-4741-AA10-944A17E19CB6}"/>
              </a:ext>
            </a:extLst>
          </p:cNvPr>
          <p:cNvSpPr/>
          <p:nvPr/>
        </p:nvSpPr>
        <p:spPr>
          <a:xfrm>
            <a:off x="730141" y="793219"/>
            <a:ext cx="7562733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31863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066FF"/>
              </a:buClr>
              <a:buSzPct val="95000"/>
              <a:defRPr/>
            </a:pPr>
            <a:r>
              <a:rPr lang="es-MX" b="1" dirty="0">
                <a:solidFill>
                  <a:srgbClr val="C00000"/>
                </a:solidFill>
                <a:latin typeface="Gotham" panose="02000604030000020004" pitchFamily="50" charset="0"/>
                <a:cs typeface="Arial" panose="020B0604020202020204" pitchFamily="34" charset="0"/>
              </a:rPr>
              <a:t>Comparativo presupuesto 2013 vs Proyecto de Ley 2020</a:t>
            </a:r>
          </a:p>
        </p:txBody>
      </p:sp>
    </p:spTree>
    <p:extLst>
      <p:ext uri="{BB962C8B-B14F-4D97-AF65-F5344CB8AC3E}">
        <p14:creationId xmlns:p14="http://schemas.microsoft.com/office/powerpoint/2010/main" val="2989953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49" y="0"/>
            <a:ext cx="7715251" cy="51435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0" y="0"/>
            <a:ext cx="262073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759" y="921686"/>
            <a:ext cx="178240" cy="59599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67BDD201-96F1-44A5-B815-92A8F87A96AD}"/>
              </a:ext>
            </a:extLst>
          </p:cNvPr>
          <p:cNvSpPr txBox="1"/>
          <p:nvPr/>
        </p:nvSpPr>
        <p:spPr>
          <a:xfrm>
            <a:off x="208884" y="779014"/>
            <a:ext cx="2411852" cy="286232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dirty="0">
                <a:solidFill>
                  <a:srgbClr val="002060"/>
                </a:solidFill>
                <a:latin typeface="Gotham" panose="02000604040000020004" pitchFamily="50" charset="0"/>
              </a:rPr>
              <a:t>Cuantificación presupuestaria de los requerimientos para el ejercicio fiscal 2020</a:t>
            </a:r>
          </a:p>
          <a:p>
            <a:endParaRPr lang="es-ES" b="1" dirty="0">
              <a:solidFill>
                <a:srgbClr val="002060"/>
              </a:solidFill>
              <a:latin typeface="Gotham" panose="02000604040000020004" pitchFamily="50" charset="0"/>
              <a:cs typeface="Calibri"/>
            </a:endParaRPr>
          </a:p>
          <a:p>
            <a:r>
              <a:rPr lang="es-ES" b="1" dirty="0">
                <a:solidFill>
                  <a:srgbClr val="002060"/>
                </a:solidFill>
                <a:latin typeface="Gotham" panose="02000604040000020004" pitchFamily="50" charset="0"/>
                <a:cs typeface="Calibri"/>
              </a:rPr>
              <a:t>Resúmenes presupuestarios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9" y="4381500"/>
            <a:ext cx="2581025" cy="51707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001" y="216638"/>
            <a:ext cx="1812551" cy="91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874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5FC3F1CB-12B7-4BE6-AB57-B357A565B9A0}"/>
              </a:ext>
            </a:extLst>
          </p:cNvPr>
          <p:cNvSpPr txBox="1"/>
          <p:nvPr/>
        </p:nvSpPr>
        <p:spPr>
          <a:xfrm>
            <a:off x="1657350" y="871767"/>
            <a:ext cx="5763986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b="1" dirty="0">
                <a:solidFill>
                  <a:srgbClr val="002060"/>
                </a:solidFill>
                <a:latin typeface="Gotham" panose="02000604040000020004" pitchFamily="50" charset="0"/>
              </a:rPr>
              <a:t>Proyecto de presupuesto 2020</a:t>
            </a:r>
            <a:endParaRPr lang="es-ES" b="1" dirty="0">
              <a:solidFill>
                <a:srgbClr val="002060"/>
              </a:solidFill>
              <a:latin typeface="Gotham" panose="02000604040000020004" pitchFamily="50" charset="0"/>
              <a:cs typeface="Calibri"/>
            </a:endParaRP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="" xmlns:a16="http://schemas.microsoft.com/office/drawing/2014/main" id="{98492777-34DD-4356-8A78-4AED86273606}"/>
              </a:ext>
            </a:extLst>
          </p:cNvPr>
          <p:cNvCxnSpPr/>
          <p:nvPr/>
        </p:nvCxnSpPr>
        <p:spPr>
          <a:xfrm>
            <a:off x="3679167" y="843732"/>
            <a:ext cx="1731752" cy="6471"/>
          </a:xfrm>
          <a:prstGeom prst="straightConnector1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Conector recto de flecha 7">
            <a:extLst>
              <a:ext uri="{FF2B5EF4-FFF2-40B4-BE49-F238E27FC236}">
                <a16:creationId xmlns="" xmlns:a16="http://schemas.microsoft.com/office/drawing/2014/main" id="{F6ECD34F-38FE-46C1-B2D5-1A90EE85CB25}"/>
              </a:ext>
            </a:extLst>
          </p:cNvPr>
          <p:cNvCxnSpPr>
            <a:cxnSpLocks/>
          </p:cNvCxnSpPr>
          <p:nvPr/>
        </p:nvCxnSpPr>
        <p:spPr>
          <a:xfrm>
            <a:off x="3646818" y="1256719"/>
            <a:ext cx="1731752" cy="6471"/>
          </a:xfrm>
          <a:prstGeom prst="straightConnector1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Rectángulo 26"/>
          <p:cNvSpPr/>
          <p:nvPr/>
        </p:nvSpPr>
        <p:spPr>
          <a:xfrm>
            <a:off x="786551" y="1193111"/>
            <a:ext cx="7562733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931863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066FF"/>
              </a:buClr>
              <a:buSzPct val="95000"/>
              <a:defRPr/>
            </a:pPr>
            <a:r>
              <a:rPr lang="es-MX" sz="1600" b="1" dirty="0">
                <a:solidFill>
                  <a:srgbClr val="C00000"/>
                </a:solidFill>
                <a:latin typeface="Gotham" panose="02000604030000020004" pitchFamily="50" charset="0"/>
                <a:cs typeface="Arial" panose="020B0604020202020204" pitchFamily="34" charset="0"/>
              </a:rPr>
              <a:t>Comparativo del presupuesto vigente 2019 versión MH 2020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009" y="4486015"/>
            <a:ext cx="4320000" cy="64587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A76F57DC-BC27-42B4-A0D8-87EACAF089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772" y="1641671"/>
            <a:ext cx="8002313" cy="287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66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5FC3F1CB-12B7-4BE6-AB57-B357A565B9A0}"/>
              </a:ext>
            </a:extLst>
          </p:cNvPr>
          <p:cNvSpPr txBox="1"/>
          <p:nvPr/>
        </p:nvSpPr>
        <p:spPr>
          <a:xfrm>
            <a:off x="1500016" y="887387"/>
            <a:ext cx="5763986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b="1" dirty="0">
                <a:solidFill>
                  <a:srgbClr val="002060"/>
                </a:solidFill>
                <a:latin typeface="Gotham" panose="02000604040000020004" pitchFamily="50" charset="0"/>
              </a:rPr>
              <a:t>Proyecto de presupuesto 2020</a:t>
            </a:r>
            <a:endParaRPr lang="es-ES" b="1" dirty="0">
              <a:solidFill>
                <a:srgbClr val="002060"/>
              </a:solidFill>
              <a:latin typeface="Gotham" panose="02000604040000020004" pitchFamily="50" charset="0"/>
              <a:cs typeface="Calibri"/>
            </a:endParaRP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="" xmlns:a16="http://schemas.microsoft.com/office/drawing/2014/main" id="{98492777-34DD-4356-8A78-4AED86273606}"/>
              </a:ext>
            </a:extLst>
          </p:cNvPr>
          <p:cNvCxnSpPr/>
          <p:nvPr/>
        </p:nvCxnSpPr>
        <p:spPr>
          <a:xfrm>
            <a:off x="3679167" y="843732"/>
            <a:ext cx="1731752" cy="6471"/>
          </a:xfrm>
          <a:prstGeom prst="straightConnector1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Conector recto de flecha 7">
            <a:extLst>
              <a:ext uri="{FF2B5EF4-FFF2-40B4-BE49-F238E27FC236}">
                <a16:creationId xmlns="" xmlns:a16="http://schemas.microsoft.com/office/drawing/2014/main" id="{F6ECD34F-38FE-46C1-B2D5-1A90EE85CB25}"/>
              </a:ext>
            </a:extLst>
          </p:cNvPr>
          <p:cNvCxnSpPr>
            <a:cxnSpLocks/>
          </p:cNvCxnSpPr>
          <p:nvPr/>
        </p:nvCxnSpPr>
        <p:spPr>
          <a:xfrm>
            <a:off x="3646818" y="1256719"/>
            <a:ext cx="1731752" cy="6471"/>
          </a:xfrm>
          <a:prstGeom prst="straightConnector1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6" name="Imagen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009" y="4486015"/>
            <a:ext cx="4320000" cy="645878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B6888FDD-E411-4B78-A3E8-FD8DE93485E3}"/>
              </a:ext>
            </a:extLst>
          </p:cNvPr>
          <p:cNvSpPr txBox="1"/>
          <p:nvPr/>
        </p:nvSpPr>
        <p:spPr>
          <a:xfrm>
            <a:off x="534839" y="1483170"/>
            <a:ext cx="8151962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Y" sz="20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Resultados se verán NEGATIVAMENTE afectados por:  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76596721-2E5E-40F2-8401-51B27586482C}"/>
              </a:ext>
            </a:extLst>
          </p:cNvPr>
          <p:cNvSpPr txBox="1"/>
          <p:nvPr/>
        </p:nvSpPr>
        <p:spPr>
          <a:xfrm>
            <a:off x="536713" y="1967008"/>
            <a:ext cx="8279484" cy="3050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PY" sz="1600" dirty="0">
                <a:latin typeface="Cambria" pitchFamily="18" charset="0"/>
                <a:ea typeface="Cambria" pitchFamily="18" charset="0"/>
              </a:rPr>
              <a:t>Insuficiente provisión de alimentos para los centros de atención de NNA.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PY" sz="1600" dirty="0">
                <a:latin typeface="Cambria" pitchFamily="18" charset="0"/>
                <a:ea typeface="Cambria" pitchFamily="18" charset="0"/>
              </a:rPr>
              <a:t>Imposibilidad de contratar personal, para</a:t>
            </a:r>
            <a:r>
              <a:rPr lang="es-MX" sz="1600" dirty="0">
                <a:latin typeface="Cambria" pitchFamily="18" charset="0"/>
                <a:ea typeface="Cambria" pitchFamily="18" charset="0"/>
              </a:rPr>
              <a:t> atención directa de NNA, como </a:t>
            </a:r>
            <a:r>
              <a:rPr lang="es-MX" sz="1600" b="1" dirty="0">
                <a:latin typeface="Cambria" pitchFamily="18" charset="0"/>
                <a:ea typeface="Cambria" pitchFamily="18" charset="0"/>
              </a:rPr>
              <a:t>educadores de calle </a:t>
            </a:r>
            <a:r>
              <a:rPr lang="es-MX" sz="1600" dirty="0">
                <a:latin typeface="Cambria" pitchFamily="18" charset="0"/>
                <a:ea typeface="Cambria" pitchFamily="18" charset="0"/>
              </a:rPr>
              <a:t>que abordan a niños en situación de calle o de trabajo infantil</a:t>
            </a:r>
            <a:r>
              <a:rPr lang="es-PY" sz="1600" dirty="0">
                <a:latin typeface="Cambria" pitchFamily="18" charset="0"/>
                <a:ea typeface="Cambria" pitchFamily="18" charset="0"/>
              </a:rPr>
              <a:t>, o técnicos de Apoyo Familiar.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PY" sz="1600" dirty="0">
                <a:latin typeface="Cambria" pitchFamily="18" charset="0"/>
                <a:ea typeface="Cambria" pitchFamily="18" charset="0"/>
              </a:rPr>
              <a:t>Cobertura insuficiente de recursos para Seguro Médico.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PY" sz="1600" dirty="0">
                <a:latin typeface="Cambria" pitchFamily="18" charset="0"/>
                <a:ea typeface="Cambria" pitchFamily="18" charset="0"/>
              </a:rPr>
              <a:t>Interrupción de transferencias para bonos de familias y su correspondiente </a:t>
            </a:r>
            <a:r>
              <a:rPr lang="es-PY" sz="1600" dirty="0" err="1">
                <a:latin typeface="Cambria" pitchFamily="18" charset="0"/>
                <a:ea typeface="Cambria" pitchFamily="18" charset="0"/>
              </a:rPr>
              <a:t>microseguro</a:t>
            </a:r>
            <a:r>
              <a:rPr lang="es-PY" sz="1600" dirty="0">
                <a:latin typeface="Cambria" pitchFamily="18" charset="0"/>
                <a:ea typeface="Cambria" pitchFamily="18" charset="0"/>
              </a:rPr>
              <a:t> social.</a:t>
            </a:r>
          </a:p>
          <a:p>
            <a:pPr>
              <a:lnSpc>
                <a:spcPct val="150000"/>
              </a:lnSpc>
            </a:pP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2122318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de flecha 6">
            <a:extLst>
              <a:ext uri="{FF2B5EF4-FFF2-40B4-BE49-F238E27FC236}">
                <a16:creationId xmlns="" xmlns:a16="http://schemas.microsoft.com/office/drawing/2014/main" id="{98492777-34DD-4356-8A78-4AED86273606}"/>
              </a:ext>
            </a:extLst>
          </p:cNvPr>
          <p:cNvCxnSpPr/>
          <p:nvPr/>
        </p:nvCxnSpPr>
        <p:spPr>
          <a:xfrm>
            <a:off x="3679167" y="843732"/>
            <a:ext cx="1731752" cy="6471"/>
          </a:xfrm>
          <a:prstGeom prst="straightConnector1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Conector recto de flecha 7">
            <a:extLst>
              <a:ext uri="{FF2B5EF4-FFF2-40B4-BE49-F238E27FC236}">
                <a16:creationId xmlns="" xmlns:a16="http://schemas.microsoft.com/office/drawing/2014/main" id="{F6ECD34F-38FE-46C1-B2D5-1A90EE85CB25}"/>
              </a:ext>
            </a:extLst>
          </p:cNvPr>
          <p:cNvCxnSpPr>
            <a:cxnSpLocks/>
          </p:cNvCxnSpPr>
          <p:nvPr/>
        </p:nvCxnSpPr>
        <p:spPr>
          <a:xfrm>
            <a:off x="3646818" y="1256719"/>
            <a:ext cx="1731752" cy="6471"/>
          </a:xfrm>
          <a:prstGeom prst="straightConnector1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4" name="Imagen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009" y="4486015"/>
            <a:ext cx="4320000" cy="645878"/>
          </a:xfrm>
          <a:prstGeom prst="rect">
            <a:avLst/>
          </a:prstGeom>
        </p:spPr>
      </p:pic>
      <p:sp>
        <p:nvSpPr>
          <p:cNvPr id="47" name="Rectángulo 2">
            <a:extLst>
              <a:ext uri="{FF2B5EF4-FFF2-40B4-BE49-F238E27FC236}">
                <a16:creationId xmlns="" xmlns:a16="http://schemas.microsoft.com/office/drawing/2014/main" id="{6ACCB385-3567-4018-8BF9-E68147FCB6E5}"/>
              </a:ext>
            </a:extLst>
          </p:cNvPr>
          <p:cNvSpPr/>
          <p:nvPr/>
        </p:nvSpPr>
        <p:spPr>
          <a:xfrm>
            <a:off x="707665" y="1371100"/>
            <a:ext cx="7693059" cy="400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1200" b="1" dirty="0">
                <a:solidFill>
                  <a:srgbClr val="C00000"/>
                </a:solidFill>
                <a:latin typeface="Gotham" panose="02000604030000020004" pitchFamily="50" charset="0"/>
                <a:cs typeface="Arial" panose="020B0604020202020204" pitchFamily="34" charset="0"/>
              </a:rPr>
              <a:t>MINNA. Comparativo de presupuesto versión Ministerio de Hacienda vs Intermedio MINNA</a:t>
            </a:r>
          </a:p>
        </p:txBody>
      </p:sp>
      <p:pic>
        <p:nvPicPr>
          <p:cNvPr id="51" name="Imagen 3">
            <a:extLst>
              <a:ext uri="{FF2B5EF4-FFF2-40B4-BE49-F238E27FC236}">
                <a16:creationId xmlns="" xmlns:a16="http://schemas.microsoft.com/office/drawing/2014/main" id="{AFCD33D3-C1EA-4433-A384-7CF6154361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408" y="1777438"/>
            <a:ext cx="7683315" cy="264372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DAF3BF92-E5B2-462F-B120-C8C7BC4693A8}"/>
              </a:ext>
            </a:extLst>
          </p:cNvPr>
          <p:cNvSpPr txBox="1"/>
          <p:nvPr/>
        </p:nvSpPr>
        <p:spPr>
          <a:xfrm>
            <a:off x="1500016" y="887387"/>
            <a:ext cx="5763986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b="1" dirty="0">
                <a:solidFill>
                  <a:srgbClr val="002060"/>
                </a:solidFill>
                <a:latin typeface="Gotham" panose="02000604040000020004" pitchFamily="50" charset="0"/>
              </a:rPr>
              <a:t>Proyecto de presupuesto 2020</a:t>
            </a:r>
            <a:endParaRPr lang="es-ES" b="1" dirty="0">
              <a:solidFill>
                <a:srgbClr val="002060"/>
              </a:solidFill>
              <a:latin typeface="Gotham" panose="02000604040000020004" pitchFamily="50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4162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3328703" y="1735504"/>
            <a:ext cx="2339282" cy="257270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20" name="Rectángulo 19"/>
          <p:cNvSpPr/>
          <p:nvPr/>
        </p:nvSpPr>
        <p:spPr>
          <a:xfrm>
            <a:off x="6010002" y="1734245"/>
            <a:ext cx="2339282" cy="257270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5FC3F1CB-12B7-4BE6-AB57-B357A565B9A0}"/>
              </a:ext>
            </a:extLst>
          </p:cNvPr>
          <p:cNvSpPr txBox="1"/>
          <p:nvPr/>
        </p:nvSpPr>
        <p:spPr>
          <a:xfrm>
            <a:off x="1477736" y="871767"/>
            <a:ext cx="6180364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PY" sz="2000" b="1" dirty="0">
                <a:solidFill>
                  <a:srgbClr val="002060"/>
                </a:solidFill>
                <a:latin typeface="Gotham" panose="02000604030000020004" pitchFamily="50" charset="0"/>
              </a:rPr>
              <a:t>Proyecto de Presupuesto 2020</a:t>
            </a: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="" xmlns:a16="http://schemas.microsoft.com/office/drawing/2014/main" id="{98492777-34DD-4356-8A78-4AED86273606}"/>
              </a:ext>
            </a:extLst>
          </p:cNvPr>
          <p:cNvCxnSpPr/>
          <p:nvPr/>
        </p:nvCxnSpPr>
        <p:spPr>
          <a:xfrm>
            <a:off x="3679167" y="843732"/>
            <a:ext cx="1731752" cy="6471"/>
          </a:xfrm>
          <a:prstGeom prst="straightConnector1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Conector recto de flecha 7">
            <a:extLst>
              <a:ext uri="{FF2B5EF4-FFF2-40B4-BE49-F238E27FC236}">
                <a16:creationId xmlns="" xmlns:a16="http://schemas.microsoft.com/office/drawing/2014/main" id="{F6ECD34F-38FE-46C1-B2D5-1A90EE85CB25}"/>
              </a:ext>
            </a:extLst>
          </p:cNvPr>
          <p:cNvCxnSpPr>
            <a:cxnSpLocks/>
          </p:cNvCxnSpPr>
          <p:nvPr/>
        </p:nvCxnSpPr>
        <p:spPr>
          <a:xfrm>
            <a:off x="3646818" y="1256719"/>
            <a:ext cx="1731752" cy="6471"/>
          </a:xfrm>
          <a:prstGeom prst="straightConnector1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ángulo 8"/>
          <p:cNvSpPr/>
          <p:nvPr/>
        </p:nvSpPr>
        <p:spPr>
          <a:xfrm>
            <a:off x="786551" y="1273047"/>
            <a:ext cx="7562733" cy="34624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931863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066FF"/>
              </a:buClr>
              <a:buSzPct val="95000"/>
              <a:defRPr/>
            </a:pPr>
            <a:r>
              <a:rPr lang="es-MX" sz="1100" b="1" dirty="0">
                <a:solidFill>
                  <a:srgbClr val="C00000"/>
                </a:solidFill>
                <a:latin typeface="Gotham" panose="02000604030000020004" pitchFamily="50" charset="0"/>
                <a:cs typeface="Arial" panose="020B0604020202020204" pitchFamily="34" charset="0"/>
              </a:rPr>
              <a:t>El proyecto de presupuesto para el Ejercicio Fiscal 2020 esta sustentado en los siguientes ejes: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707916" y="1737238"/>
            <a:ext cx="2339282" cy="257270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5" name="Rectángulo redondeado 14"/>
          <p:cNvSpPr/>
          <p:nvPr/>
        </p:nvSpPr>
        <p:spPr>
          <a:xfrm>
            <a:off x="866866" y="2598514"/>
            <a:ext cx="2119820" cy="15000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931863" fontAlgn="auto">
              <a:spcBef>
                <a:spcPct val="20000"/>
              </a:spcBef>
              <a:spcAft>
                <a:spcPts val="0"/>
              </a:spcAft>
              <a:buSzPct val="95000"/>
              <a:defRPr/>
            </a:pPr>
            <a:r>
              <a:rPr lang="es-PY" sz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Fortalecimiento del Rol del Ministerio de la Niñez como ente rector, ejecutor, garante y articulador de las políticas de infancia y  adolescencia. 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712550" y="1492795"/>
            <a:ext cx="76147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7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3328703" y="1498592"/>
            <a:ext cx="76147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7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6020938" y="1498591"/>
            <a:ext cx="76147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7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21" name="Rectángulo redondeado 20"/>
          <p:cNvSpPr/>
          <p:nvPr/>
        </p:nvSpPr>
        <p:spPr>
          <a:xfrm>
            <a:off x="3486518" y="2598514"/>
            <a:ext cx="2023652" cy="15000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Y" sz="105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Fortalecimiento institucional de las capacidades para la implementación de las políticas publicas en articulación con otras instancias del SNPPI direccionadas a la restitución de derechos.</a:t>
            </a:r>
            <a:endParaRPr lang="es-MX" sz="105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Rectángulo redondeado 21"/>
          <p:cNvSpPr/>
          <p:nvPr/>
        </p:nvSpPr>
        <p:spPr>
          <a:xfrm>
            <a:off x="6167817" y="2610464"/>
            <a:ext cx="2023652" cy="15000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Y" sz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Promoción de la familias y visibilización positiva de niñas, niños y adolescentes a través del diseño y rediseño de estrategias de atención según ciclo de vida.</a:t>
            </a:r>
            <a:endParaRPr lang="es-MX" sz="12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009" y="4486015"/>
            <a:ext cx="4320000" cy="64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2120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agen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009" y="4486015"/>
            <a:ext cx="4320000" cy="645878"/>
          </a:xfrm>
          <a:prstGeom prst="rect">
            <a:avLst/>
          </a:prstGeom>
        </p:spPr>
      </p:pic>
      <p:sp>
        <p:nvSpPr>
          <p:cNvPr id="9" name="CuadroTexto 7">
            <a:extLst>
              <a:ext uri="{FF2B5EF4-FFF2-40B4-BE49-F238E27FC236}">
                <a16:creationId xmlns="" xmlns:a16="http://schemas.microsoft.com/office/drawing/2014/main" id="{824C78A1-9356-401E-8323-5E09F6A20AC8}"/>
              </a:ext>
            </a:extLst>
          </p:cNvPr>
          <p:cNvSpPr txBox="1"/>
          <p:nvPr/>
        </p:nvSpPr>
        <p:spPr>
          <a:xfrm>
            <a:off x="488562" y="814479"/>
            <a:ext cx="7659196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s-PY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Se espera contar con: </a:t>
            </a:r>
          </a:p>
        </p:txBody>
      </p:sp>
      <p:grpSp>
        <p:nvGrpSpPr>
          <p:cNvPr id="13" name="12 Grupo"/>
          <p:cNvGrpSpPr/>
          <p:nvPr/>
        </p:nvGrpSpPr>
        <p:grpSpPr>
          <a:xfrm>
            <a:off x="488562" y="1311112"/>
            <a:ext cx="7893525" cy="3017909"/>
            <a:chOff x="133080" y="1813880"/>
            <a:chExt cx="7893525" cy="3017909"/>
          </a:xfrm>
        </p:grpSpPr>
        <p:sp>
          <p:nvSpPr>
            <p:cNvPr id="10" name="CuadroTexto 8">
              <a:extLst>
                <a:ext uri="{FF2B5EF4-FFF2-40B4-BE49-F238E27FC236}">
                  <a16:creationId xmlns="" xmlns:a16="http://schemas.microsoft.com/office/drawing/2014/main" id="{D1B3B93B-D617-4B7E-9AA0-4A0868072F9A}"/>
                </a:ext>
              </a:extLst>
            </p:cNvPr>
            <p:cNvSpPr txBox="1"/>
            <p:nvPr/>
          </p:nvSpPr>
          <p:spPr>
            <a:xfrm>
              <a:off x="133080" y="1813880"/>
              <a:ext cx="5410200" cy="1668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s-PY" sz="1400" dirty="0">
                  <a:latin typeface="Cambria" pitchFamily="18" charset="0"/>
                  <a:ea typeface="Cambria" pitchFamily="18" charset="0"/>
                </a:rPr>
                <a:t>Provisión de alimentos para 65 centros y 3.266 NNA.</a:t>
              </a:r>
            </a:p>
            <a:p>
              <a:pPr marL="285750" lvl="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s-PY" sz="1400" dirty="0">
                  <a:latin typeface="Cambria" pitchFamily="18" charset="0"/>
                  <a:ea typeface="Cambria" pitchFamily="18" charset="0"/>
                </a:rPr>
                <a:t>Creación de cargos para completar la estructura orgánica vigente.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s-PY" sz="1400" dirty="0">
                  <a:latin typeface="Cambria" pitchFamily="18" charset="0"/>
                  <a:ea typeface="Cambria" pitchFamily="18" charset="0"/>
                </a:rPr>
                <a:t>Transferencias para bonos solidarios , 2.300 familias y 6.976 NNA.</a:t>
              </a:r>
            </a:p>
          </p:txBody>
        </p:sp>
        <p:pic>
          <p:nvPicPr>
            <p:cNvPr id="11" name="Imagen 9">
              <a:extLst>
                <a:ext uri="{FF2B5EF4-FFF2-40B4-BE49-F238E27FC236}">
                  <a16:creationId xmlns="" xmlns:a16="http://schemas.microsoft.com/office/drawing/2014/main" id="{3B205B7C-E2AC-40DB-8DF1-D98082A8F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8932" y="1834578"/>
              <a:ext cx="2393344" cy="1595563"/>
            </a:xfrm>
            <a:prstGeom prst="rect">
              <a:avLst/>
            </a:prstGeom>
          </p:spPr>
        </p:pic>
        <p:sp>
          <p:nvSpPr>
            <p:cNvPr id="12" name="CuadroTexto 8">
              <a:extLst>
                <a:ext uri="{FF2B5EF4-FFF2-40B4-BE49-F238E27FC236}">
                  <a16:creationId xmlns="" xmlns:a16="http://schemas.microsoft.com/office/drawing/2014/main" id="{D1B3B93B-D617-4B7E-9AA0-4A0868072F9A}"/>
                </a:ext>
              </a:extLst>
            </p:cNvPr>
            <p:cNvSpPr txBox="1"/>
            <p:nvPr/>
          </p:nvSpPr>
          <p:spPr>
            <a:xfrm>
              <a:off x="133080" y="3481611"/>
              <a:ext cx="7893525" cy="1350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s-PY" sz="1400" dirty="0">
                  <a:latin typeface="Cambria" pitchFamily="18" charset="0"/>
                  <a:ea typeface="Cambria" pitchFamily="18" charset="0"/>
                </a:rPr>
                <a:t>Cobertura de Seguro Médico, para todos los funcionarios del MINNA.</a:t>
              </a:r>
              <a:endParaRPr lang="es-PY" sz="1400" dirty="0"/>
            </a:p>
            <a:p>
              <a:pPr marL="285750" lvl="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s-MX" sz="1400" dirty="0">
                  <a:latin typeface="Cambria" pitchFamily="18" charset="0"/>
                  <a:ea typeface="Cambria" pitchFamily="18" charset="0"/>
                </a:rPr>
                <a:t>Mejora en la infraestructura de los centros de atención directa a niñas, niños y adolescentes.</a:t>
              </a:r>
            </a:p>
            <a:p>
              <a:pPr marL="285750" lvl="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s-MX" sz="1400" dirty="0">
                  <a:latin typeface="Cambria" pitchFamily="18" charset="0"/>
                  <a:ea typeface="Cambria" pitchFamily="18" charset="0"/>
                </a:rPr>
                <a:t>Fortalecimiento de las instancias del Sistema Nacional de Protección y Promoción Integral a la niñez y adolescencia con mayor cobertura en todo el territorio nacional.</a:t>
              </a:r>
              <a:endParaRPr lang="es-PY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94162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5FC3F1CB-12B7-4BE6-AB57-B357A565B9A0}"/>
              </a:ext>
            </a:extLst>
          </p:cNvPr>
          <p:cNvSpPr txBox="1"/>
          <p:nvPr/>
        </p:nvSpPr>
        <p:spPr>
          <a:xfrm>
            <a:off x="1657350" y="871767"/>
            <a:ext cx="5763986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b="1" dirty="0">
                <a:solidFill>
                  <a:srgbClr val="002060"/>
                </a:solidFill>
                <a:latin typeface="Gotham" panose="02000604040000020004" pitchFamily="50" charset="0"/>
              </a:rPr>
              <a:t>Proyecto de presupuesto 2020</a:t>
            </a:r>
            <a:endParaRPr lang="es-ES" b="1" dirty="0">
              <a:solidFill>
                <a:srgbClr val="002060"/>
              </a:solidFill>
              <a:latin typeface="Gotham" panose="02000604040000020004" pitchFamily="50" charset="0"/>
              <a:cs typeface="Calibri"/>
            </a:endParaRP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="" xmlns:a16="http://schemas.microsoft.com/office/drawing/2014/main" id="{98492777-34DD-4356-8A78-4AED86273606}"/>
              </a:ext>
            </a:extLst>
          </p:cNvPr>
          <p:cNvCxnSpPr/>
          <p:nvPr/>
        </p:nvCxnSpPr>
        <p:spPr>
          <a:xfrm>
            <a:off x="3679167" y="843732"/>
            <a:ext cx="1731752" cy="6471"/>
          </a:xfrm>
          <a:prstGeom prst="straightConnector1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Conector recto de flecha 7">
            <a:extLst>
              <a:ext uri="{FF2B5EF4-FFF2-40B4-BE49-F238E27FC236}">
                <a16:creationId xmlns="" xmlns:a16="http://schemas.microsoft.com/office/drawing/2014/main" id="{F6ECD34F-38FE-46C1-B2D5-1A90EE85CB25}"/>
              </a:ext>
            </a:extLst>
          </p:cNvPr>
          <p:cNvCxnSpPr>
            <a:cxnSpLocks/>
          </p:cNvCxnSpPr>
          <p:nvPr/>
        </p:nvCxnSpPr>
        <p:spPr>
          <a:xfrm>
            <a:off x="3646818" y="1256719"/>
            <a:ext cx="1731752" cy="6471"/>
          </a:xfrm>
          <a:prstGeom prst="straightConnector1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Rectángulo 26"/>
          <p:cNvSpPr/>
          <p:nvPr/>
        </p:nvSpPr>
        <p:spPr>
          <a:xfrm>
            <a:off x="786551" y="1256719"/>
            <a:ext cx="756273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Y" sz="1500" b="1" dirty="0">
                <a:solidFill>
                  <a:srgbClr val="C00000"/>
                </a:solidFill>
                <a:latin typeface="Gotham" panose="02000604030000020004" pitchFamily="50" charset="0"/>
                <a:cs typeface="Arial" panose="020B0604020202020204" pitchFamily="34" charset="0"/>
              </a:rPr>
              <a:t>Comparativo de presupuesto versión Ministerio de Hacienda vs Ideal MINNA</a:t>
            </a:r>
            <a:endParaRPr lang="es-PY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009" y="4486015"/>
            <a:ext cx="4320000" cy="64587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7C2006F5-60DF-4FDB-82D1-443422DFFC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550" y="1618794"/>
            <a:ext cx="7562733" cy="280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442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48" y="0"/>
            <a:ext cx="7715251" cy="51435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0" y="0"/>
            <a:ext cx="262073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759" y="921686"/>
            <a:ext cx="178240" cy="59599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67BDD201-96F1-44A5-B815-92A8F87A96AD}"/>
              </a:ext>
            </a:extLst>
          </p:cNvPr>
          <p:cNvSpPr txBox="1"/>
          <p:nvPr/>
        </p:nvSpPr>
        <p:spPr>
          <a:xfrm>
            <a:off x="208884" y="779014"/>
            <a:ext cx="2166924" cy="258532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b="1" dirty="0">
                <a:solidFill>
                  <a:srgbClr val="002060"/>
                </a:solidFill>
                <a:latin typeface="Gotham" panose="02000604040000020004" pitchFamily="50" charset="0"/>
              </a:rPr>
              <a:t>Desafíos Institucionales </a:t>
            </a:r>
          </a:p>
          <a:p>
            <a:pPr algn="ctr"/>
            <a:endParaRPr lang="es-ES" b="1" dirty="0">
              <a:solidFill>
                <a:srgbClr val="002060"/>
              </a:solidFill>
              <a:latin typeface="Gotham" panose="02000604040000020004" pitchFamily="50" charset="0"/>
            </a:endParaRPr>
          </a:p>
          <a:p>
            <a:pPr algn="ctr"/>
            <a:endParaRPr lang="es-ES" b="1" dirty="0">
              <a:solidFill>
                <a:srgbClr val="002060"/>
              </a:solidFill>
              <a:latin typeface="Gotham" panose="02000604040000020004" pitchFamily="50" charset="0"/>
            </a:endParaRPr>
          </a:p>
          <a:p>
            <a:pPr algn="ctr"/>
            <a:r>
              <a:rPr lang="es-ES" b="1" dirty="0">
                <a:solidFill>
                  <a:srgbClr val="002060"/>
                </a:solidFill>
                <a:latin typeface="Gotham" panose="02000604040000020004" pitchFamily="50" charset="0"/>
              </a:rPr>
              <a:t> </a:t>
            </a:r>
          </a:p>
          <a:p>
            <a:pPr algn="ctr"/>
            <a:r>
              <a:rPr lang="es-ES" b="1" dirty="0">
                <a:latin typeface="Gotham" panose="02000604040000020004" pitchFamily="50" charset="0"/>
                <a:cs typeface="Calibri"/>
              </a:rPr>
              <a:t>Ministerio </a:t>
            </a:r>
          </a:p>
          <a:p>
            <a:pPr algn="ctr"/>
            <a:r>
              <a:rPr lang="es-ES" b="1" dirty="0">
                <a:latin typeface="Gotham" panose="02000604040000020004" pitchFamily="50" charset="0"/>
                <a:cs typeface="Calibri"/>
              </a:rPr>
              <a:t>de la Niñez </a:t>
            </a:r>
          </a:p>
          <a:p>
            <a:pPr algn="ctr"/>
            <a:r>
              <a:rPr lang="es-ES" b="1" dirty="0">
                <a:latin typeface="Gotham" panose="02000604040000020004" pitchFamily="50" charset="0"/>
                <a:cs typeface="Calibri"/>
              </a:rPr>
              <a:t>y </a:t>
            </a:r>
          </a:p>
          <a:p>
            <a:pPr algn="ctr"/>
            <a:r>
              <a:rPr lang="es-ES" b="1" dirty="0">
                <a:latin typeface="Gotham" panose="02000604040000020004" pitchFamily="50" charset="0"/>
                <a:cs typeface="Calibri"/>
              </a:rPr>
              <a:t>de la Adolescencia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9" y="4381500"/>
            <a:ext cx="2581025" cy="51707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886" y="216639"/>
            <a:ext cx="1617666" cy="81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5326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redondeado 18"/>
          <p:cNvSpPr/>
          <p:nvPr/>
        </p:nvSpPr>
        <p:spPr>
          <a:xfrm>
            <a:off x="1208598" y="2547681"/>
            <a:ext cx="4557016" cy="60103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PY" sz="115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Protección, Genero e Inclusión (PGI), agua, higiene y saneamiento (WASH), apoyo psicosocial (APS) y salud y primeros auxilios comunitarios (SPAC)</a:t>
            </a:r>
            <a:endParaRPr lang="en-US" sz="1150" b="1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0" name="Rectángulo redondeado 19"/>
          <p:cNvSpPr/>
          <p:nvPr/>
        </p:nvSpPr>
        <p:spPr>
          <a:xfrm>
            <a:off x="1371180" y="1739197"/>
            <a:ext cx="4373991" cy="364912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PY" sz="1151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Resiliencia en emergencia</a:t>
            </a:r>
          </a:p>
        </p:txBody>
      </p:sp>
      <p:sp>
        <p:nvSpPr>
          <p:cNvPr id="21" name="Rectángulo redondeado 20"/>
          <p:cNvSpPr/>
          <p:nvPr/>
        </p:nvSpPr>
        <p:spPr>
          <a:xfrm>
            <a:off x="1383122" y="2139116"/>
            <a:ext cx="4373993" cy="352447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PY" sz="115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Prevención del abuso sexual en contexto de albergues</a:t>
            </a:r>
          </a:p>
        </p:txBody>
      </p:sp>
      <p:sp>
        <p:nvSpPr>
          <p:cNvPr id="22" name="Rectángulo redondeado 21"/>
          <p:cNvSpPr/>
          <p:nvPr/>
        </p:nvSpPr>
        <p:spPr>
          <a:xfrm>
            <a:off x="1367858" y="1338986"/>
            <a:ext cx="4374474" cy="36125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1150" b="1" dirty="0" err="1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Apoyo</a:t>
            </a:r>
            <a:r>
              <a:rPr lang="en-US" sz="115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150" b="1" dirty="0" err="1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psicosocial</a:t>
            </a:r>
            <a:endParaRPr lang="es-PY" sz="1150" b="1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009" y="4486015"/>
            <a:ext cx="4320000" cy="645878"/>
          </a:xfrm>
          <a:prstGeom prst="rect">
            <a:avLst/>
          </a:prstGeom>
        </p:spPr>
      </p:pic>
      <p:sp>
        <p:nvSpPr>
          <p:cNvPr id="2" name="Rectángulo redondeado 1"/>
          <p:cNvSpPr/>
          <p:nvPr/>
        </p:nvSpPr>
        <p:spPr>
          <a:xfrm>
            <a:off x="1335818" y="3220278"/>
            <a:ext cx="4439793" cy="3165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x-none" sz="115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Protección a los/as adolescentes en contextos de emergencia</a:t>
            </a:r>
            <a:endParaRPr lang="es-PY" sz="1150" b="1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  <p:grpSp>
        <p:nvGrpSpPr>
          <p:cNvPr id="27" name="26 Grupo"/>
          <p:cNvGrpSpPr/>
          <p:nvPr/>
        </p:nvGrpSpPr>
        <p:grpSpPr>
          <a:xfrm>
            <a:off x="858938" y="3657864"/>
            <a:ext cx="8005327" cy="852428"/>
            <a:chOff x="301910" y="3582255"/>
            <a:chExt cx="8005327" cy="852428"/>
          </a:xfrm>
        </p:grpSpPr>
        <p:pic>
          <p:nvPicPr>
            <p:cNvPr id="23" name="Imagen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0573" y="3598358"/>
              <a:ext cx="1254978" cy="836325"/>
            </a:xfrm>
            <a:prstGeom prst="rect">
              <a:avLst/>
            </a:prstGeom>
          </p:spPr>
        </p:pic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1229" y="3588479"/>
              <a:ext cx="1117491" cy="838118"/>
            </a:xfrm>
            <a:prstGeom prst="rect">
              <a:avLst/>
            </a:prstGeom>
          </p:spPr>
        </p:pic>
        <p:pic>
          <p:nvPicPr>
            <p:cNvPr id="32" name="9 Imagen" descr="WhatsApp Image 2019-05-18 at 12.22.29.jpe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15174" y="3593318"/>
              <a:ext cx="1263600" cy="812304"/>
            </a:xfrm>
            <a:prstGeom prst="rect">
              <a:avLst/>
            </a:prstGeom>
          </p:spPr>
        </p:pic>
        <p:pic>
          <p:nvPicPr>
            <p:cNvPr id="35" name="Imagen 3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910" y="3590890"/>
              <a:ext cx="1451563" cy="817207"/>
            </a:xfrm>
            <a:prstGeom prst="rect">
              <a:avLst/>
            </a:prstGeom>
          </p:spPr>
        </p:pic>
        <p:pic>
          <p:nvPicPr>
            <p:cNvPr id="36" name="Imagen 3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974" y="3599371"/>
              <a:ext cx="1192717" cy="817354"/>
            </a:xfrm>
            <a:prstGeom prst="rect">
              <a:avLst/>
            </a:prstGeom>
          </p:spPr>
        </p:pic>
        <p:pic>
          <p:nvPicPr>
            <p:cNvPr id="41" name="Imagen 4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2494" y="3582255"/>
              <a:ext cx="1414743" cy="843096"/>
            </a:xfrm>
            <a:prstGeom prst="rect">
              <a:avLst/>
            </a:prstGeom>
          </p:spPr>
        </p:pic>
      </p:grpSp>
      <p:grpSp>
        <p:nvGrpSpPr>
          <p:cNvPr id="43" name="42 Grupo"/>
          <p:cNvGrpSpPr/>
          <p:nvPr/>
        </p:nvGrpSpPr>
        <p:grpSpPr>
          <a:xfrm>
            <a:off x="5851524" y="1365662"/>
            <a:ext cx="3007468" cy="2148689"/>
            <a:chOff x="5834270" y="862388"/>
            <a:chExt cx="3309730" cy="2232218"/>
          </a:xfrm>
        </p:grpSpPr>
        <p:sp>
          <p:nvSpPr>
            <p:cNvPr id="4" name="Rectángulo 3">
              <a:extLst>
                <a:ext uri="{FF2B5EF4-FFF2-40B4-BE49-F238E27FC236}">
                  <a16:creationId xmlns="" xmlns:a16="http://schemas.microsoft.com/office/drawing/2014/main" id="{87CABE5E-2FDA-4C24-AA78-3AC37AF9071A}"/>
                </a:ext>
              </a:extLst>
            </p:cNvPr>
            <p:cNvSpPr/>
            <p:nvPr/>
          </p:nvSpPr>
          <p:spPr>
            <a:xfrm>
              <a:off x="5834270" y="862388"/>
              <a:ext cx="3309730" cy="2232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/>
            </a:p>
          </p:txBody>
        </p:sp>
        <p:pic>
          <p:nvPicPr>
            <p:cNvPr id="3" name="Imagen 2">
              <a:extLst>
                <a:ext uri="{FF2B5EF4-FFF2-40B4-BE49-F238E27FC236}">
                  <a16:creationId xmlns="" xmlns:a16="http://schemas.microsoft.com/office/drawing/2014/main" id="{1D5C065E-09B1-44CD-BF8A-A0D582039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064206" y="1530711"/>
              <a:ext cx="2917443" cy="1390163"/>
            </a:xfrm>
            <a:prstGeom prst="rect">
              <a:avLst/>
            </a:prstGeom>
          </p:spPr>
        </p:pic>
        <p:sp>
          <p:nvSpPr>
            <p:cNvPr id="28" name="10 Rectángulo">
              <a:extLst>
                <a:ext uri="{FF2B5EF4-FFF2-40B4-BE49-F238E27FC236}">
                  <a16:creationId xmlns="" xmlns:a16="http://schemas.microsoft.com/office/drawing/2014/main" id="{7553DE8C-96E5-4731-86DA-63A65B6AF438}"/>
                </a:ext>
              </a:extLst>
            </p:cNvPr>
            <p:cNvSpPr/>
            <p:nvPr/>
          </p:nvSpPr>
          <p:spPr>
            <a:xfrm>
              <a:off x="6110363" y="1010549"/>
              <a:ext cx="2608445" cy="3230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PY" sz="1400" b="1" dirty="0">
                  <a:solidFill>
                    <a:schemeClr val="bg1"/>
                  </a:solidFill>
                  <a:latin typeface="Cambria" pitchFamily="18" charset="0"/>
                  <a:ea typeface="Cambria" pitchFamily="18" charset="0"/>
                </a:rPr>
                <a:t>Resumen de servicios DGRR</a:t>
              </a:r>
            </a:p>
          </p:txBody>
        </p:sp>
      </p:grpSp>
      <p:sp>
        <p:nvSpPr>
          <p:cNvPr id="25" name="CuadroTexto 5">
            <a:extLst>
              <a:ext uri="{FF2B5EF4-FFF2-40B4-BE49-F238E27FC236}">
                <a16:creationId xmlns="" xmlns:a16="http://schemas.microsoft.com/office/drawing/2014/main" id="{5FC3F1CB-12B7-4BE6-AB57-B357A565B9A0}"/>
              </a:ext>
            </a:extLst>
          </p:cNvPr>
          <p:cNvSpPr txBox="1"/>
          <p:nvPr/>
        </p:nvSpPr>
        <p:spPr>
          <a:xfrm>
            <a:off x="1657350" y="871767"/>
            <a:ext cx="5763986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b="1" dirty="0">
                <a:solidFill>
                  <a:srgbClr val="002060"/>
                </a:solidFill>
                <a:latin typeface="Gotham" panose="02000604040000020004" pitchFamily="50" charset="0"/>
              </a:rPr>
              <a:t>Acciones de la mesa de protección</a:t>
            </a:r>
            <a:endParaRPr lang="es-ES" b="1" dirty="0">
              <a:solidFill>
                <a:srgbClr val="002060"/>
              </a:solidFill>
              <a:latin typeface="Gotham" panose="02000604040000020004" pitchFamily="50" charset="0"/>
              <a:cs typeface="Calibri"/>
            </a:endParaRPr>
          </a:p>
        </p:txBody>
      </p:sp>
      <p:cxnSp>
        <p:nvCxnSpPr>
          <p:cNvPr id="26" name="Conector recto de flecha 6">
            <a:extLst>
              <a:ext uri="{FF2B5EF4-FFF2-40B4-BE49-F238E27FC236}">
                <a16:creationId xmlns="" xmlns:a16="http://schemas.microsoft.com/office/drawing/2014/main" id="{98492777-34DD-4356-8A78-4AED86273606}"/>
              </a:ext>
            </a:extLst>
          </p:cNvPr>
          <p:cNvCxnSpPr/>
          <p:nvPr/>
        </p:nvCxnSpPr>
        <p:spPr>
          <a:xfrm>
            <a:off x="3679167" y="843732"/>
            <a:ext cx="1731752" cy="6471"/>
          </a:xfrm>
          <a:prstGeom prst="straightConnector1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Conector recto de flecha 7">
            <a:extLst>
              <a:ext uri="{FF2B5EF4-FFF2-40B4-BE49-F238E27FC236}">
                <a16:creationId xmlns="" xmlns:a16="http://schemas.microsoft.com/office/drawing/2014/main" id="{F6ECD34F-38FE-46C1-B2D5-1A90EE85CB25}"/>
              </a:ext>
            </a:extLst>
          </p:cNvPr>
          <p:cNvCxnSpPr>
            <a:cxnSpLocks/>
          </p:cNvCxnSpPr>
          <p:nvPr/>
        </p:nvCxnSpPr>
        <p:spPr>
          <a:xfrm>
            <a:off x="3646818" y="1256719"/>
            <a:ext cx="1731752" cy="6471"/>
          </a:xfrm>
          <a:prstGeom prst="straightConnector1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4" name="33 Grupo"/>
          <p:cNvGrpSpPr/>
          <p:nvPr/>
        </p:nvGrpSpPr>
        <p:grpSpPr>
          <a:xfrm>
            <a:off x="159026" y="1506231"/>
            <a:ext cx="1820849" cy="1820849"/>
            <a:chOff x="159026" y="1132534"/>
            <a:chExt cx="1820849" cy="1820849"/>
          </a:xfrm>
        </p:grpSpPr>
        <p:sp>
          <p:nvSpPr>
            <p:cNvPr id="10" name="Elipse 9"/>
            <p:cNvSpPr/>
            <p:nvPr/>
          </p:nvSpPr>
          <p:spPr>
            <a:xfrm>
              <a:off x="159026" y="1132534"/>
              <a:ext cx="1820849" cy="182084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>
                <a:solidFill>
                  <a:srgbClr val="C00000"/>
                </a:solidFill>
              </a:endParaRPr>
            </a:p>
          </p:txBody>
        </p:sp>
        <p:sp>
          <p:nvSpPr>
            <p:cNvPr id="30" name="Elipse 29"/>
            <p:cNvSpPr>
              <a:spLocks noChangeAspect="1"/>
            </p:cNvSpPr>
            <p:nvPr/>
          </p:nvSpPr>
          <p:spPr>
            <a:xfrm>
              <a:off x="264769" y="1227325"/>
              <a:ext cx="1601526" cy="16015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>
                <a:solidFill>
                  <a:schemeClr val="bg1"/>
                </a:solidFill>
              </a:endParaRPr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321377" y="1422200"/>
              <a:ext cx="1500793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Y" sz="1400" dirty="0">
                  <a:latin typeface="Cambria" pitchFamily="18" charset="0"/>
                  <a:ea typeface="Cambria" pitchFamily="18" charset="0"/>
                </a:rPr>
                <a:t>Dirección de Gestión y Reducción de Riesgos</a:t>
              </a:r>
            </a:p>
            <a:p>
              <a:pPr algn="ctr"/>
              <a:r>
                <a:rPr lang="es-PY" sz="1400" dirty="0">
                  <a:latin typeface="Cambria" pitchFamily="18" charset="0"/>
                  <a:ea typeface="Cambria" pitchFamily="18" charset="0"/>
                </a:rPr>
                <a:t>(DGRR)</a:t>
              </a:r>
              <a:endParaRPr lang="es-PY" sz="1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74779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de flecha 6">
            <a:extLst>
              <a:ext uri="{FF2B5EF4-FFF2-40B4-BE49-F238E27FC236}">
                <a16:creationId xmlns="" xmlns:a16="http://schemas.microsoft.com/office/drawing/2014/main" id="{98492777-34DD-4356-8A78-4AED86273606}"/>
              </a:ext>
            </a:extLst>
          </p:cNvPr>
          <p:cNvCxnSpPr/>
          <p:nvPr/>
        </p:nvCxnSpPr>
        <p:spPr>
          <a:xfrm>
            <a:off x="3679167" y="843732"/>
            <a:ext cx="1731752" cy="6471"/>
          </a:xfrm>
          <a:prstGeom prst="straightConnector1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Conector recto de flecha 7">
            <a:extLst>
              <a:ext uri="{FF2B5EF4-FFF2-40B4-BE49-F238E27FC236}">
                <a16:creationId xmlns="" xmlns:a16="http://schemas.microsoft.com/office/drawing/2014/main" id="{F6ECD34F-38FE-46C1-B2D5-1A90EE85CB25}"/>
              </a:ext>
            </a:extLst>
          </p:cNvPr>
          <p:cNvCxnSpPr>
            <a:cxnSpLocks/>
          </p:cNvCxnSpPr>
          <p:nvPr/>
        </p:nvCxnSpPr>
        <p:spPr>
          <a:xfrm>
            <a:off x="3646818" y="1256719"/>
            <a:ext cx="1731752" cy="6471"/>
          </a:xfrm>
          <a:prstGeom prst="straightConnector1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009" y="4486015"/>
            <a:ext cx="4320000" cy="645878"/>
          </a:xfrm>
          <a:prstGeom prst="rect">
            <a:avLst/>
          </a:prstGeom>
        </p:spPr>
      </p:pic>
      <p:sp>
        <p:nvSpPr>
          <p:cNvPr id="15" name="CuadroTexto 2">
            <a:extLst>
              <a:ext uri="{FF2B5EF4-FFF2-40B4-BE49-F238E27FC236}">
                <a16:creationId xmlns="" xmlns:a16="http://schemas.microsoft.com/office/drawing/2014/main" id="{6567D34E-2E51-4A08-94A8-009FDC0F8AF8}"/>
              </a:ext>
            </a:extLst>
          </p:cNvPr>
          <p:cNvSpPr txBox="1"/>
          <p:nvPr/>
        </p:nvSpPr>
        <p:spPr>
          <a:xfrm>
            <a:off x="589882" y="879914"/>
            <a:ext cx="7833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1400" b="1" dirty="0">
                <a:solidFill>
                  <a:srgbClr val="C00000"/>
                </a:solidFill>
                <a:latin typeface="Gotham" pitchFamily="50" charset="0"/>
                <a:ea typeface="Cambria" pitchFamily="18" charset="0"/>
              </a:rPr>
              <a:t>Dirección de protección y promoción de derechos de NNA de Pueblos Originarios</a:t>
            </a:r>
          </a:p>
        </p:txBody>
      </p:sp>
      <p:sp>
        <p:nvSpPr>
          <p:cNvPr id="16" name="CuadroTexto 7">
            <a:extLst>
              <a:ext uri="{FF2B5EF4-FFF2-40B4-BE49-F238E27FC236}">
                <a16:creationId xmlns="" xmlns:a16="http://schemas.microsoft.com/office/drawing/2014/main" id="{DE5BB201-EF71-44C0-AD45-4172F6D73ABF}"/>
              </a:ext>
            </a:extLst>
          </p:cNvPr>
          <p:cNvSpPr txBox="1"/>
          <p:nvPr/>
        </p:nvSpPr>
        <p:spPr>
          <a:xfrm>
            <a:off x="655864" y="1852748"/>
            <a:ext cx="7714253" cy="32370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s-PY" sz="16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El resultado esperado es de 9.902 intervenciones </a:t>
            </a:r>
          </a:p>
        </p:txBody>
      </p:sp>
      <p:sp>
        <p:nvSpPr>
          <p:cNvPr id="17" name="CuadroTexto 1">
            <a:extLst>
              <a:ext uri="{FF2B5EF4-FFF2-40B4-BE49-F238E27FC236}">
                <a16:creationId xmlns="" xmlns:a16="http://schemas.microsoft.com/office/drawing/2014/main" id="{20B7456A-13CA-4EA8-8736-8B19312CE2D3}"/>
              </a:ext>
            </a:extLst>
          </p:cNvPr>
          <p:cNvSpPr txBox="1"/>
          <p:nvPr/>
        </p:nvSpPr>
        <p:spPr>
          <a:xfrm>
            <a:off x="565137" y="1317335"/>
            <a:ext cx="8014315" cy="500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00" dirty="0">
                <a:latin typeface="Cambria" pitchFamily="18" charset="0"/>
                <a:ea typeface="Cambria" pitchFamily="18" charset="0"/>
              </a:rPr>
              <a:t>Contribuir a la promoción, participación, y protección integral de los niñas, niños y adolescentes de pueblos originarios que viven en una situación de vulnerabilidad de sus derechos.</a:t>
            </a:r>
            <a:endParaRPr lang="es-PY" sz="1300" dirty="0">
              <a:latin typeface="Cambria" pitchFamily="18" charset="0"/>
              <a:ea typeface="Cambria" pitchFamily="18" charset="0"/>
            </a:endParaRPr>
          </a:p>
        </p:txBody>
      </p:sp>
      <p:grpSp>
        <p:nvGrpSpPr>
          <p:cNvPr id="18" name="17 Grupo"/>
          <p:cNvGrpSpPr/>
          <p:nvPr/>
        </p:nvGrpSpPr>
        <p:grpSpPr>
          <a:xfrm>
            <a:off x="664039" y="2241467"/>
            <a:ext cx="7759779" cy="2276298"/>
            <a:chOff x="421588" y="2264063"/>
            <a:chExt cx="8115846" cy="2380746"/>
          </a:xfrm>
        </p:grpSpPr>
        <p:sp>
          <p:nvSpPr>
            <p:cNvPr id="19" name="Rectángulo 5">
              <a:extLst>
                <a:ext uri="{FF2B5EF4-FFF2-40B4-BE49-F238E27FC236}">
                  <a16:creationId xmlns="" xmlns:a16="http://schemas.microsoft.com/office/drawing/2014/main" id="{380BF89A-3353-4EC2-988B-79011F047BBA}"/>
                </a:ext>
              </a:extLst>
            </p:cNvPr>
            <p:cNvSpPr/>
            <p:nvPr/>
          </p:nvSpPr>
          <p:spPr>
            <a:xfrm>
              <a:off x="4023286" y="2264063"/>
              <a:ext cx="451414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PY" sz="1200" dirty="0">
                  <a:latin typeface="Cambria" pitchFamily="18" charset="0"/>
                  <a:ea typeface="Cambria" pitchFamily="18" charset="0"/>
                </a:rPr>
                <a:t>Departamentos de residencia de los niños, niñas y adolescentes que son atendidos por el programa </a:t>
              </a:r>
            </a:p>
          </p:txBody>
        </p:sp>
        <p:grpSp>
          <p:nvGrpSpPr>
            <p:cNvPr id="20" name="37 Grupo"/>
            <p:cNvGrpSpPr/>
            <p:nvPr/>
          </p:nvGrpSpPr>
          <p:grpSpPr>
            <a:xfrm>
              <a:off x="421588" y="2413213"/>
              <a:ext cx="7147740" cy="2231596"/>
              <a:chOff x="421588" y="2413213"/>
              <a:chExt cx="7147740" cy="2231596"/>
            </a:xfrm>
          </p:grpSpPr>
          <p:graphicFrame>
            <p:nvGraphicFramePr>
              <p:cNvPr id="21" name="Gráfico 6">
                <a:extLst>
                  <a:ext uri="{FF2B5EF4-FFF2-40B4-BE49-F238E27FC236}">
                    <a16:creationId xmlns="" xmlns:a16="http://schemas.microsoft.com/office/drawing/2014/main" id="{DE9A2BB2-6F8E-488F-B2B7-373B7E91EE2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556444317"/>
                  </p:ext>
                </p:extLst>
              </p:nvPr>
            </p:nvGraphicFramePr>
            <p:xfrm>
              <a:off x="421588" y="2413213"/>
              <a:ext cx="3456745" cy="203006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22" name="CuadroTexto 4">
                <a:extLst>
                  <a:ext uri="{FF2B5EF4-FFF2-40B4-BE49-F238E27FC236}">
                    <a16:creationId xmlns="" xmlns:a16="http://schemas.microsoft.com/office/drawing/2014/main" id="{8C1B01D8-DEA9-44F4-B16C-66D9CFC4DB72}"/>
                  </a:ext>
                </a:extLst>
              </p:cNvPr>
              <p:cNvSpPr txBox="1"/>
              <p:nvPr/>
            </p:nvSpPr>
            <p:spPr>
              <a:xfrm>
                <a:off x="596510" y="4403385"/>
                <a:ext cx="3456745" cy="241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Y" sz="900" dirty="0">
                    <a:latin typeface="Cambria" pitchFamily="18" charset="0"/>
                    <a:ea typeface="Cambria" pitchFamily="18" charset="0"/>
                  </a:rPr>
                  <a:t>Fuente: MINNA. DGIE. ONNAP. 2019</a:t>
                </a:r>
              </a:p>
            </p:txBody>
          </p:sp>
          <p:sp>
            <p:nvSpPr>
              <p:cNvPr id="23" name="Rectángulo 3">
                <a:extLst>
                  <a:ext uri="{FF2B5EF4-FFF2-40B4-BE49-F238E27FC236}">
                    <a16:creationId xmlns="" xmlns:a16="http://schemas.microsoft.com/office/drawing/2014/main" id="{4489E395-F1C4-47B5-BDD6-6E519F7402A4}"/>
                  </a:ext>
                </a:extLst>
              </p:cNvPr>
              <p:cNvSpPr/>
              <p:nvPr/>
            </p:nvSpPr>
            <p:spPr>
              <a:xfrm>
                <a:off x="4107561" y="2694181"/>
                <a:ext cx="2176670" cy="17060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Font typeface="Wingdings" pitchFamily="2" charset="2"/>
                  <a:buChar char="ü"/>
                </a:pPr>
                <a:r>
                  <a:rPr lang="es-PY" sz="1000" dirty="0">
                    <a:latin typeface="Cambria" pitchFamily="18" charset="0"/>
                    <a:ea typeface="Cambria" pitchFamily="18" charset="0"/>
                  </a:rPr>
                  <a:t>AMAMBAY</a:t>
                </a:r>
              </a:p>
              <a:p>
                <a:pPr>
                  <a:buFont typeface="Wingdings" pitchFamily="2" charset="2"/>
                  <a:buChar char="ü"/>
                </a:pPr>
                <a:r>
                  <a:rPr lang="es-PY" sz="1000" dirty="0">
                    <a:latin typeface="Cambria" pitchFamily="18" charset="0"/>
                    <a:ea typeface="Cambria" pitchFamily="18" charset="0"/>
                  </a:rPr>
                  <a:t>CAAGUAZÚ</a:t>
                </a:r>
              </a:p>
              <a:p>
                <a:pPr>
                  <a:buFont typeface="Wingdings" pitchFamily="2" charset="2"/>
                  <a:buChar char="ü"/>
                </a:pPr>
                <a:r>
                  <a:rPr lang="es-PY" sz="1000" dirty="0">
                    <a:latin typeface="Cambria" pitchFamily="18" charset="0"/>
                    <a:ea typeface="Cambria" pitchFamily="18" charset="0"/>
                  </a:rPr>
                  <a:t>CAAZAPÁ</a:t>
                </a:r>
              </a:p>
              <a:p>
                <a:pPr>
                  <a:buFont typeface="Wingdings" pitchFamily="2" charset="2"/>
                  <a:buChar char="ü"/>
                </a:pPr>
                <a:r>
                  <a:rPr lang="es-PY" sz="1000" dirty="0">
                    <a:latin typeface="Cambria" pitchFamily="18" charset="0"/>
                    <a:ea typeface="Cambria" pitchFamily="18" charset="0"/>
                  </a:rPr>
                  <a:t>CANINDEYÚ</a:t>
                </a:r>
              </a:p>
              <a:p>
                <a:pPr>
                  <a:buFont typeface="Wingdings" pitchFamily="2" charset="2"/>
                  <a:buChar char="ü"/>
                </a:pPr>
                <a:r>
                  <a:rPr lang="es-PY" sz="1000" dirty="0">
                    <a:latin typeface="Cambria" pitchFamily="18" charset="0"/>
                    <a:ea typeface="Cambria" pitchFamily="18" charset="0"/>
                  </a:rPr>
                  <a:t>CENTRAL </a:t>
                </a:r>
              </a:p>
              <a:p>
                <a:pPr>
                  <a:buFont typeface="Wingdings" pitchFamily="2" charset="2"/>
                  <a:buChar char="ü"/>
                </a:pPr>
                <a:r>
                  <a:rPr lang="es-PY" sz="1000" dirty="0">
                    <a:latin typeface="Cambria" pitchFamily="18" charset="0"/>
                    <a:ea typeface="Cambria" pitchFamily="18" charset="0"/>
                  </a:rPr>
                  <a:t>CONCEPCIÓN </a:t>
                </a:r>
              </a:p>
              <a:p>
                <a:pPr>
                  <a:buFont typeface="Wingdings" pitchFamily="2" charset="2"/>
                  <a:buChar char="ü"/>
                </a:pPr>
                <a:r>
                  <a:rPr lang="es-PY" sz="1000" dirty="0">
                    <a:latin typeface="Cambria" pitchFamily="18" charset="0"/>
                    <a:ea typeface="Cambria" pitchFamily="18" charset="0"/>
                  </a:rPr>
                  <a:t>GUAIRÁ</a:t>
                </a:r>
              </a:p>
              <a:p>
                <a:pPr>
                  <a:buFont typeface="Wingdings" pitchFamily="2" charset="2"/>
                  <a:buChar char="ü"/>
                </a:pPr>
                <a:r>
                  <a:rPr lang="es-PY" sz="1000" dirty="0">
                    <a:latin typeface="Cambria" pitchFamily="18" charset="0"/>
                    <a:ea typeface="Cambria" pitchFamily="18" charset="0"/>
                  </a:rPr>
                  <a:t>MISIONES</a:t>
                </a:r>
              </a:p>
              <a:p>
                <a:pPr>
                  <a:buFont typeface="Wingdings" pitchFamily="2" charset="2"/>
                  <a:buChar char="ü"/>
                </a:pPr>
                <a:r>
                  <a:rPr lang="es-PY" sz="1000" dirty="0">
                    <a:latin typeface="Cambria" pitchFamily="18" charset="0"/>
                    <a:ea typeface="Cambria" pitchFamily="18" charset="0"/>
                  </a:rPr>
                  <a:t>PRESIDENTE HAYES</a:t>
                </a:r>
              </a:p>
              <a:p>
                <a:pPr>
                  <a:buFont typeface="Wingdings" pitchFamily="2" charset="2"/>
                  <a:buChar char="ü"/>
                </a:pPr>
                <a:r>
                  <a:rPr lang="es-PY" sz="1000" dirty="0">
                    <a:latin typeface="Cambria" pitchFamily="18" charset="0"/>
                    <a:ea typeface="Cambria" pitchFamily="18" charset="0"/>
                  </a:rPr>
                  <a:t>SAN PEDRO</a:t>
                </a:r>
              </a:p>
            </p:txBody>
          </p:sp>
          <p:sp>
            <p:nvSpPr>
              <p:cNvPr id="24" name="CuadroTexto 8">
                <a:extLst>
                  <a:ext uri="{FF2B5EF4-FFF2-40B4-BE49-F238E27FC236}">
                    <a16:creationId xmlns="" xmlns:a16="http://schemas.microsoft.com/office/drawing/2014/main" id="{CB67E4AB-D60C-481A-B2E6-F5845E928C79}"/>
                  </a:ext>
                </a:extLst>
              </p:cNvPr>
              <p:cNvSpPr txBox="1"/>
              <p:nvPr/>
            </p:nvSpPr>
            <p:spPr>
              <a:xfrm>
                <a:off x="4112583" y="4392045"/>
                <a:ext cx="3456745" cy="241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Y" sz="900" dirty="0">
                    <a:latin typeface="Cambria" pitchFamily="18" charset="0"/>
                    <a:ea typeface="Cambria" pitchFamily="18" charset="0"/>
                  </a:rPr>
                  <a:t>Fuente: MINNA. DGIE. ONNAP. 2019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94421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5FC3F1CB-12B7-4BE6-AB57-B357A565B9A0}"/>
              </a:ext>
            </a:extLst>
          </p:cNvPr>
          <p:cNvSpPr txBox="1"/>
          <p:nvPr/>
        </p:nvSpPr>
        <p:spPr>
          <a:xfrm>
            <a:off x="1657350" y="871767"/>
            <a:ext cx="5763986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b="1" dirty="0">
                <a:solidFill>
                  <a:srgbClr val="002060"/>
                </a:solidFill>
                <a:latin typeface="Gotham" panose="02000604040000020004" pitchFamily="50" charset="0"/>
              </a:rPr>
              <a:t>Proyecto de presupuesto 2020</a:t>
            </a:r>
            <a:endParaRPr lang="es-ES" b="1" dirty="0">
              <a:solidFill>
                <a:srgbClr val="002060"/>
              </a:solidFill>
              <a:latin typeface="Gotham" panose="02000604040000020004" pitchFamily="50" charset="0"/>
              <a:cs typeface="Calibri"/>
            </a:endParaRP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="" xmlns:a16="http://schemas.microsoft.com/office/drawing/2014/main" id="{98492777-34DD-4356-8A78-4AED86273606}"/>
              </a:ext>
            </a:extLst>
          </p:cNvPr>
          <p:cNvCxnSpPr/>
          <p:nvPr/>
        </p:nvCxnSpPr>
        <p:spPr>
          <a:xfrm>
            <a:off x="3679167" y="843732"/>
            <a:ext cx="1731752" cy="6471"/>
          </a:xfrm>
          <a:prstGeom prst="straightConnector1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Conector recto de flecha 7">
            <a:extLst>
              <a:ext uri="{FF2B5EF4-FFF2-40B4-BE49-F238E27FC236}">
                <a16:creationId xmlns="" xmlns:a16="http://schemas.microsoft.com/office/drawing/2014/main" id="{F6ECD34F-38FE-46C1-B2D5-1A90EE85CB25}"/>
              </a:ext>
            </a:extLst>
          </p:cNvPr>
          <p:cNvCxnSpPr>
            <a:cxnSpLocks/>
          </p:cNvCxnSpPr>
          <p:nvPr/>
        </p:nvCxnSpPr>
        <p:spPr>
          <a:xfrm>
            <a:off x="3646818" y="1256719"/>
            <a:ext cx="1731752" cy="6471"/>
          </a:xfrm>
          <a:prstGeom prst="straightConnector1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009" y="4486015"/>
            <a:ext cx="4320000" cy="645878"/>
          </a:xfrm>
          <a:prstGeom prst="rect">
            <a:avLst/>
          </a:prstGeom>
        </p:spPr>
      </p:pic>
      <p:grpSp>
        <p:nvGrpSpPr>
          <p:cNvPr id="15" name="14 Grupo"/>
          <p:cNvGrpSpPr/>
          <p:nvPr/>
        </p:nvGrpSpPr>
        <p:grpSpPr>
          <a:xfrm>
            <a:off x="558573" y="1362512"/>
            <a:ext cx="7814145" cy="2792980"/>
            <a:chOff x="415455" y="1362512"/>
            <a:chExt cx="7814145" cy="2792980"/>
          </a:xfrm>
        </p:grpSpPr>
        <p:sp>
          <p:nvSpPr>
            <p:cNvPr id="9" name="Elipse 4">
              <a:extLst>
                <a:ext uri="{FF2B5EF4-FFF2-40B4-BE49-F238E27FC236}">
                  <a16:creationId xmlns="" xmlns:a16="http://schemas.microsoft.com/office/drawing/2014/main" id="{B461B5E6-EEAF-42F4-B091-E90CF9654C91}"/>
                </a:ext>
              </a:extLst>
            </p:cNvPr>
            <p:cNvSpPr/>
            <p:nvPr/>
          </p:nvSpPr>
          <p:spPr>
            <a:xfrm>
              <a:off x="1072063" y="1362512"/>
              <a:ext cx="1658347" cy="92434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Y" sz="4000" dirty="0">
                  <a:solidFill>
                    <a:schemeClr val="tx1"/>
                  </a:solidFill>
                  <a:latin typeface="Cambria" pitchFamily="18" charset="0"/>
                  <a:ea typeface="Cambria" pitchFamily="18" charset="0"/>
                </a:rPr>
                <a:t>991</a:t>
              </a:r>
            </a:p>
          </p:txBody>
        </p:sp>
        <p:sp>
          <p:nvSpPr>
            <p:cNvPr id="11" name="CuadroTexto 5">
              <a:extLst>
                <a:ext uri="{FF2B5EF4-FFF2-40B4-BE49-F238E27FC236}">
                  <a16:creationId xmlns="" xmlns:a16="http://schemas.microsoft.com/office/drawing/2014/main" id="{52CEA345-EF3E-499C-8493-FC83E12C33E1}"/>
                </a:ext>
              </a:extLst>
            </p:cNvPr>
            <p:cNvSpPr txBox="1"/>
            <p:nvPr/>
          </p:nvSpPr>
          <p:spPr>
            <a:xfrm>
              <a:off x="496311" y="2286852"/>
              <a:ext cx="2616668" cy="87716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PY" sz="1700" dirty="0">
                  <a:latin typeface="Cambria" pitchFamily="18" charset="0"/>
                  <a:ea typeface="Cambria" pitchFamily="18" charset="0"/>
                </a:rPr>
                <a:t>Niñas, niños y adolescentes en cuidados alternativos </a:t>
              </a:r>
            </a:p>
          </p:txBody>
        </p:sp>
        <p:sp>
          <p:nvSpPr>
            <p:cNvPr id="12" name="CuadroTexto 7">
              <a:extLst>
                <a:ext uri="{FF2B5EF4-FFF2-40B4-BE49-F238E27FC236}">
                  <a16:creationId xmlns="" xmlns:a16="http://schemas.microsoft.com/office/drawing/2014/main" id="{E9C182D6-CE34-446E-99C3-DFBCDB9F2387}"/>
                </a:ext>
              </a:extLst>
            </p:cNvPr>
            <p:cNvSpPr txBox="1"/>
            <p:nvPr/>
          </p:nvSpPr>
          <p:spPr>
            <a:xfrm>
              <a:off x="4006188" y="1454652"/>
              <a:ext cx="4218318" cy="1169551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dirty="0">
                  <a:latin typeface="Cambria" pitchFamily="18" charset="0"/>
                  <a:ea typeface="Cambria" pitchFamily="18" charset="0"/>
                </a:rPr>
                <a:t>Las familias acogedoras ofrecen cuidado temporal a los n</a:t>
              </a:r>
              <a:r>
                <a:rPr lang="es-PY" sz="1400" dirty="0" err="1">
                  <a:latin typeface="Cambria" pitchFamily="18" charset="0"/>
                  <a:ea typeface="Cambria" pitchFamily="18" charset="0"/>
                </a:rPr>
                <a:t>iños</a:t>
              </a:r>
              <a:r>
                <a:rPr lang="es-PY" sz="1400" dirty="0">
                  <a:latin typeface="Cambria" pitchFamily="18" charset="0"/>
                  <a:ea typeface="Cambria" pitchFamily="18" charset="0"/>
                </a:rPr>
                <a:t>, niñas y adolescentes</a:t>
              </a:r>
              <a:r>
                <a:rPr lang="es-MX" sz="1400" dirty="0">
                  <a:latin typeface="Cambria" pitchFamily="18" charset="0"/>
                  <a:ea typeface="Cambria" pitchFamily="18" charset="0"/>
                </a:rPr>
                <a:t> que por diversos motivos no pueden vivir con sus padres, ofreciéndoles un entorno seguro, personalizado y emocionalmente disponible a sus necesidades. </a:t>
              </a:r>
              <a:endParaRPr lang="es-PY" sz="1400" dirty="0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13" name="Rectángulo: esquinas redondeadas 8">
              <a:extLst>
                <a:ext uri="{FF2B5EF4-FFF2-40B4-BE49-F238E27FC236}">
                  <a16:creationId xmlns="" xmlns:a16="http://schemas.microsoft.com/office/drawing/2014/main" id="{BF06F053-3F72-48E8-A8EB-DC03F40DDBE6}"/>
                </a:ext>
              </a:extLst>
            </p:cNvPr>
            <p:cNvSpPr/>
            <p:nvPr/>
          </p:nvSpPr>
          <p:spPr>
            <a:xfrm>
              <a:off x="2369489" y="3555328"/>
              <a:ext cx="5860111" cy="600164"/>
            </a:xfrm>
            <a:prstGeom prst="roundRect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PY" sz="1600" dirty="0">
                  <a:solidFill>
                    <a:schemeClr val="bg1"/>
                  </a:solidFill>
                  <a:latin typeface="Cambria" pitchFamily="18" charset="0"/>
                  <a:ea typeface="Cambria" pitchFamily="18" charset="0"/>
                </a:rPr>
                <a:t>La </a:t>
              </a:r>
              <a:r>
                <a:rPr lang="es-PY" sz="1600" dirty="0" err="1">
                  <a:solidFill>
                    <a:schemeClr val="bg1"/>
                  </a:solidFill>
                  <a:latin typeface="Cambria" pitchFamily="18" charset="0"/>
                  <a:ea typeface="Cambria" pitchFamily="18" charset="0"/>
                </a:rPr>
                <a:t>desinsititucionalización</a:t>
              </a:r>
              <a:r>
                <a:rPr lang="es-PY" sz="1600" dirty="0">
                  <a:solidFill>
                    <a:schemeClr val="bg1"/>
                  </a:solidFill>
                  <a:latin typeface="Cambria" pitchFamily="18" charset="0"/>
                  <a:ea typeface="Cambria" pitchFamily="18" charset="0"/>
                </a:rPr>
                <a:t> de </a:t>
              </a:r>
              <a:r>
                <a:rPr lang="es-MX" sz="1600" dirty="0">
                  <a:latin typeface="Cambria" pitchFamily="18" charset="0"/>
                  <a:ea typeface="Cambria" pitchFamily="18" charset="0"/>
                </a:rPr>
                <a:t>n</a:t>
              </a:r>
              <a:r>
                <a:rPr lang="es-PY" sz="1600" dirty="0" err="1">
                  <a:latin typeface="Cambria" pitchFamily="18" charset="0"/>
                  <a:ea typeface="Cambria" pitchFamily="18" charset="0"/>
                </a:rPr>
                <a:t>iñas</a:t>
              </a:r>
              <a:r>
                <a:rPr lang="es-PY" sz="1600" dirty="0">
                  <a:latin typeface="Cambria" pitchFamily="18" charset="0"/>
                  <a:ea typeface="Cambria" pitchFamily="18" charset="0"/>
                </a:rPr>
                <a:t>, niños y adolescentes</a:t>
              </a:r>
              <a:r>
                <a:rPr lang="es-MX" sz="1600" dirty="0">
                  <a:latin typeface="Cambria" pitchFamily="18" charset="0"/>
                  <a:ea typeface="Cambria" pitchFamily="18" charset="0"/>
                </a:rPr>
                <a:t>  </a:t>
              </a:r>
              <a:r>
                <a:rPr lang="es-PY" sz="1600" dirty="0">
                  <a:solidFill>
                    <a:schemeClr val="bg1"/>
                  </a:solidFill>
                  <a:latin typeface="Cambria" pitchFamily="18" charset="0"/>
                  <a:ea typeface="Cambria" pitchFamily="18" charset="0"/>
                </a:rPr>
                <a:t>y el aumento de NNA en familias acogedoras</a:t>
              </a:r>
            </a:p>
          </p:txBody>
        </p:sp>
        <p:sp>
          <p:nvSpPr>
            <p:cNvPr id="14" name="CuadroTexto 9">
              <a:extLst>
                <a:ext uri="{FF2B5EF4-FFF2-40B4-BE49-F238E27FC236}">
                  <a16:creationId xmlns="" xmlns:a16="http://schemas.microsoft.com/office/drawing/2014/main" id="{1EE24A24-54A2-4263-AECC-D98B3AF65489}"/>
                </a:ext>
              </a:extLst>
            </p:cNvPr>
            <p:cNvSpPr txBox="1"/>
            <p:nvPr/>
          </p:nvSpPr>
          <p:spPr>
            <a:xfrm>
              <a:off x="415455" y="3631484"/>
              <a:ext cx="1789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Y" sz="2400" b="1" dirty="0">
                  <a:solidFill>
                    <a:srgbClr val="C00000"/>
                  </a:solidFill>
                  <a:latin typeface="Cambria" pitchFamily="18" charset="0"/>
                  <a:ea typeface="Cambria" pitchFamily="18" charset="0"/>
                </a:rPr>
                <a:t>PONAPROE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94421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" t="2928" b="13888"/>
          <a:stretch/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759" y="921686"/>
            <a:ext cx="178240" cy="59599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314" y="3165767"/>
            <a:ext cx="3286740" cy="148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392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7690" r="37240" b="49546"/>
          <a:stretch/>
        </p:blipFill>
        <p:spPr>
          <a:xfrm>
            <a:off x="2854113" y="1024769"/>
            <a:ext cx="3648585" cy="9119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889" y="2744487"/>
            <a:ext cx="2311557" cy="11249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2077" y1="26316" x2="88077" y2="58211"/>
                        <a14:foregroundMark x1="48769" y1="46421" x2="49538" y2="78947"/>
                        <a14:foregroundMark x1="31538" y1="20105" x2="35000" y2="48105"/>
                        <a14:foregroundMark x1="17462" y1="32316" x2="12615" y2="61368"/>
                        <a14:foregroundMark x1="16692" y1="61158" x2="16692" y2="61158"/>
                        <a14:foregroundMark x1="21615" y1="51684" x2="29846" y2="74842"/>
                        <a14:foregroundMark x1="15846" y1="64316" x2="15846" y2="64316"/>
                        <a14:foregroundMark x1="21385" y1="74316" x2="21385" y2="74316"/>
                        <a14:foregroundMark x1="7231" y1="66737" x2="7231" y2="66737"/>
                        <a14:foregroundMark x1="37308" y1="69789" x2="37308" y2="69789"/>
                        <a14:foregroundMark x1="36231" y1="85579" x2="36231" y2="85579"/>
                        <a14:foregroundMark x1="38077" y1="77895" x2="38077" y2="77895"/>
                        <a14:foregroundMark x1="20154" y1="84526" x2="20154" y2="84526"/>
                        <a14:foregroundMark x1="54769" y1="88211" x2="54769" y2="88211"/>
                        <a14:foregroundMark x1="64077" y1="84947" x2="64077" y2="84947"/>
                        <a14:foregroundMark x1="70462" y1="57789" x2="67923" y2="76421"/>
                        <a14:foregroundMark x1="74077" y1="85263" x2="74077" y2="85263"/>
                        <a14:foregroundMark x1="78462" y1="72211" x2="78462" y2="72211"/>
                        <a14:foregroundMark x1="93077" y1="66947" x2="93077" y2="66947"/>
                        <a14:foregroundMark x1="61077" y1="58842" x2="61077" y2="58842"/>
                        <a14:foregroundMark x1="59923" y1="70842" x2="59923" y2="70842"/>
                        <a14:foregroundMark x1="24308" y1="43579" x2="24308" y2="43579"/>
                        <a14:foregroundMark x1="21846" y1="65895" x2="21846" y2="65895"/>
                        <a14:foregroundMark x1="20692" y1="66737" x2="20692" y2="66737"/>
                        <a14:foregroundMark x1="17000" y1="66316" x2="17846" y2="70105"/>
                        <a14:foregroundMark x1="17538" y1="66316" x2="20000" y2="66737"/>
                        <a14:foregroundMark x1="17923" y1="70421" x2="19462" y2="74632"/>
                        <a14:foregroundMark x1="12385" y1="66211" x2="12077" y2="68105"/>
                        <a14:foregroundMark x1="9077" y1="66421" x2="11231" y2="68632"/>
                        <a14:foregroundMark x1="26077" y1="78526" x2="25538" y2="80947"/>
                        <a14:foregroundMark x1="21462" y1="82000" x2="24769" y2="81579"/>
                        <a14:foregroundMark x1="30692" y1="77053" x2="34077" y2="84737"/>
                        <a14:foregroundMark x1="31385" y1="66737" x2="35077" y2="69053"/>
                        <a14:foregroundMark x1="44231" y1="64526" x2="39154" y2="68947"/>
                        <a14:foregroundMark x1="44000" y1="78947" x2="42154" y2="81474"/>
                        <a14:foregroundMark x1="39615" y1="79053" x2="41231" y2="81895"/>
                        <a14:foregroundMark x1="54538" y1="65053" x2="58462" y2="69579"/>
                        <a14:foregroundMark x1="64385" y1="63263" x2="60846" y2="69263"/>
                        <a14:foregroundMark x1="34692" y1="51158" x2="34923" y2="54421"/>
                        <a14:foregroundMark x1="35231" y1="54947" x2="36077" y2="55684"/>
                        <a14:foregroundMark x1="36538" y1="55684" x2="37923" y2="55053"/>
                        <a14:foregroundMark x1="29308" y1="39158" x2="27077" y2="42211"/>
                        <a14:foregroundMark x1="26615" y1="42211" x2="25462" y2="42947"/>
                        <a14:foregroundMark x1="39769" y1="36526" x2="44154" y2="39684"/>
                        <a14:foregroundMark x1="44538" y1="39789" x2="46769" y2="40000"/>
                        <a14:foregroundMark x1="83462" y1="45053" x2="83462" y2="45053"/>
                        <a14:foregroundMark x1="84231" y1="44000" x2="82846" y2="45684"/>
                        <a14:foregroundMark x1="82000" y1="46000" x2="80154" y2="45895"/>
                        <a14:foregroundMark x1="79923" y1="45684" x2="78154" y2="44000"/>
                        <a14:foregroundMark x1="77077" y1="60316" x2="78385" y2="61368"/>
                        <a14:foregroundMark x1="84385" y1="62842" x2="81000" y2="71368"/>
                        <a14:foregroundMark x1="80538" y1="71684" x2="80077" y2="72737"/>
                        <a14:foregroundMark x1="87154" y1="62947" x2="88692" y2="67158"/>
                        <a14:foregroundMark x1="88769" y1="67368" x2="91538" y2="66211"/>
                        <a14:foregroundMark x1="70923" y1="83474" x2="72308" y2="85684"/>
                        <a14:foregroundMark x1="69462" y1="84526" x2="65538" y2="83789"/>
                        <a14:foregroundMark x1="51923" y1="80000" x2="53000" y2="875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58445" y="2557330"/>
            <a:ext cx="2801277" cy="15353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2697" y="2676264"/>
            <a:ext cx="1961928" cy="14780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41779" y="2478753"/>
            <a:ext cx="1919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 a 4 años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04733" y="2418830"/>
            <a:ext cx="1919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 a 13 años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02698" y="2418830"/>
            <a:ext cx="1919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14 a 17 años</a:t>
            </a:r>
          </a:p>
        </p:txBody>
      </p:sp>
      <p:cxnSp>
        <p:nvCxnSpPr>
          <p:cNvPr id="13" name="Straight Arrow Connector 12"/>
          <p:cNvCxnSpPr>
            <a:stCxn id="4" idx="2"/>
          </p:cNvCxnSpPr>
          <p:nvPr/>
        </p:nvCxnSpPr>
        <p:spPr>
          <a:xfrm flipH="1">
            <a:off x="2667001" y="1936750"/>
            <a:ext cx="2011405" cy="6205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2"/>
          </p:cNvCxnSpPr>
          <p:nvPr/>
        </p:nvCxnSpPr>
        <p:spPr>
          <a:xfrm>
            <a:off x="4678405" y="1936750"/>
            <a:ext cx="0" cy="5420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" idx="2"/>
          </p:cNvCxnSpPr>
          <p:nvPr/>
        </p:nvCxnSpPr>
        <p:spPr>
          <a:xfrm>
            <a:off x="4678406" y="1936750"/>
            <a:ext cx="2207817" cy="5420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Left Brace 17"/>
          <p:cNvSpPr/>
          <p:nvPr/>
        </p:nvSpPr>
        <p:spPr>
          <a:xfrm rot="16200000">
            <a:off x="4640929" y="258852"/>
            <a:ext cx="379001" cy="766758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"/>
          <p:cNvPicPr>
            <a:picLocks noChangeAspect="1" noChangeArrowheads="1"/>
          </p:cNvPicPr>
          <p:nvPr/>
        </p:nvPicPr>
        <p:blipFill rotWithShape="1">
          <a:blip r:embed="rId7"/>
          <a:srcRect l="-1" t="27392" r="74889"/>
          <a:stretch/>
        </p:blipFill>
        <p:spPr bwMode="auto">
          <a:xfrm>
            <a:off x="3505832" y="4198698"/>
            <a:ext cx="2653891" cy="94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"/>
          <p:cNvPicPr>
            <a:picLocks noChangeAspect="1" noChangeArrowheads="1"/>
          </p:cNvPicPr>
          <p:nvPr/>
        </p:nvPicPr>
        <p:blipFill rotWithShape="1">
          <a:blip r:embed="rId7"/>
          <a:srcRect l="26795"/>
          <a:stretch/>
        </p:blipFill>
        <p:spPr bwMode="auto">
          <a:xfrm>
            <a:off x="157417" y="0"/>
            <a:ext cx="634528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Curved Left Arrow 24"/>
          <p:cNvSpPr/>
          <p:nvPr/>
        </p:nvSpPr>
        <p:spPr>
          <a:xfrm>
            <a:off x="6502697" y="349250"/>
            <a:ext cx="733778" cy="1587500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257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F042E52-671C-45A7-B28E-E9A96E539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b="1" dirty="0"/>
              <a:t>Introducción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91049E6-0B05-4AD0-8B7F-177495A1F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1304408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s-PY" dirty="0"/>
              <a:t>El trabajo plantea la Estrategia de atención directa y el fortalecimiento de la atención de la infancia y la adolescencia del Ministerio de la Niñez y la Adolescencia (MINNA), enmarcado en el Programa de Protección Social “VAMOS”.</a:t>
            </a:r>
          </a:p>
          <a:p>
            <a:endParaRPr lang="es-PY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xmlns="" id="{80C37402-4891-4E7C-9CCC-35F6903BE2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289898"/>
              </p:ext>
            </p:extLst>
          </p:nvPr>
        </p:nvGraphicFramePr>
        <p:xfrm>
          <a:off x="896472" y="2818329"/>
          <a:ext cx="7440705" cy="14908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9943">
                  <a:extLst>
                    <a:ext uri="{9D8B030D-6E8A-4147-A177-3AD203B41FA5}">
                      <a16:colId xmlns:a16="http://schemas.microsoft.com/office/drawing/2014/main" xmlns="" val="1446899072"/>
                    </a:ext>
                  </a:extLst>
                </a:gridCol>
                <a:gridCol w="2479943">
                  <a:extLst>
                    <a:ext uri="{9D8B030D-6E8A-4147-A177-3AD203B41FA5}">
                      <a16:colId xmlns:a16="http://schemas.microsoft.com/office/drawing/2014/main" xmlns="" val="172216001"/>
                    </a:ext>
                  </a:extLst>
                </a:gridCol>
                <a:gridCol w="2480819">
                  <a:extLst>
                    <a:ext uri="{9D8B030D-6E8A-4147-A177-3AD203B41FA5}">
                      <a16:colId xmlns:a16="http://schemas.microsoft.com/office/drawing/2014/main" xmlns="" val="4126738979"/>
                    </a:ext>
                  </a:extLst>
                </a:gridCol>
              </a:tblGrid>
              <a:tr h="372718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800" dirty="0">
                          <a:effectLst/>
                        </a:rPr>
                        <a:t>Ciclo de vida y programas</a:t>
                      </a:r>
                      <a:endParaRPr lang="es-PY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10891302"/>
                  </a:ext>
                </a:extLst>
              </a:tr>
              <a:tr h="3727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800" b="1" dirty="0">
                          <a:solidFill>
                            <a:schemeClr val="tx1"/>
                          </a:solidFill>
                          <a:effectLst/>
                        </a:rPr>
                        <a:t>Primera Infancia</a:t>
                      </a:r>
                      <a:endParaRPr lang="es-PY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800" b="1" dirty="0">
                          <a:solidFill>
                            <a:schemeClr val="tx1"/>
                          </a:solidFill>
                          <a:effectLst/>
                        </a:rPr>
                        <a:t>Infancia</a:t>
                      </a:r>
                      <a:endParaRPr lang="es-PY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800" b="1" dirty="0">
                          <a:solidFill>
                            <a:schemeClr val="tx1"/>
                          </a:solidFill>
                          <a:effectLst/>
                        </a:rPr>
                        <a:t>Adolescencia</a:t>
                      </a:r>
                      <a:endParaRPr lang="es-PY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951126"/>
                  </a:ext>
                </a:extLst>
              </a:tr>
              <a:tr h="3727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800" b="1" dirty="0">
                          <a:solidFill>
                            <a:schemeClr val="tx1"/>
                          </a:solidFill>
                          <a:effectLst/>
                        </a:rPr>
                        <a:t>0 a 4 años</a:t>
                      </a:r>
                      <a:endParaRPr lang="es-PY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800" b="1" dirty="0">
                          <a:solidFill>
                            <a:schemeClr val="tx1"/>
                          </a:solidFill>
                          <a:effectLst/>
                        </a:rPr>
                        <a:t>5 a 13 años</a:t>
                      </a:r>
                      <a:endParaRPr lang="es-PY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800" b="1" dirty="0">
                          <a:solidFill>
                            <a:schemeClr val="tx1"/>
                          </a:solidFill>
                          <a:effectLst/>
                        </a:rPr>
                        <a:t>14 a 17 años</a:t>
                      </a:r>
                      <a:endParaRPr lang="es-PY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0520508"/>
                  </a:ext>
                </a:extLst>
              </a:tr>
              <a:tr h="3727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800" b="1" dirty="0">
                          <a:solidFill>
                            <a:schemeClr val="tx1"/>
                          </a:solidFill>
                          <a:effectLst/>
                        </a:rPr>
                        <a:t>Primera Infancia </a:t>
                      </a:r>
                      <a:endParaRPr lang="es-PY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800" b="1" dirty="0">
                          <a:solidFill>
                            <a:schemeClr val="tx1"/>
                          </a:solidFill>
                          <a:effectLst/>
                        </a:rPr>
                        <a:t>Abrazo</a:t>
                      </a:r>
                      <a:endParaRPr lang="es-PY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800" b="1" dirty="0">
                          <a:solidFill>
                            <a:schemeClr val="tx1"/>
                          </a:solidFill>
                          <a:effectLst/>
                        </a:rPr>
                        <a:t>Oré Vale</a:t>
                      </a:r>
                      <a:endParaRPr lang="es-PY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59499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2492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5FC3F1CB-12B7-4BE6-AB57-B357A565B9A0}"/>
              </a:ext>
            </a:extLst>
          </p:cNvPr>
          <p:cNvSpPr txBox="1"/>
          <p:nvPr/>
        </p:nvSpPr>
        <p:spPr>
          <a:xfrm>
            <a:off x="1477736" y="871767"/>
            <a:ext cx="6180364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PY" sz="2000" b="1" dirty="0">
                <a:solidFill>
                  <a:srgbClr val="002060"/>
                </a:solidFill>
                <a:latin typeface="Gotham" panose="02000604030000020004" pitchFamily="50" charset="0"/>
              </a:rPr>
              <a:t>Proyecto de Presupuesto 2020</a:t>
            </a: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="" xmlns:a16="http://schemas.microsoft.com/office/drawing/2014/main" id="{98492777-34DD-4356-8A78-4AED86273606}"/>
              </a:ext>
            </a:extLst>
          </p:cNvPr>
          <p:cNvCxnSpPr/>
          <p:nvPr/>
        </p:nvCxnSpPr>
        <p:spPr>
          <a:xfrm>
            <a:off x="3679167" y="843732"/>
            <a:ext cx="1731752" cy="6471"/>
          </a:xfrm>
          <a:prstGeom prst="straightConnector1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Conector recto de flecha 7">
            <a:extLst>
              <a:ext uri="{FF2B5EF4-FFF2-40B4-BE49-F238E27FC236}">
                <a16:creationId xmlns="" xmlns:a16="http://schemas.microsoft.com/office/drawing/2014/main" id="{F6ECD34F-38FE-46C1-B2D5-1A90EE85CB25}"/>
              </a:ext>
            </a:extLst>
          </p:cNvPr>
          <p:cNvCxnSpPr>
            <a:cxnSpLocks/>
          </p:cNvCxnSpPr>
          <p:nvPr/>
        </p:nvCxnSpPr>
        <p:spPr>
          <a:xfrm>
            <a:off x="3702042" y="1300074"/>
            <a:ext cx="1731752" cy="6471"/>
          </a:xfrm>
          <a:prstGeom prst="straightConnector1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ángulo 8"/>
          <p:cNvSpPr/>
          <p:nvPr/>
        </p:nvSpPr>
        <p:spPr>
          <a:xfrm>
            <a:off x="407089" y="1809518"/>
            <a:ext cx="2563885" cy="2000548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square" anchor="ctr">
            <a:spAutoFit/>
          </a:bodyPr>
          <a:lstStyle/>
          <a:p>
            <a:pPr algn="ctr" defTabSz="931863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066FF"/>
              </a:buClr>
              <a:buSzPct val="95000"/>
              <a:defRPr/>
            </a:pPr>
            <a:r>
              <a:rPr lang="es-MX" sz="2000" b="1" dirty="0">
                <a:latin typeface="Gotham" panose="02000604030000020004" pitchFamily="50" charset="0"/>
                <a:cs typeface="Arial" panose="020B0604020202020204" pitchFamily="34" charset="0"/>
              </a:rPr>
              <a:t>MINNA</a:t>
            </a:r>
          </a:p>
          <a:p>
            <a:pPr algn="ctr" defTabSz="931863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066FF"/>
              </a:buClr>
              <a:buSzPct val="95000"/>
              <a:defRPr/>
            </a:pPr>
            <a:r>
              <a:rPr lang="es-MX" sz="2000" b="1" dirty="0">
                <a:latin typeface="Gotham" panose="02000604030000020004" pitchFamily="50" charset="0"/>
                <a:cs typeface="Arial" panose="020B0604020202020204" pitchFamily="34" charset="0"/>
              </a:rPr>
              <a:t> Programa presupuestario 2020</a:t>
            </a: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009" y="4486015"/>
            <a:ext cx="4320000" cy="645878"/>
          </a:xfrm>
          <a:prstGeom prst="rect">
            <a:avLst/>
          </a:prstGeom>
        </p:spPr>
      </p:pic>
      <p:sp>
        <p:nvSpPr>
          <p:cNvPr id="27" name="Rectángulo redondeado 14"/>
          <p:cNvSpPr/>
          <p:nvPr/>
        </p:nvSpPr>
        <p:spPr>
          <a:xfrm>
            <a:off x="5496226" y="1799426"/>
            <a:ext cx="2807802" cy="69547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1863" fontAlgn="auto">
              <a:spcBef>
                <a:spcPct val="20000"/>
              </a:spcBef>
              <a:spcAft>
                <a:spcPts val="0"/>
              </a:spcAft>
              <a:buSzPct val="95000"/>
              <a:defRPr/>
            </a:pPr>
            <a:r>
              <a:rPr lang="es-PY" sz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Programa Central </a:t>
            </a:r>
          </a:p>
        </p:txBody>
      </p:sp>
      <p:sp>
        <p:nvSpPr>
          <p:cNvPr id="28" name="Rectángulo redondeado 20"/>
          <p:cNvSpPr/>
          <p:nvPr/>
        </p:nvSpPr>
        <p:spPr>
          <a:xfrm>
            <a:off x="5521981" y="2690957"/>
            <a:ext cx="2782047" cy="69840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12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Programa de Protección </a:t>
            </a:r>
            <a:endParaRPr lang="es-MX" sz="12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Rectángulo redondeado 21"/>
          <p:cNvSpPr/>
          <p:nvPr/>
        </p:nvSpPr>
        <p:spPr>
          <a:xfrm>
            <a:off x="5554330" y="3639960"/>
            <a:ext cx="2782047" cy="73272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Programa de Promoción </a:t>
            </a:r>
            <a:endParaRPr lang="es-MX" sz="12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" name="Conector recto de flecha 3">
            <a:extLst>
              <a:ext uri="{FF2B5EF4-FFF2-40B4-BE49-F238E27FC236}">
                <a16:creationId xmlns="" xmlns:a16="http://schemas.microsoft.com/office/drawing/2014/main" id="{7F89BDE7-8D6E-49A0-9081-32925F6A9F66}"/>
              </a:ext>
            </a:extLst>
          </p:cNvPr>
          <p:cNvCxnSpPr>
            <a:endCxn id="27" idx="1"/>
          </p:cNvCxnSpPr>
          <p:nvPr/>
        </p:nvCxnSpPr>
        <p:spPr>
          <a:xfrm flipV="1">
            <a:off x="2945219" y="2147164"/>
            <a:ext cx="2551007" cy="73293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="" xmlns:a16="http://schemas.microsoft.com/office/drawing/2014/main" id="{7C13B1B9-E593-43B5-88A2-B28070C0D5E9}"/>
              </a:ext>
            </a:extLst>
          </p:cNvPr>
          <p:cNvCxnSpPr>
            <a:endCxn id="28" idx="1"/>
          </p:cNvCxnSpPr>
          <p:nvPr/>
        </p:nvCxnSpPr>
        <p:spPr>
          <a:xfrm>
            <a:off x="2945219" y="2880094"/>
            <a:ext cx="2576762" cy="160066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="" xmlns:a16="http://schemas.microsoft.com/office/drawing/2014/main" id="{CB9B989F-B296-4B9B-9CBE-E0713FB77B08}"/>
              </a:ext>
            </a:extLst>
          </p:cNvPr>
          <p:cNvCxnSpPr>
            <a:endCxn id="29" idx="1"/>
          </p:cNvCxnSpPr>
          <p:nvPr/>
        </p:nvCxnSpPr>
        <p:spPr>
          <a:xfrm>
            <a:off x="2970974" y="2880094"/>
            <a:ext cx="2583356" cy="1126229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212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>
            <a:off x="0" y="0"/>
            <a:ext cx="8781691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redondeado 14"/>
          <p:cNvSpPr/>
          <p:nvPr/>
        </p:nvSpPr>
        <p:spPr>
          <a:xfrm>
            <a:off x="172520" y="997041"/>
            <a:ext cx="2035839" cy="100808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1863">
              <a:spcBef>
                <a:spcPct val="20000"/>
              </a:spcBef>
              <a:buSzPct val="95000"/>
            </a:pPr>
            <a:r>
              <a:rPr lang="es-PY" sz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Programa Central </a:t>
            </a:r>
          </a:p>
        </p:txBody>
      </p:sp>
      <p:sp>
        <p:nvSpPr>
          <p:cNvPr id="17" name="Rectángulo redondeado 20"/>
          <p:cNvSpPr/>
          <p:nvPr/>
        </p:nvSpPr>
        <p:spPr>
          <a:xfrm>
            <a:off x="172520" y="3562013"/>
            <a:ext cx="2023652" cy="100808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Programa de </a:t>
            </a:r>
            <a:r>
              <a:rPr lang="es-PY" sz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Protección </a:t>
            </a:r>
            <a:endParaRPr lang="es-MX" sz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8" name="Rectángulo redondeado 21"/>
          <p:cNvSpPr/>
          <p:nvPr/>
        </p:nvSpPr>
        <p:spPr>
          <a:xfrm>
            <a:off x="172520" y="2209025"/>
            <a:ext cx="2023652" cy="1008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12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Programa de </a:t>
            </a:r>
            <a:r>
              <a:rPr lang="es-PY" sz="120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Promoción </a:t>
            </a:r>
            <a:endParaRPr lang="es-MX" sz="12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CuadroTexto 23">
            <a:extLst>
              <a:ext uri="{FF2B5EF4-FFF2-40B4-BE49-F238E27FC236}">
                <a16:creationId xmlns="" xmlns:a16="http://schemas.microsoft.com/office/drawing/2014/main" id="{62B717C9-B1BB-4BBE-BE48-9FFA310C6A36}"/>
              </a:ext>
            </a:extLst>
          </p:cNvPr>
          <p:cNvSpPr txBox="1"/>
          <p:nvPr/>
        </p:nvSpPr>
        <p:spPr>
          <a:xfrm>
            <a:off x="6280029" y="426526"/>
            <a:ext cx="2631057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Y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Resultados esperados </a:t>
            </a:r>
          </a:p>
        </p:txBody>
      </p:sp>
      <p:sp>
        <p:nvSpPr>
          <p:cNvPr id="20" name="CuadroTexto 24">
            <a:extLst>
              <a:ext uri="{FF2B5EF4-FFF2-40B4-BE49-F238E27FC236}">
                <a16:creationId xmlns="" xmlns:a16="http://schemas.microsoft.com/office/drawing/2014/main" id="{62B717C9-B1BB-4BBE-BE48-9FFA310C6A36}"/>
              </a:ext>
            </a:extLst>
          </p:cNvPr>
          <p:cNvSpPr txBox="1"/>
          <p:nvPr/>
        </p:nvSpPr>
        <p:spPr>
          <a:xfrm>
            <a:off x="2569572" y="365534"/>
            <a:ext cx="290820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Y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Acciones  - dependencias  </a:t>
            </a:r>
          </a:p>
        </p:txBody>
      </p:sp>
      <p:sp>
        <p:nvSpPr>
          <p:cNvPr id="21" name="CuadroTexto 25">
            <a:extLst>
              <a:ext uri="{FF2B5EF4-FFF2-40B4-BE49-F238E27FC236}">
                <a16:creationId xmlns="" xmlns:a16="http://schemas.microsoft.com/office/drawing/2014/main" id="{62B717C9-B1BB-4BBE-BE48-9FFA310C6A36}"/>
              </a:ext>
            </a:extLst>
          </p:cNvPr>
          <p:cNvSpPr txBox="1"/>
          <p:nvPr/>
        </p:nvSpPr>
        <p:spPr>
          <a:xfrm>
            <a:off x="236094" y="415271"/>
            <a:ext cx="1937759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Y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Programas</a:t>
            </a:r>
            <a:r>
              <a:rPr lang="es-PY" dirty="0">
                <a:solidFill>
                  <a:schemeClr val="bg1"/>
                </a:solidFill>
              </a:rPr>
              <a:t>  </a:t>
            </a:r>
          </a:p>
        </p:txBody>
      </p:sp>
      <p:graphicFrame>
        <p:nvGraphicFramePr>
          <p:cNvPr id="22" name="Tabla 2">
            <a:extLst>
              <a:ext uri="{FF2B5EF4-FFF2-40B4-BE49-F238E27FC236}">
                <a16:creationId xmlns="" xmlns:a16="http://schemas.microsoft.com/office/drawing/2014/main" id="{B95F4C9A-6782-405F-AE84-A945D80C32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084948"/>
              </p:ext>
            </p:extLst>
          </p:nvPr>
        </p:nvGraphicFramePr>
        <p:xfrm>
          <a:off x="2350213" y="973024"/>
          <a:ext cx="6552247" cy="9343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37601">
                  <a:extLst>
                    <a:ext uri="{9D8B030D-6E8A-4147-A177-3AD203B41FA5}">
                      <a16:colId xmlns="" xmlns:a16="http://schemas.microsoft.com/office/drawing/2014/main" val="2265352815"/>
                    </a:ext>
                  </a:extLst>
                </a:gridCol>
                <a:gridCol w="2514646">
                  <a:extLst>
                    <a:ext uri="{9D8B030D-6E8A-4147-A177-3AD203B41FA5}">
                      <a16:colId xmlns="" xmlns:a16="http://schemas.microsoft.com/office/drawing/2014/main" val="4113971032"/>
                    </a:ext>
                  </a:extLst>
                </a:gridCol>
              </a:tblGrid>
              <a:tr h="16717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Atención integral para la restitución de derechos Fono Ayuda,  DRI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55.100 intervenciones</a:t>
                      </a:r>
                      <a:endParaRPr lang="es-PY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81524534"/>
                  </a:ext>
                </a:extLst>
              </a:tr>
              <a:tr h="16717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Atención integral a NNA en situación de riesgo o emergencia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33.000 servicios prestados</a:t>
                      </a:r>
                      <a:endParaRPr lang="es-PY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9417960"/>
                  </a:ext>
                </a:extLst>
              </a:tr>
              <a:tr h="27089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Fortalecimiento</a:t>
                      </a:r>
                      <a:r>
                        <a:rPr lang="es-MX" sz="1000" u="none" strike="noStrike" baseline="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s</a:t>
                      </a:r>
                      <a:r>
                        <a:rPr lang="es-MX" sz="1000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istema de promoción y protección de NNA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1.589 intervenciones</a:t>
                      </a:r>
                      <a:endParaRPr lang="es-PY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96641913"/>
                  </a:ext>
                </a:extLst>
              </a:tr>
              <a:tr h="9833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Apoyo técnico jurídico a procesos de adopción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4.480 intervenciones</a:t>
                      </a:r>
                      <a:endParaRPr lang="es-PY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87806679"/>
                  </a:ext>
                </a:extLst>
              </a:tr>
              <a:tr h="16717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Atención integral</a:t>
                      </a:r>
                      <a:r>
                        <a:rPr lang="es-MX" sz="1000" u="none" strike="noStrike" baseline="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s-MX" sz="1000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a víctimas de trata y explotación sexual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3.850 servicios prestados</a:t>
                      </a:r>
                      <a:endParaRPr lang="es-PY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79169008"/>
                  </a:ext>
                </a:extLst>
              </a:tr>
            </a:tbl>
          </a:graphicData>
        </a:graphic>
      </p:graphicFrame>
      <p:graphicFrame>
        <p:nvGraphicFramePr>
          <p:cNvPr id="30" name="Tabla 3">
            <a:extLst>
              <a:ext uri="{FF2B5EF4-FFF2-40B4-BE49-F238E27FC236}">
                <a16:creationId xmlns="" xmlns:a16="http://schemas.microsoft.com/office/drawing/2014/main" id="{2569F038-E067-40BA-8F18-E9A979EC5A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847134"/>
              </p:ext>
            </p:extLst>
          </p:nvPr>
        </p:nvGraphicFramePr>
        <p:xfrm>
          <a:off x="2329665" y="2238474"/>
          <a:ext cx="6555540" cy="1000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39630">
                  <a:extLst>
                    <a:ext uri="{9D8B030D-6E8A-4147-A177-3AD203B41FA5}">
                      <a16:colId xmlns="" xmlns:a16="http://schemas.microsoft.com/office/drawing/2014/main" val="2347243538"/>
                    </a:ext>
                  </a:extLst>
                </a:gridCol>
                <a:gridCol w="2515910">
                  <a:extLst>
                    <a:ext uri="{9D8B030D-6E8A-4147-A177-3AD203B41FA5}">
                      <a16:colId xmlns="" xmlns:a16="http://schemas.microsoft.com/office/drawing/2014/main" val="1163635673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Atención socioeducativa a niños y niñas de 0 a 4 años y la familia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u="none" strike="noStrike" kern="120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33.696 intervenciones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8742237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Atención socioeducativa a los adolescentes </a:t>
                      </a:r>
                      <a:b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</a:br>
                      <a:endParaRPr lang="es-PY" sz="1000" u="none" strike="noStrike" kern="1200" dirty="0">
                        <a:solidFill>
                          <a:schemeClr val="dk1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u="none" strike="noStrike" kern="120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1.200 intervenciones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829432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Protección especial a NNA separados de su familia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40.458 actividades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4393130"/>
                  </a:ext>
                </a:extLst>
              </a:tr>
              <a:tr h="12863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Atención</a:t>
                      </a:r>
                      <a:r>
                        <a:rPr lang="es-MX" sz="10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 i</a:t>
                      </a:r>
                      <a:r>
                        <a:rPr lang="es-MX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ntegral a NNA de pueblos indígenas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9.902 intervenciones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44968384"/>
                  </a:ext>
                </a:extLst>
              </a:tr>
            </a:tbl>
          </a:graphicData>
        </a:graphic>
      </p:graphicFrame>
      <p:graphicFrame>
        <p:nvGraphicFramePr>
          <p:cNvPr id="31" name="Tabla 5">
            <a:extLst>
              <a:ext uri="{FF2B5EF4-FFF2-40B4-BE49-F238E27FC236}">
                <a16:creationId xmlns="" xmlns:a16="http://schemas.microsoft.com/office/drawing/2014/main" id="{16BDF531-9A2A-44CB-8A79-73D33CB51B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273091"/>
              </p:ext>
            </p:extLst>
          </p:nvPr>
        </p:nvGraphicFramePr>
        <p:xfrm>
          <a:off x="2329666" y="3425416"/>
          <a:ext cx="6546917" cy="13525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34316">
                  <a:extLst>
                    <a:ext uri="{9D8B030D-6E8A-4147-A177-3AD203B41FA5}">
                      <a16:colId xmlns="" xmlns:a16="http://schemas.microsoft.com/office/drawing/2014/main" val="2338467792"/>
                    </a:ext>
                  </a:extLst>
                </a:gridCol>
                <a:gridCol w="2512601">
                  <a:extLst>
                    <a:ext uri="{9D8B030D-6E8A-4147-A177-3AD203B41FA5}">
                      <a16:colId xmlns="" xmlns:a16="http://schemas.microsoft.com/office/drawing/2014/main" val="897090554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MX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Abordaje a NNA en situación de trabajo infantil (Abrazo)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9.585 servicios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1801392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MX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Asistencia financiera a familias de NNA con trabajo infantil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7.446 transferencias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351068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MX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Apoyo monetario a familias en situación de riesgo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 10.380 </a:t>
                      </a:r>
                      <a:r>
                        <a:rPr lang="es-PY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micro seguro </a:t>
                      </a:r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por familia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887810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Asistencia alimenticia a familias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PY" sz="1000" u="none" strike="noStrike" kern="120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3.097 canastas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79431439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MX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Abordaje a NNA en calle, adicciones o conflicto con la ley penal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PY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337.431 servicios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539541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5212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5FC3F1CB-12B7-4BE6-AB57-B357A565B9A0}"/>
              </a:ext>
            </a:extLst>
          </p:cNvPr>
          <p:cNvSpPr txBox="1"/>
          <p:nvPr/>
        </p:nvSpPr>
        <p:spPr>
          <a:xfrm>
            <a:off x="1657350" y="871767"/>
            <a:ext cx="5763986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b="1" dirty="0">
                <a:solidFill>
                  <a:srgbClr val="002060"/>
                </a:solidFill>
                <a:latin typeface="Gotham" panose="02000604040000020004" pitchFamily="50" charset="0"/>
              </a:rPr>
              <a:t>MINNA HOY</a:t>
            </a:r>
            <a:endParaRPr lang="es-ES" b="1" dirty="0">
              <a:solidFill>
                <a:srgbClr val="002060"/>
              </a:solidFill>
              <a:latin typeface="Gotham" panose="02000604040000020004" pitchFamily="50" charset="0"/>
              <a:cs typeface="Calibri"/>
            </a:endParaRP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="" xmlns:a16="http://schemas.microsoft.com/office/drawing/2014/main" id="{98492777-34DD-4356-8A78-4AED86273606}"/>
              </a:ext>
            </a:extLst>
          </p:cNvPr>
          <p:cNvCxnSpPr/>
          <p:nvPr/>
        </p:nvCxnSpPr>
        <p:spPr>
          <a:xfrm>
            <a:off x="3679167" y="843732"/>
            <a:ext cx="1731752" cy="6471"/>
          </a:xfrm>
          <a:prstGeom prst="straightConnector1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Conector recto de flecha 7">
            <a:extLst>
              <a:ext uri="{FF2B5EF4-FFF2-40B4-BE49-F238E27FC236}">
                <a16:creationId xmlns="" xmlns:a16="http://schemas.microsoft.com/office/drawing/2014/main" id="{F6ECD34F-38FE-46C1-B2D5-1A90EE85CB25}"/>
              </a:ext>
            </a:extLst>
          </p:cNvPr>
          <p:cNvCxnSpPr>
            <a:cxnSpLocks/>
          </p:cNvCxnSpPr>
          <p:nvPr/>
        </p:nvCxnSpPr>
        <p:spPr>
          <a:xfrm>
            <a:off x="3646818" y="1256719"/>
            <a:ext cx="1731752" cy="6471"/>
          </a:xfrm>
          <a:prstGeom prst="straightConnector1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ángulo 8"/>
          <p:cNvSpPr/>
          <p:nvPr/>
        </p:nvSpPr>
        <p:spPr>
          <a:xfrm>
            <a:off x="786551" y="1189068"/>
            <a:ext cx="7562733" cy="486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31863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066FF"/>
              </a:buClr>
              <a:buSzPct val="95000"/>
              <a:defRPr/>
            </a:pPr>
            <a:r>
              <a:rPr lang="es-MX" sz="2000" b="1" dirty="0">
                <a:solidFill>
                  <a:srgbClr val="C00000"/>
                </a:solidFill>
                <a:latin typeface="Gotham" panose="02000604030000020004" pitchFamily="50" charset="0"/>
                <a:cs typeface="Arial" panose="020B0604020202020204" pitchFamily="34" charset="0"/>
              </a:rPr>
              <a:t>Casi 4 de cada 10 habitantes del país</a:t>
            </a:r>
          </a:p>
        </p:txBody>
      </p:sp>
      <p:pic>
        <p:nvPicPr>
          <p:cNvPr id="10" name="Imagen 4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6" r="10370"/>
          <a:stretch/>
        </p:blipFill>
        <p:spPr>
          <a:xfrm>
            <a:off x="3099343" y="2174032"/>
            <a:ext cx="2880000" cy="19188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282" y="2179585"/>
            <a:ext cx="2880000" cy="1920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04" y="2179586"/>
            <a:ext cx="2880000" cy="1920000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786551" y="1490612"/>
            <a:ext cx="7562733" cy="486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31863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066FF"/>
              </a:buClr>
              <a:buSzPct val="95000"/>
              <a:defRPr/>
            </a:pPr>
            <a:r>
              <a:rPr lang="es-MX" sz="2000" b="1" dirty="0">
                <a:solidFill>
                  <a:srgbClr val="C00000"/>
                </a:solidFill>
                <a:latin typeface="Gotham" panose="02000604030000020004" pitchFamily="50" charset="0"/>
                <a:cs typeface="Arial" panose="020B0604020202020204" pitchFamily="34" charset="0"/>
              </a:rPr>
              <a:t>son niñas, niños y adolescentes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009" y="4486015"/>
            <a:ext cx="4320000" cy="64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981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5FC3F1CB-12B7-4BE6-AB57-B357A565B9A0}"/>
              </a:ext>
            </a:extLst>
          </p:cNvPr>
          <p:cNvSpPr txBox="1"/>
          <p:nvPr/>
        </p:nvSpPr>
        <p:spPr>
          <a:xfrm>
            <a:off x="1657350" y="871767"/>
            <a:ext cx="5763986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b="1" dirty="0">
                <a:solidFill>
                  <a:srgbClr val="002060"/>
                </a:solidFill>
                <a:latin typeface="Gotham" panose="02000604040000020004" pitchFamily="50" charset="0"/>
              </a:rPr>
              <a:t>Niñas, niños y adolescentes por ciclos de vida</a:t>
            </a:r>
            <a:endParaRPr lang="es-ES" b="1" dirty="0">
              <a:solidFill>
                <a:srgbClr val="002060"/>
              </a:solidFill>
              <a:latin typeface="Gotham" panose="02000604040000020004" pitchFamily="50" charset="0"/>
              <a:cs typeface="Calibri"/>
            </a:endParaRP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="" xmlns:a16="http://schemas.microsoft.com/office/drawing/2014/main" id="{98492777-34DD-4356-8A78-4AED86273606}"/>
              </a:ext>
            </a:extLst>
          </p:cNvPr>
          <p:cNvCxnSpPr/>
          <p:nvPr/>
        </p:nvCxnSpPr>
        <p:spPr>
          <a:xfrm>
            <a:off x="3679167" y="843732"/>
            <a:ext cx="1731752" cy="6471"/>
          </a:xfrm>
          <a:prstGeom prst="straightConnector1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="" xmlns:a16="http://schemas.microsoft.com/office/drawing/2014/main" id="{F6ECD34F-38FE-46C1-B2D5-1A90EE85CB25}"/>
              </a:ext>
            </a:extLst>
          </p:cNvPr>
          <p:cNvCxnSpPr>
            <a:cxnSpLocks/>
          </p:cNvCxnSpPr>
          <p:nvPr/>
        </p:nvCxnSpPr>
        <p:spPr>
          <a:xfrm>
            <a:off x="3646818" y="1256719"/>
            <a:ext cx="1731752" cy="6471"/>
          </a:xfrm>
          <a:prstGeom prst="straightConnector1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655983" y="1503841"/>
            <a:ext cx="2604051" cy="46166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PY" sz="2400" b="1" dirty="0">
                <a:latin typeface="Cambria" panose="02040503050406030204" pitchFamily="18" charset="0"/>
                <a:ea typeface="Cambria" panose="02040503050406030204" pitchFamily="18" charset="0"/>
              </a:rPr>
              <a:t>0-4  = 705. 443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623634" y="2500397"/>
            <a:ext cx="2636400" cy="584775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>
              <a:defRPr sz="2400" b="1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s-PY" dirty="0"/>
              <a:t>5-13 = 1.249.418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623634" y="3573897"/>
            <a:ext cx="2636400" cy="461665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PY" sz="2400" b="1" dirty="0">
                <a:latin typeface="Cambria" panose="02040503050406030204" pitchFamily="18" charset="0"/>
                <a:ea typeface="Cambria" panose="02040503050406030204" pitchFamily="18" charset="0"/>
              </a:rPr>
              <a:t>14-17 = 543.570</a:t>
            </a:r>
          </a:p>
        </p:txBody>
      </p:sp>
      <p:sp>
        <p:nvSpPr>
          <p:cNvPr id="15" name="Elipse 14"/>
          <p:cNvSpPr/>
          <p:nvPr/>
        </p:nvSpPr>
        <p:spPr>
          <a:xfrm>
            <a:off x="5238093" y="1512328"/>
            <a:ext cx="2758242" cy="268261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Y" sz="1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2.498.431</a:t>
            </a:r>
            <a:r>
              <a:rPr lang="es-PY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niñas, niños y adolescentes entre 0 a 17 años, estos representan el </a:t>
            </a:r>
            <a:r>
              <a:rPr lang="es-PY" sz="1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35%</a:t>
            </a:r>
            <a:r>
              <a:rPr lang="es-PY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de la población total del Paraguay para el 2019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3376840" y="1592808"/>
            <a:ext cx="87075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es-PY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28,2%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3436715" y="2602527"/>
            <a:ext cx="87075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es-PY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50,0%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3376840" y="3588184"/>
            <a:ext cx="87075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es-PY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21,8%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1704211" y="1996544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PY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1733066" y="3068911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PY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4352611" y="2292774"/>
            <a:ext cx="56457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PY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009" y="4486015"/>
            <a:ext cx="4320000" cy="645878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3B2A6AAB-DBD4-407E-886A-77FA7F354E13}"/>
              </a:ext>
            </a:extLst>
          </p:cNvPr>
          <p:cNvSpPr/>
          <p:nvPr/>
        </p:nvSpPr>
        <p:spPr>
          <a:xfrm>
            <a:off x="3831252" y="2464028"/>
            <a:ext cx="148149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Y" sz="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niñas, niños y adolescentes 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394868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>
            <a:off x="0" y="0"/>
            <a:ext cx="8781691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ángulo 17"/>
          <p:cNvSpPr/>
          <p:nvPr/>
        </p:nvSpPr>
        <p:spPr>
          <a:xfrm>
            <a:off x="152464" y="2521324"/>
            <a:ext cx="1434794" cy="92333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 defTabSz="931863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066FF"/>
              </a:buClr>
              <a:buSzPct val="95000"/>
              <a:defRPr/>
            </a:pPr>
            <a:r>
              <a:rPr lang="es-MX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Primera infancia</a:t>
            </a:r>
          </a:p>
        </p:txBody>
      </p:sp>
      <p:graphicFrame>
        <p:nvGraphicFramePr>
          <p:cNvPr id="32" name="Tabla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578254"/>
              </p:ext>
            </p:extLst>
          </p:nvPr>
        </p:nvGraphicFramePr>
        <p:xfrm>
          <a:off x="588397" y="495254"/>
          <a:ext cx="8081149" cy="5481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81149">
                  <a:extLst>
                    <a:ext uri="{9D8B030D-6E8A-4147-A177-3AD203B41FA5}">
                      <a16:colId xmlns="" xmlns:a16="http://schemas.microsoft.com/office/drawing/2014/main" val="3640831739"/>
                    </a:ext>
                  </a:extLst>
                </a:gridCol>
              </a:tblGrid>
              <a:tr h="548151">
                <a:tc>
                  <a:txBody>
                    <a:bodyPr/>
                    <a:lstStyle/>
                    <a:p>
                      <a:pPr marL="450215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PY" sz="1200" dirty="0">
                        <a:effectLst/>
                        <a:latin typeface="Cambria" pitchFamily="18" charset="0"/>
                        <a:ea typeface="Cambria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91573504"/>
                  </a:ext>
                </a:extLst>
              </a:tr>
            </a:tbl>
          </a:graphicData>
        </a:graphic>
      </p:graphicFrame>
      <p:sp>
        <p:nvSpPr>
          <p:cNvPr id="33" name="Rectángulo 6">
            <a:extLst>
              <a:ext uri="{FF2B5EF4-FFF2-40B4-BE49-F238E27FC236}">
                <a16:creationId xmlns="" xmlns:a16="http://schemas.microsoft.com/office/drawing/2014/main" id="{A93344DF-DBD8-4B69-A93E-7D48AA65B19A}"/>
              </a:ext>
            </a:extLst>
          </p:cNvPr>
          <p:cNvSpPr/>
          <p:nvPr/>
        </p:nvSpPr>
        <p:spPr>
          <a:xfrm>
            <a:off x="3836499" y="1284623"/>
            <a:ext cx="516837" cy="4599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3600" dirty="0"/>
              <a:t>0</a:t>
            </a:r>
          </a:p>
        </p:txBody>
      </p:sp>
      <p:sp>
        <p:nvSpPr>
          <p:cNvPr id="34" name="Rectángulo 21">
            <a:extLst>
              <a:ext uri="{FF2B5EF4-FFF2-40B4-BE49-F238E27FC236}">
                <a16:creationId xmlns="" xmlns:a16="http://schemas.microsoft.com/office/drawing/2014/main" id="{F1D98734-4B1A-4A82-83FF-480C88CFBF5E}"/>
              </a:ext>
            </a:extLst>
          </p:cNvPr>
          <p:cNvSpPr/>
          <p:nvPr/>
        </p:nvSpPr>
        <p:spPr>
          <a:xfrm>
            <a:off x="3836499" y="2013493"/>
            <a:ext cx="516837" cy="45998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3600" dirty="0"/>
              <a:t>1</a:t>
            </a:r>
          </a:p>
        </p:txBody>
      </p:sp>
      <p:sp>
        <p:nvSpPr>
          <p:cNvPr id="35" name="Rectángulo 23">
            <a:extLst>
              <a:ext uri="{FF2B5EF4-FFF2-40B4-BE49-F238E27FC236}">
                <a16:creationId xmlns="" xmlns:a16="http://schemas.microsoft.com/office/drawing/2014/main" id="{8CC75A61-3A99-4609-AD8D-47AB91CD1378}"/>
              </a:ext>
            </a:extLst>
          </p:cNvPr>
          <p:cNvSpPr/>
          <p:nvPr/>
        </p:nvSpPr>
        <p:spPr>
          <a:xfrm>
            <a:off x="3836498" y="2635284"/>
            <a:ext cx="516837" cy="45998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3600" dirty="0"/>
              <a:t>2</a:t>
            </a:r>
          </a:p>
        </p:txBody>
      </p:sp>
      <p:sp>
        <p:nvSpPr>
          <p:cNvPr id="36" name="Rectángulo 24">
            <a:extLst>
              <a:ext uri="{FF2B5EF4-FFF2-40B4-BE49-F238E27FC236}">
                <a16:creationId xmlns="" xmlns:a16="http://schemas.microsoft.com/office/drawing/2014/main" id="{33BE6ECC-96DB-4A9B-8717-BEA2CDC15D34}"/>
              </a:ext>
            </a:extLst>
          </p:cNvPr>
          <p:cNvSpPr/>
          <p:nvPr/>
        </p:nvSpPr>
        <p:spPr>
          <a:xfrm>
            <a:off x="3826558" y="3317282"/>
            <a:ext cx="516837" cy="459981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3600" dirty="0"/>
              <a:t>3</a:t>
            </a:r>
          </a:p>
        </p:txBody>
      </p:sp>
      <p:sp>
        <p:nvSpPr>
          <p:cNvPr id="37" name="Rectángulo 25">
            <a:extLst>
              <a:ext uri="{FF2B5EF4-FFF2-40B4-BE49-F238E27FC236}">
                <a16:creationId xmlns="" xmlns:a16="http://schemas.microsoft.com/office/drawing/2014/main" id="{37496A39-69AE-4311-84C4-9FB9522F0AB6}"/>
              </a:ext>
            </a:extLst>
          </p:cNvPr>
          <p:cNvSpPr/>
          <p:nvPr/>
        </p:nvSpPr>
        <p:spPr>
          <a:xfrm>
            <a:off x="3796740" y="4056090"/>
            <a:ext cx="516837" cy="45998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3600" dirty="0"/>
              <a:t>4</a:t>
            </a:r>
          </a:p>
        </p:txBody>
      </p:sp>
      <p:sp>
        <p:nvSpPr>
          <p:cNvPr id="38" name="CuadroTexto 7">
            <a:extLst>
              <a:ext uri="{FF2B5EF4-FFF2-40B4-BE49-F238E27FC236}">
                <a16:creationId xmlns="" xmlns:a16="http://schemas.microsoft.com/office/drawing/2014/main" id="{5C37FF29-444D-4C81-A424-18AF477ECB26}"/>
              </a:ext>
            </a:extLst>
          </p:cNvPr>
          <p:cNvSpPr txBox="1"/>
          <p:nvPr/>
        </p:nvSpPr>
        <p:spPr>
          <a:xfrm>
            <a:off x="4442787" y="1275997"/>
            <a:ext cx="3359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1200" dirty="0">
                <a:latin typeface="Cambria" pitchFamily="18" charset="0"/>
                <a:ea typeface="Cambria" pitchFamily="18" charset="0"/>
              </a:rPr>
              <a:t>Propiciar el desarrollo integral por medio de la atención directa, con enfoque comunitario.</a:t>
            </a:r>
          </a:p>
        </p:txBody>
      </p:sp>
      <p:sp>
        <p:nvSpPr>
          <p:cNvPr id="39" name="CuadroTexto 9">
            <a:extLst>
              <a:ext uri="{FF2B5EF4-FFF2-40B4-BE49-F238E27FC236}">
                <a16:creationId xmlns="" xmlns:a16="http://schemas.microsoft.com/office/drawing/2014/main" id="{8276DDB2-FA49-41C4-A118-9B28321D8387}"/>
              </a:ext>
            </a:extLst>
          </p:cNvPr>
          <p:cNvSpPr txBox="1"/>
          <p:nvPr/>
        </p:nvSpPr>
        <p:spPr>
          <a:xfrm>
            <a:off x="4442786" y="1935859"/>
            <a:ext cx="3450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1200" dirty="0">
                <a:latin typeface="Cambria" pitchFamily="18" charset="0"/>
                <a:ea typeface="Cambria" pitchFamily="18" charset="0"/>
              </a:rPr>
              <a:t>Desarrollar capacidades parentales para el adecuado desarrollo infantil temprano, mediante pautas y prácticas de crianza adecuadas.</a:t>
            </a:r>
          </a:p>
        </p:txBody>
      </p:sp>
      <p:sp>
        <p:nvSpPr>
          <p:cNvPr id="40" name="CuadroTexto 13">
            <a:extLst>
              <a:ext uri="{FF2B5EF4-FFF2-40B4-BE49-F238E27FC236}">
                <a16:creationId xmlns="" xmlns:a16="http://schemas.microsoft.com/office/drawing/2014/main" id="{B4FCEED2-7A5D-42D3-9B3D-C5124A4B80E7}"/>
              </a:ext>
            </a:extLst>
          </p:cNvPr>
          <p:cNvSpPr txBox="1"/>
          <p:nvPr/>
        </p:nvSpPr>
        <p:spPr>
          <a:xfrm>
            <a:off x="4442787" y="3916381"/>
            <a:ext cx="3433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1200" dirty="0">
                <a:latin typeface="Cambria" pitchFamily="18" charset="0"/>
                <a:ea typeface="Cambria" pitchFamily="18" charset="0"/>
              </a:rPr>
              <a:t>Fortalecer el Sistema Nacional de Protección y Promoción de los Derechos de la Niñez y la Adolescencia a nivel local en la atención a la primera infancia en los territorios seleccionados.</a:t>
            </a:r>
          </a:p>
        </p:txBody>
      </p:sp>
      <p:sp>
        <p:nvSpPr>
          <p:cNvPr id="41" name="CuadroTexto 14">
            <a:extLst>
              <a:ext uri="{FF2B5EF4-FFF2-40B4-BE49-F238E27FC236}">
                <a16:creationId xmlns="" xmlns:a16="http://schemas.microsoft.com/office/drawing/2014/main" id="{6B622931-9E28-468A-AEA1-D3BC9EF1E0D9}"/>
              </a:ext>
            </a:extLst>
          </p:cNvPr>
          <p:cNvSpPr txBox="1"/>
          <p:nvPr/>
        </p:nvSpPr>
        <p:spPr>
          <a:xfrm>
            <a:off x="4432846" y="3317282"/>
            <a:ext cx="3451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1200" dirty="0">
                <a:latin typeface="Cambria" pitchFamily="18" charset="0"/>
                <a:ea typeface="Cambria" pitchFamily="18" charset="0"/>
              </a:rPr>
              <a:t>Evaluar de forma periódica el desarrollo evolutivo de niñas, niños en las comunidades seleccionadas.</a:t>
            </a:r>
          </a:p>
        </p:txBody>
      </p:sp>
      <p:sp>
        <p:nvSpPr>
          <p:cNvPr id="42" name="Rectángulo 15">
            <a:extLst>
              <a:ext uri="{FF2B5EF4-FFF2-40B4-BE49-F238E27FC236}">
                <a16:creationId xmlns="" xmlns:a16="http://schemas.microsoft.com/office/drawing/2014/main" id="{C86F5A6F-2D8F-4DF9-8FFF-F893332E12C6}"/>
              </a:ext>
            </a:extLst>
          </p:cNvPr>
          <p:cNvSpPr/>
          <p:nvPr/>
        </p:nvSpPr>
        <p:spPr>
          <a:xfrm>
            <a:off x="8010933" y="1261267"/>
            <a:ext cx="675862" cy="543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1200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20,1%</a:t>
            </a:r>
          </a:p>
        </p:txBody>
      </p:sp>
      <p:sp>
        <p:nvSpPr>
          <p:cNvPr id="43" name="CuadroTexto 19">
            <a:extLst>
              <a:ext uri="{FF2B5EF4-FFF2-40B4-BE49-F238E27FC236}">
                <a16:creationId xmlns="" xmlns:a16="http://schemas.microsoft.com/office/drawing/2014/main" id="{105C6012-E3C7-40FD-AED9-5251FC7A06BA}"/>
              </a:ext>
            </a:extLst>
          </p:cNvPr>
          <p:cNvSpPr txBox="1"/>
          <p:nvPr/>
        </p:nvSpPr>
        <p:spPr>
          <a:xfrm>
            <a:off x="4432846" y="2635284"/>
            <a:ext cx="342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1200" dirty="0">
                <a:latin typeface="Cambria" pitchFamily="18" charset="0"/>
                <a:ea typeface="Cambria" pitchFamily="18" charset="0"/>
              </a:rPr>
              <a:t>Crear espacios de protección y desarrollo integral para niñas y niños.</a:t>
            </a:r>
          </a:p>
        </p:txBody>
      </p:sp>
      <p:sp>
        <p:nvSpPr>
          <p:cNvPr id="44" name="Abrir llave 26">
            <a:extLst>
              <a:ext uri="{FF2B5EF4-FFF2-40B4-BE49-F238E27FC236}">
                <a16:creationId xmlns="" xmlns:a16="http://schemas.microsoft.com/office/drawing/2014/main" id="{78861478-3FE3-496B-9C20-4B1C2C9819D1}"/>
              </a:ext>
            </a:extLst>
          </p:cNvPr>
          <p:cNvSpPr/>
          <p:nvPr/>
        </p:nvSpPr>
        <p:spPr>
          <a:xfrm>
            <a:off x="3588023" y="1570179"/>
            <a:ext cx="208717" cy="2852531"/>
          </a:xfrm>
          <a:prstGeom prst="lef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45" name="Rectángulo 33">
            <a:extLst>
              <a:ext uri="{FF2B5EF4-FFF2-40B4-BE49-F238E27FC236}">
                <a16:creationId xmlns="" xmlns:a16="http://schemas.microsoft.com/office/drawing/2014/main" id="{5A905F9C-F19B-487C-A674-355E61A6D3FD}"/>
              </a:ext>
            </a:extLst>
          </p:cNvPr>
          <p:cNvSpPr/>
          <p:nvPr/>
        </p:nvSpPr>
        <p:spPr>
          <a:xfrm>
            <a:off x="8010933" y="1929500"/>
            <a:ext cx="675862" cy="543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1200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20,1%</a:t>
            </a:r>
          </a:p>
        </p:txBody>
      </p:sp>
      <p:sp>
        <p:nvSpPr>
          <p:cNvPr id="46" name="Rectángulo 34">
            <a:extLst>
              <a:ext uri="{FF2B5EF4-FFF2-40B4-BE49-F238E27FC236}">
                <a16:creationId xmlns="" xmlns:a16="http://schemas.microsoft.com/office/drawing/2014/main" id="{86C716EC-FDA3-47A6-8598-44B108FFE36D}"/>
              </a:ext>
            </a:extLst>
          </p:cNvPr>
          <p:cNvSpPr/>
          <p:nvPr/>
        </p:nvSpPr>
        <p:spPr>
          <a:xfrm>
            <a:off x="7991057" y="2597733"/>
            <a:ext cx="675862" cy="543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1200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20,0%</a:t>
            </a:r>
          </a:p>
        </p:txBody>
      </p:sp>
      <p:sp>
        <p:nvSpPr>
          <p:cNvPr id="47" name="Rectángulo 35">
            <a:extLst>
              <a:ext uri="{FF2B5EF4-FFF2-40B4-BE49-F238E27FC236}">
                <a16:creationId xmlns="" xmlns:a16="http://schemas.microsoft.com/office/drawing/2014/main" id="{AC731E4A-D1DC-483F-9BF1-351FD28AC9BC}"/>
              </a:ext>
            </a:extLst>
          </p:cNvPr>
          <p:cNvSpPr/>
          <p:nvPr/>
        </p:nvSpPr>
        <p:spPr>
          <a:xfrm>
            <a:off x="7991056" y="3343346"/>
            <a:ext cx="675862" cy="543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1200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19,9%</a:t>
            </a:r>
          </a:p>
        </p:txBody>
      </p:sp>
      <p:sp>
        <p:nvSpPr>
          <p:cNvPr id="48" name="Rectángulo 36">
            <a:extLst>
              <a:ext uri="{FF2B5EF4-FFF2-40B4-BE49-F238E27FC236}">
                <a16:creationId xmlns="" xmlns:a16="http://schemas.microsoft.com/office/drawing/2014/main" id="{2B8F44FB-4305-48A8-ABF6-F2768101B703}"/>
              </a:ext>
            </a:extLst>
          </p:cNvPr>
          <p:cNvSpPr/>
          <p:nvPr/>
        </p:nvSpPr>
        <p:spPr>
          <a:xfrm>
            <a:off x="7991055" y="4052217"/>
            <a:ext cx="675862" cy="543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1200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19,9%</a:t>
            </a:r>
          </a:p>
        </p:txBody>
      </p:sp>
      <p:sp>
        <p:nvSpPr>
          <p:cNvPr id="49" name="Elipse 27">
            <a:extLst>
              <a:ext uri="{FF2B5EF4-FFF2-40B4-BE49-F238E27FC236}">
                <a16:creationId xmlns="" xmlns:a16="http://schemas.microsoft.com/office/drawing/2014/main" id="{EDF74998-3173-4B9C-A1B4-D0C05CE3000E}"/>
              </a:ext>
            </a:extLst>
          </p:cNvPr>
          <p:cNvSpPr/>
          <p:nvPr/>
        </p:nvSpPr>
        <p:spPr>
          <a:xfrm>
            <a:off x="1682147" y="1470788"/>
            <a:ext cx="1785668" cy="295192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ea typeface="Cambria" pitchFamily="18" charset="0"/>
              </a:rPr>
              <a:t>Atención integral a niñas y niños de 0 a 4 años con enfoque comunitario en capital y 10 departamentos </a:t>
            </a:r>
          </a:p>
        </p:txBody>
      </p:sp>
      <p:sp>
        <p:nvSpPr>
          <p:cNvPr id="50" name="49 CuadroTexto"/>
          <p:cNvSpPr txBox="1"/>
          <p:nvPr/>
        </p:nvSpPr>
        <p:spPr>
          <a:xfrm>
            <a:off x="707666" y="500320"/>
            <a:ext cx="789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14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Población beneficiaria para 2020: 10.555 niñas, niños de 0 a 4 años, 6.693 madres y cuidadores/as de los niños/as beneficiarios/as</a:t>
            </a:r>
            <a:endParaRPr lang="es-PY" sz="1400" b="1" dirty="0">
              <a:solidFill>
                <a:schemeClr val="bg1"/>
              </a:solidFill>
              <a:latin typeface="Cambria" pitchFamily="18" charset="0"/>
              <a:ea typeface="Cambria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2120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2741</TotalTime>
  <Words>1472</Words>
  <Application>Microsoft Office PowerPoint</Application>
  <PresentationFormat>Presentación en pantalla (16:9)</PresentationFormat>
  <Paragraphs>229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Tema de Office</vt:lpstr>
      <vt:lpstr>Presentación de PowerPoint</vt:lpstr>
      <vt:lpstr>Presentación de PowerPoint</vt:lpstr>
      <vt:lpstr>Presentación de PowerPoint</vt:lpstr>
      <vt:lpstr>Introducción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cyn.. gaona</dc:creator>
  <cp:lastModifiedBy>snna</cp:lastModifiedBy>
  <cp:revision>507</cp:revision>
  <cp:lastPrinted>2019-10-07T17:20:23Z</cp:lastPrinted>
  <dcterms:created xsi:type="dcterms:W3CDTF">2012-07-30T22:48:03Z</dcterms:created>
  <dcterms:modified xsi:type="dcterms:W3CDTF">2019-10-08T12:50:13Z</dcterms:modified>
</cp:coreProperties>
</file>