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83" r:id="rId5"/>
    <p:sldId id="288" r:id="rId6"/>
    <p:sldId id="297" r:id="rId7"/>
    <p:sldId id="259" r:id="rId8"/>
    <p:sldId id="282" r:id="rId9"/>
    <p:sldId id="289" r:id="rId10"/>
    <p:sldId id="286" r:id="rId11"/>
    <p:sldId id="263" r:id="rId12"/>
    <p:sldId id="267" r:id="rId13"/>
    <p:sldId id="291" r:id="rId14"/>
    <p:sldId id="276" r:id="rId15"/>
    <p:sldId id="277" r:id="rId16"/>
    <p:sldId id="287" r:id="rId17"/>
    <p:sldId id="273" r:id="rId18"/>
    <p:sldId id="280" r:id="rId19"/>
    <p:sldId id="274" r:id="rId20"/>
    <p:sldId id="279" r:id="rId21"/>
    <p:sldId id="294" r:id="rId22"/>
    <p:sldId id="275" r:id="rId23"/>
    <p:sldId id="266" r:id="rId24"/>
    <p:sldId id="272" r:id="rId25"/>
    <p:sldId id="281" r:id="rId26"/>
    <p:sldId id="296" r:id="rId27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492" y="-102"/>
      </p:cViewPr>
      <p:guideLst>
        <p:guide orient="horz" pos="14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3000" dirty="0"/>
              <a:t>CRECIMIENTO</a:t>
            </a:r>
          </a:p>
        </c:rich>
      </c:tx>
      <c:layout>
        <c:manualLayout>
          <c:xMode val="edge"/>
          <c:yMode val="edge"/>
          <c:x val="0.38768112158859142"/>
          <c:y val="0.16124486995815318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COTIZANTES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1.0869565217391304E-2"/>
                  <c:y val="-7.9023001915841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9B-4383-8660-6AFE3A1258BB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795.478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9B-4383-8660-6AFE3A125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AÑO 2009</c:v>
                </c:pt>
                <c:pt idx="1">
                  <c:v>AÑO 2010</c:v>
                </c:pt>
                <c:pt idx="2">
                  <c:v>AÑO 2011</c:v>
                </c:pt>
                <c:pt idx="3">
                  <c:v>AÑO 2012</c:v>
                </c:pt>
                <c:pt idx="4">
                  <c:v>AÑO 2013</c:v>
                </c:pt>
                <c:pt idx="5">
                  <c:v>AÑO 2014</c:v>
                </c:pt>
                <c:pt idx="6">
                  <c:v>AÑO 2015</c:v>
                </c:pt>
                <c:pt idx="7">
                  <c:v>AÑO 2016</c:v>
                </c:pt>
                <c:pt idx="8">
                  <c:v>AÑO 2017</c:v>
                </c:pt>
                <c:pt idx="9">
                  <c:v>AÑO 2018</c:v>
                </c:pt>
                <c:pt idx="10">
                  <c:v>AÑO 2019</c:v>
                </c:pt>
              </c:strCache>
            </c:strRef>
          </c:cat>
          <c:val>
            <c:numRef>
              <c:f>Hoja1!$B$2:$B$12</c:f>
              <c:numCache>
                <c:formatCode>#,##0</c:formatCode>
                <c:ptCount val="11"/>
                <c:pt idx="0">
                  <c:v>484791</c:v>
                </c:pt>
                <c:pt idx="1">
                  <c:v>530560</c:v>
                </c:pt>
                <c:pt idx="2">
                  <c:v>575308</c:v>
                </c:pt>
                <c:pt idx="3">
                  <c:v>619863</c:v>
                </c:pt>
                <c:pt idx="4">
                  <c:v>660202</c:v>
                </c:pt>
                <c:pt idx="5">
                  <c:v>694172</c:v>
                </c:pt>
                <c:pt idx="6">
                  <c:v>708806</c:v>
                </c:pt>
                <c:pt idx="7">
                  <c:v>743852</c:v>
                </c:pt>
                <c:pt idx="8">
                  <c:v>783321</c:v>
                </c:pt>
                <c:pt idx="9">
                  <c:v>792127</c:v>
                </c:pt>
                <c:pt idx="10">
                  <c:v>794078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9B-4383-8660-6AFE3A1258B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BENEFICIARIOS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1.2077294685990338E-3"/>
                  <c:y val="-2.1072800510891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9B-4383-8660-6AFE3A1258BB}"/>
                </c:ext>
              </c:extLst>
            </c:dLbl>
            <c:dLbl>
              <c:idx val="3"/>
              <c:layout>
                <c:manualLayout>
                  <c:x val="2.4154589371980233E-3"/>
                  <c:y val="-2.370690057475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9B-4383-8660-6AFE3A1258BB}"/>
                </c:ext>
              </c:extLst>
            </c:dLbl>
            <c:dLbl>
              <c:idx val="5"/>
              <c:layout>
                <c:manualLayout>
                  <c:x val="0"/>
                  <c:y val="-1.5804600383168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9B-4383-8660-6AFE3A1258BB}"/>
                </c:ext>
              </c:extLst>
            </c:dLbl>
            <c:dLbl>
              <c:idx val="6"/>
              <c:layout>
                <c:manualLayout>
                  <c:x val="-8.856580457753038E-17"/>
                  <c:y val="-5.2682001277227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9B-4383-8660-6AFE3A1258BB}"/>
                </c:ext>
              </c:extLst>
            </c:dLbl>
            <c:dLbl>
              <c:idx val="7"/>
              <c:layout>
                <c:manualLayout>
                  <c:x val="-3.6231884057971015E-3"/>
                  <c:y val="-4.7413801149504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9B-4383-8660-6AFE3A1258BB}"/>
                </c:ext>
              </c:extLst>
            </c:dLbl>
            <c:dLbl>
              <c:idx val="8"/>
              <c:layout>
                <c:manualLayout>
                  <c:x val="-8.856580457753038E-17"/>
                  <c:y val="-5.7950201404950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9B-4383-8660-6AFE3A1258BB}"/>
                </c:ext>
              </c:extLst>
            </c:dLbl>
            <c:dLbl>
              <c:idx val="9"/>
              <c:layout>
                <c:manualLayout>
                  <c:x val="-1.2076819201947582E-3"/>
                  <c:y val="-7.3754801788118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5054300277682669E-2"/>
                      <c:h val="4.11183019968760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29B-4383-8660-6AFE3A1258BB}"/>
                </c:ext>
              </c:extLst>
            </c:dLbl>
            <c:dLbl>
              <c:idx val="10"/>
              <c:layout>
                <c:manualLayout>
                  <c:x val="0"/>
                  <c:y val="-8.16571019797024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659.882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9B-4383-8660-6AFE3A125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AÑO 2009</c:v>
                </c:pt>
                <c:pt idx="1">
                  <c:v>AÑO 2010</c:v>
                </c:pt>
                <c:pt idx="2">
                  <c:v>AÑO 2011</c:v>
                </c:pt>
                <c:pt idx="3">
                  <c:v>AÑO 2012</c:v>
                </c:pt>
                <c:pt idx="4">
                  <c:v>AÑO 2013</c:v>
                </c:pt>
                <c:pt idx="5">
                  <c:v>AÑO 2014</c:v>
                </c:pt>
                <c:pt idx="6">
                  <c:v>AÑO 2015</c:v>
                </c:pt>
                <c:pt idx="7">
                  <c:v>AÑO 2016</c:v>
                </c:pt>
                <c:pt idx="8">
                  <c:v>AÑO 2017</c:v>
                </c:pt>
                <c:pt idx="9">
                  <c:v>AÑO 2018</c:v>
                </c:pt>
                <c:pt idx="10">
                  <c:v>AÑO 2019</c:v>
                </c:pt>
              </c:strCache>
            </c:strRef>
          </c:cat>
          <c:val>
            <c:numRef>
              <c:f>Hoja1!$C$2:$C$12</c:f>
              <c:numCache>
                <c:formatCode>#,##0</c:formatCode>
                <c:ptCount val="11"/>
                <c:pt idx="0">
                  <c:v>478091</c:v>
                </c:pt>
                <c:pt idx="1">
                  <c:v>515148</c:v>
                </c:pt>
                <c:pt idx="2">
                  <c:v>549708</c:v>
                </c:pt>
                <c:pt idx="3">
                  <c:v>583227</c:v>
                </c:pt>
                <c:pt idx="4">
                  <c:v>629737</c:v>
                </c:pt>
                <c:pt idx="5">
                  <c:v>654167</c:v>
                </c:pt>
                <c:pt idx="6">
                  <c:v>597375</c:v>
                </c:pt>
                <c:pt idx="7">
                  <c:v>636339</c:v>
                </c:pt>
                <c:pt idx="8">
                  <c:v>638427</c:v>
                </c:pt>
                <c:pt idx="9">
                  <c:v>634058</c:v>
                </c:pt>
                <c:pt idx="10">
                  <c:v>634776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9B-4383-8660-6AFE3A1258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0919680"/>
        <c:axId val="200749440"/>
        <c:axId val="184676800"/>
      </c:bar3DChart>
      <c:catAx>
        <c:axId val="200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0749440"/>
        <c:crosses val="autoZero"/>
        <c:auto val="1"/>
        <c:lblAlgn val="ctr"/>
        <c:lblOffset val="100"/>
        <c:noMultiLvlLbl val="0"/>
      </c:catAx>
      <c:valAx>
        <c:axId val="20074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0919680"/>
        <c:crosses val="autoZero"/>
        <c:crossBetween val="between"/>
      </c:valAx>
      <c:serAx>
        <c:axId val="1846768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074944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22217395681067"/>
          <c:y val="0.85813745869171121"/>
          <c:w val="0.25268101970746026"/>
          <c:h val="5.4299519855453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s-P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19276281765922E-2"/>
          <c:y val="0.17088948605809762"/>
          <c:w val="0.39289430834465439"/>
          <c:h val="0.8232978506111270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 GRUPOS DE GASTOS</c:v>
                </c:pt>
              </c:strCache>
            </c:strRef>
          </c:tx>
          <c:dPt>
            <c:idx val="0"/>
            <c:bubble3D val="0"/>
            <c:spPr>
              <a:solidFill>
                <a:srgbClr val="C8082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6C-4FF9-BB5D-BBC96D1165CD}"/>
              </c:ext>
            </c:extLst>
          </c:dPt>
          <c:dPt>
            <c:idx val="1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6C-4FF9-BB5D-BBC96D1165CD}"/>
              </c:ext>
            </c:extLst>
          </c:dPt>
          <c:dPt>
            <c:idx val="2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6C-4FF9-BB5D-BBC96D1165CD}"/>
              </c:ext>
            </c:extLst>
          </c:dPt>
          <c:dPt>
            <c:idx val="3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6C-4FF9-BB5D-BBC96D1165CD}"/>
              </c:ext>
            </c:extLst>
          </c:dPt>
          <c:dPt>
            <c:idx val="4"/>
            <c:bubble3D val="0"/>
            <c:spPr>
              <a:ln>
                <a:solidFill>
                  <a:srgbClr val="7030A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6C-4FF9-BB5D-BBC96D1165CD}"/>
              </c:ext>
            </c:extLst>
          </c:dPt>
          <c:dPt>
            <c:idx val="5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E6C-4FF9-BB5D-BBC96D1165C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G.1.823.220.661.191.- 24% - 100 Servicios Personales</c:v>
                </c:pt>
                <c:pt idx="1">
                  <c:v>G.358.342.987.126.- 5% - 200 Servicios No Personales</c:v>
                </c:pt>
                <c:pt idx="2">
                  <c:v>G.1.093.671.304.760.- 14% - 300 Bienes de Consumo e Insumo</c:v>
                </c:pt>
                <c:pt idx="3">
                  <c:v>G.642.304.953.260.- 8% - 500 Inversión Física</c:v>
                </c:pt>
                <c:pt idx="4">
                  <c:v>G.3.591.307.959.777.- 46% - 800 Transferencias</c:v>
                </c:pt>
                <c:pt idx="5">
                  <c:v>G.217.769.184.172.- 3% - 900 Otros Gastos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24</c:v>
                </c:pt>
                <c:pt idx="1">
                  <c:v>5</c:v>
                </c:pt>
                <c:pt idx="2">
                  <c:v>14</c:v>
                </c:pt>
                <c:pt idx="3">
                  <c:v>8</c:v>
                </c:pt>
                <c:pt idx="4">
                  <c:v>46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E6C-4FF9-BB5D-BBC96D1165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A8504-3C82-4720-A1FC-A993B266BCE9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344A449-3E5E-4E69-8E23-440D8F24D74D}">
      <dgm:prSet phldrT="[Texto]"/>
      <dgm:spPr/>
      <dgm:t>
        <a:bodyPr/>
        <a:lstStyle/>
        <a:p>
          <a:r>
            <a:rPr lang="es-MX" dirty="0"/>
            <a:t>Contribuciones a la Seguridad Social</a:t>
          </a:r>
        </a:p>
      </dgm:t>
    </dgm:pt>
    <dgm:pt modelId="{2B6F171B-4418-4859-830D-A15EB0E699B1}" type="parTrans" cxnId="{C4B03BB3-41CB-4612-ADE5-C0B7ADAD0F85}">
      <dgm:prSet/>
      <dgm:spPr/>
      <dgm:t>
        <a:bodyPr/>
        <a:lstStyle/>
        <a:p>
          <a:endParaRPr lang="es-MX"/>
        </a:p>
      </dgm:t>
    </dgm:pt>
    <dgm:pt modelId="{65C6CCF2-23D3-4004-8EA5-AD0C6B46D21A}" type="sibTrans" cxnId="{C4B03BB3-41CB-4612-ADE5-C0B7ADAD0F85}">
      <dgm:prSet/>
      <dgm:spPr/>
      <dgm:t>
        <a:bodyPr/>
        <a:lstStyle/>
        <a:p>
          <a:endParaRPr lang="es-MX"/>
        </a:p>
      </dgm:t>
    </dgm:pt>
    <dgm:pt modelId="{E32BC2AB-D16E-4370-9DD4-60600B895E56}">
      <dgm:prSet phldrT="[Texto]"/>
      <dgm:spPr/>
      <dgm:t>
        <a:bodyPr/>
        <a:lstStyle/>
        <a:p>
          <a:r>
            <a:rPr lang="es-MX" dirty="0"/>
            <a:t>Contribuciones de los Empleadores</a:t>
          </a:r>
        </a:p>
      </dgm:t>
    </dgm:pt>
    <dgm:pt modelId="{BB924BE9-41C4-42A7-B94A-A1C1543466EF}" type="parTrans" cxnId="{9EBC046E-BC18-4301-AEFF-D3E18235EC95}">
      <dgm:prSet/>
      <dgm:spPr/>
      <dgm:t>
        <a:bodyPr/>
        <a:lstStyle/>
        <a:p>
          <a:endParaRPr lang="es-MX"/>
        </a:p>
      </dgm:t>
    </dgm:pt>
    <dgm:pt modelId="{FBF706EC-5A35-497F-AAC6-0CEAAE39B983}" type="sibTrans" cxnId="{9EBC046E-BC18-4301-AEFF-D3E18235EC95}">
      <dgm:prSet/>
      <dgm:spPr/>
      <dgm:t>
        <a:bodyPr/>
        <a:lstStyle/>
        <a:p>
          <a:endParaRPr lang="es-MX"/>
        </a:p>
      </dgm:t>
    </dgm:pt>
    <dgm:pt modelId="{C269D602-7BE2-487D-B13E-89A6C20759FB}">
      <dgm:prSet phldrT="[Texto]"/>
      <dgm:spPr/>
      <dgm:t>
        <a:bodyPr/>
        <a:lstStyle/>
        <a:p>
          <a:r>
            <a:rPr lang="es-MX" dirty="0"/>
            <a:t>Contribuciones de los Asegurados</a:t>
          </a:r>
        </a:p>
      </dgm:t>
    </dgm:pt>
    <dgm:pt modelId="{67AD8245-D14B-4605-98C0-AF071B2F2A5A}" type="parTrans" cxnId="{7BECDEB4-A81C-49DD-B9B9-6A7FDE78D195}">
      <dgm:prSet/>
      <dgm:spPr/>
      <dgm:t>
        <a:bodyPr/>
        <a:lstStyle/>
        <a:p>
          <a:endParaRPr lang="es-MX"/>
        </a:p>
      </dgm:t>
    </dgm:pt>
    <dgm:pt modelId="{34F80B5D-BDCB-4738-ADE7-6CDCF69C0072}" type="sibTrans" cxnId="{7BECDEB4-A81C-49DD-B9B9-6A7FDE78D195}">
      <dgm:prSet/>
      <dgm:spPr/>
      <dgm:t>
        <a:bodyPr/>
        <a:lstStyle/>
        <a:p>
          <a:endParaRPr lang="es-MX"/>
        </a:p>
      </dgm:t>
    </dgm:pt>
    <dgm:pt modelId="{571E8FA6-64A1-4BBC-A286-94229164D430}">
      <dgm:prSet phldrT="[Texto]"/>
      <dgm:spPr/>
      <dgm:t>
        <a:bodyPr/>
        <a:lstStyle/>
        <a:p>
          <a:r>
            <a:rPr lang="es-MX" dirty="0"/>
            <a:t>Ingresos No Tributarios</a:t>
          </a:r>
        </a:p>
      </dgm:t>
    </dgm:pt>
    <dgm:pt modelId="{23EBA346-8511-486E-ACE3-1E24CB6660B6}" type="parTrans" cxnId="{7C9F17F9-E90C-494D-B642-2248FA32DA34}">
      <dgm:prSet/>
      <dgm:spPr/>
      <dgm:t>
        <a:bodyPr/>
        <a:lstStyle/>
        <a:p>
          <a:endParaRPr lang="es-MX"/>
        </a:p>
      </dgm:t>
    </dgm:pt>
    <dgm:pt modelId="{1CB88A89-6244-471D-910F-C67377300DE8}" type="sibTrans" cxnId="{7C9F17F9-E90C-494D-B642-2248FA32DA34}">
      <dgm:prSet/>
      <dgm:spPr/>
      <dgm:t>
        <a:bodyPr/>
        <a:lstStyle/>
        <a:p>
          <a:endParaRPr lang="es-MX"/>
        </a:p>
      </dgm:t>
    </dgm:pt>
    <dgm:pt modelId="{A75ADF63-46BB-40F4-95EA-AE584FC31A92}">
      <dgm:prSet phldrT="[Texto]"/>
      <dgm:spPr/>
      <dgm:t>
        <a:bodyPr/>
        <a:lstStyle/>
        <a:p>
          <a:r>
            <a:rPr lang="es-MX" dirty="0"/>
            <a:t>Multas y Otros Derechos No tributarios</a:t>
          </a:r>
        </a:p>
      </dgm:t>
    </dgm:pt>
    <dgm:pt modelId="{CDD4F9F6-9100-4C3C-8FBE-5322790B4FA1}" type="parTrans" cxnId="{0EB4A20A-9163-4317-AD2D-DEB777DD77C5}">
      <dgm:prSet/>
      <dgm:spPr/>
      <dgm:t>
        <a:bodyPr/>
        <a:lstStyle/>
        <a:p>
          <a:endParaRPr lang="es-MX"/>
        </a:p>
      </dgm:t>
    </dgm:pt>
    <dgm:pt modelId="{8CD727C0-3C5A-49A8-815E-300FC3E258F1}" type="sibTrans" cxnId="{0EB4A20A-9163-4317-AD2D-DEB777DD77C5}">
      <dgm:prSet/>
      <dgm:spPr/>
      <dgm:t>
        <a:bodyPr/>
        <a:lstStyle/>
        <a:p>
          <a:endParaRPr lang="es-MX"/>
        </a:p>
      </dgm:t>
    </dgm:pt>
    <dgm:pt modelId="{5659DC12-6518-4B63-93DE-D676A730FFC8}">
      <dgm:prSet phldrT="[Texto]"/>
      <dgm:spPr/>
      <dgm:t>
        <a:bodyPr/>
        <a:lstStyle/>
        <a:p>
          <a:r>
            <a:rPr lang="es-MX" dirty="0"/>
            <a:t>Rentas de la Propiedad</a:t>
          </a:r>
        </a:p>
      </dgm:t>
    </dgm:pt>
    <dgm:pt modelId="{0E9E6F1D-7F3A-4FB3-B731-6D0DDA662E0E}" type="parTrans" cxnId="{3B11F518-DC38-4E67-9124-EEA85B5CB05B}">
      <dgm:prSet/>
      <dgm:spPr/>
      <dgm:t>
        <a:bodyPr/>
        <a:lstStyle/>
        <a:p>
          <a:endParaRPr lang="es-MX"/>
        </a:p>
      </dgm:t>
    </dgm:pt>
    <dgm:pt modelId="{72F59A8E-C6B9-4FC3-9171-610D6E42985A}" type="sibTrans" cxnId="{3B11F518-DC38-4E67-9124-EEA85B5CB05B}">
      <dgm:prSet/>
      <dgm:spPr/>
      <dgm:t>
        <a:bodyPr/>
        <a:lstStyle/>
        <a:p>
          <a:endParaRPr lang="es-MX"/>
        </a:p>
      </dgm:t>
    </dgm:pt>
    <dgm:pt modelId="{E3E649E0-9FEB-4E65-9321-BBE8F66DBD4F}">
      <dgm:prSet phldrT="[Texto]"/>
      <dgm:spPr/>
      <dgm:t>
        <a:bodyPr/>
        <a:lstStyle/>
        <a:p>
          <a:r>
            <a:rPr lang="es-MX" dirty="0"/>
            <a:t>Intereses por Préstamos, por Depósitos , por Títulos y Valores</a:t>
          </a:r>
        </a:p>
      </dgm:t>
    </dgm:pt>
    <dgm:pt modelId="{32F4A408-14C8-45B3-96E8-0818F93B4494}" type="parTrans" cxnId="{EA5F2003-6155-4601-80FF-EC72EFCC2CD9}">
      <dgm:prSet/>
      <dgm:spPr/>
      <dgm:t>
        <a:bodyPr/>
        <a:lstStyle/>
        <a:p>
          <a:endParaRPr lang="es-MX"/>
        </a:p>
      </dgm:t>
    </dgm:pt>
    <dgm:pt modelId="{477CEE41-11AD-4A5B-9692-0F0C0981EAB9}" type="sibTrans" cxnId="{EA5F2003-6155-4601-80FF-EC72EFCC2CD9}">
      <dgm:prSet/>
      <dgm:spPr/>
      <dgm:t>
        <a:bodyPr/>
        <a:lstStyle/>
        <a:p>
          <a:endParaRPr lang="es-MX"/>
        </a:p>
      </dgm:t>
    </dgm:pt>
    <dgm:pt modelId="{DC4B807B-9714-4BF4-BB3B-6624C87F925E}">
      <dgm:prSet phldrT="[Texto]"/>
      <dgm:spPr/>
      <dgm:t>
        <a:bodyPr/>
        <a:lstStyle/>
        <a:p>
          <a:r>
            <a:rPr lang="es-MX" dirty="0"/>
            <a:t>Alquileres de Edificios</a:t>
          </a:r>
        </a:p>
      </dgm:t>
    </dgm:pt>
    <dgm:pt modelId="{4EBA2A50-E9EB-469D-BA5D-D0AE1CEE43C7}" type="parTrans" cxnId="{E4758946-6954-4234-BACD-FA9125357C7A}">
      <dgm:prSet/>
      <dgm:spPr/>
      <dgm:t>
        <a:bodyPr/>
        <a:lstStyle/>
        <a:p>
          <a:endParaRPr lang="es-MX"/>
        </a:p>
      </dgm:t>
    </dgm:pt>
    <dgm:pt modelId="{E32CD7CD-16D8-4BBB-93CF-1E1CF0F1C16B}" type="sibTrans" cxnId="{E4758946-6954-4234-BACD-FA9125357C7A}">
      <dgm:prSet/>
      <dgm:spPr/>
      <dgm:t>
        <a:bodyPr/>
        <a:lstStyle/>
        <a:p>
          <a:endParaRPr lang="es-MX"/>
        </a:p>
      </dgm:t>
    </dgm:pt>
    <dgm:pt modelId="{BF0F05F3-7D26-48E4-BDB6-C4EA751C930B}">
      <dgm:prSet phldrT="[Texto]"/>
      <dgm:spPr/>
      <dgm:t>
        <a:bodyPr/>
        <a:lstStyle/>
        <a:p>
          <a:r>
            <a:rPr lang="es-MX" dirty="0"/>
            <a:t>Otros Recursos Corrientes       </a:t>
          </a:r>
        </a:p>
      </dgm:t>
    </dgm:pt>
    <dgm:pt modelId="{0EA6B85E-B5B5-4056-AA67-5106B13E9C9B}" type="parTrans" cxnId="{623F2CC2-EF01-4FDB-948F-9E3BC3E329E6}">
      <dgm:prSet/>
      <dgm:spPr/>
      <dgm:t>
        <a:bodyPr/>
        <a:lstStyle/>
        <a:p>
          <a:endParaRPr lang="es-MX"/>
        </a:p>
      </dgm:t>
    </dgm:pt>
    <dgm:pt modelId="{B2EDCFD9-3B6B-42AF-83AF-F5A8C4776320}" type="sibTrans" cxnId="{623F2CC2-EF01-4FDB-948F-9E3BC3E329E6}">
      <dgm:prSet/>
      <dgm:spPr/>
      <dgm:t>
        <a:bodyPr/>
        <a:lstStyle/>
        <a:p>
          <a:endParaRPr lang="es-MX"/>
        </a:p>
      </dgm:t>
    </dgm:pt>
    <dgm:pt modelId="{F2C58BB1-680B-4ED2-8D08-78C4012A3C87}">
      <dgm:prSet phldrT="[Texto]"/>
      <dgm:spPr/>
      <dgm:t>
        <a:bodyPr/>
        <a:lstStyle/>
        <a:p>
          <a:r>
            <a:rPr lang="es-MX" dirty="0"/>
            <a:t>Imprevistos</a:t>
          </a:r>
        </a:p>
      </dgm:t>
    </dgm:pt>
    <dgm:pt modelId="{1047AA9B-8F61-444E-8068-CC125D43306A}" type="parTrans" cxnId="{8D17FF83-12A9-49AF-952F-EE35C7A5F22C}">
      <dgm:prSet/>
      <dgm:spPr/>
      <dgm:t>
        <a:bodyPr/>
        <a:lstStyle/>
        <a:p>
          <a:endParaRPr lang="es-MX"/>
        </a:p>
      </dgm:t>
    </dgm:pt>
    <dgm:pt modelId="{15B06B67-AFCB-4556-B012-D34CB3201B05}" type="sibTrans" cxnId="{8D17FF83-12A9-49AF-952F-EE35C7A5F22C}">
      <dgm:prSet/>
      <dgm:spPr/>
      <dgm:t>
        <a:bodyPr/>
        <a:lstStyle/>
        <a:p>
          <a:endParaRPr lang="es-MX"/>
        </a:p>
      </dgm:t>
    </dgm:pt>
    <dgm:pt modelId="{CA657184-7715-4FDF-9667-C1C1E8EF65A8}" type="pres">
      <dgm:prSet presAssocID="{AD7A8504-3C82-4720-A1FC-A993B266BC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A4E66045-0734-4DA9-B88F-5D28FC44D98A}" type="pres">
      <dgm:prSet presAssocID="{6344A449-3E5E-4E69-8E23-440D8F24D74D}" presName="linNode" presStyleCnt="0"/>
      <dgm:spPr/>
    </dgm:pt>
    <dgm:pt modelId="{3C3B3916-C55B-4E7D-BE4B-8D6E6A4E1F43}" type="pres">
      <dgm:prSet presAssocID="{6344A449-3E5E-4E69-8E23-440D8F24D74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96792C5-229E-4F37-AFFB-71625FDF9081}" type="pres">
      <dgm:prSet presAssocID="{6344A449-3E5E-4E69-8E23-440D8F24D74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83DBEF7-9E99-46A6-B137-B4A831986475}" type="pres">
      <dgm:prSet presAssocID="{65C6CCF2-23D3-4004-8EA5-AD0C6B46D21A}" presName="sp" presStyleCnt="0"/>
      <dgm:spPr/>
    </dgm:pt>
    <dgm:pt modelId="{08314146-47A9-4D2F-A9D6-583A918FEAEC}" type="pres">
      <dgm:prSet presAssocID="{571E8FA6-64A1-4BBC-A286-94229164D430}" presName="linNode" presStyleCnt="0"/>
      <dgm:spPr/>
    </dgm:pt>
    <dgm:pt modelId="{B0D85C65-D798-4E32-A92F-76977FA2982F}" type="pres">
      <dgm:prSet presAssocID="{571E8FA6-64A1-4BBC-A286-94229164D43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EE1DAB4-2F40-48C0-9AB5-EE72AA8C15DF}" type="pres">
      <dgm:prSet presAssocID="{571E8FA6-64A1-4BBC-A286-94229164D43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F35D540-A29A-425E-B498-E54DB8935CBE}" type="pres">
      <dgm:prSet presAssocID="{1CB88A89-6244-471D-910F-C67377300DE8}" presName="sp" presStyleCnt="0"/>
      <dgm:spPr/>
    </dgm:pt>
    <dgm:pt modelId="{3F2C7E8E-A672-4605-BDC7-F311109E509D}" type="pres">
      <dgm:prSet presAssocID="{5659DC12-6518-4B63-93DE-D676A730FFC8}" presName="linNode" presStyleCnt="0"/>
      <dgm:spPr/>
    </dgm:pt>
    <dgm:pt modelId="{AF86DB51-7779-4832-83D6-7C29034BE5B8}" type="pres">
      <dgm:prSet presAssocID="{5659DC12-6518-4B63-93DE-D676A730FFC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6C29272-AA07-41D0-91D4-075425ECD837}" type="pres">
      <dgm:prSet presAssocID="{5659DC12-6518-4B63-93DE-D676A730FFC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D2C8782-12DF-4A5A-8272-0D1254428182}" type="pres">
      <dgm:prSet presAssocID="{72F59A8E-C6B9-4FC3-9171-610D6E42985A}" presName="sp" presStyleCnt="0"/>
      <dgm:spPr/>
    </dgm:pt>
    <dgm:pt modelId="{D4E507D3-297F-4D6A-B7D7-992CC1FFDABA}" type="pres">
      <dgm:prSet presAssocID="{BF0F05F3-7D26-48E4-BDB6-C4EA751C930B}" presName="linNode" presStyleCnt="0"/>
      <dgm:spPr/>
    </dgm:pt>
    <dgm:pt modelId="{F2628A6D-6BC0-4895-B9BE-E7F57A72A1D2}" type="pres">
      <dgm:prSet presAssocID="{BF0F05F3-7D26-48E4-BDB6-C4EA751C930B}" presName="parentText" presStyleLbl="node1" presStyleIdx="3" presStyleCnt="4" custScaleX="101058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4EAB46D-C6FC-48F1-A5E0-58F5DB780678}" type="pres">
      <dgm:prSet presAssocID="{BF0F05F3-7D26-48E4-BDB6-C4EA751C930B}" presName="descendantText" presStyleLbl="alignAccFollowNode1" presStyleIdx="3" presStyleCnt="4" custLinFactNeighborX="-926" custLinFactNeighborY="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14FA8A55-B879-42E7-B9AE-4B848646413B}" type="presOf" srcId="{5659DC12-6518-4B63-93DE-D676A730FFC8}" destId="{AF86DB51-7779-4832-83D6-7C29034BE5B8}" srcOrd="0" destOrd="0" presId="urn:microsoft.com/office/officeart/2005/8/layout/vList5"/>
    <dgm:cxn modelId="{623F2CC2-EF01-4FDB-948F-9E3BC3E329E6}" srcId="{AD7A8504-3C82-4720-A1FC-A993B266BCE9}" destId="{BF0F05F3-7D26-48E4-BDB6-C4EA751C930B}" srcOrd="3" destOrd="0" parTransId="{0EA6B85E-B5B5-4056-AA67-5106B13E9C9B}" sibTransId="{B2EDCFD9-3B6B-42AF-83AF-F5A8C4776320}"/>
    <dgm:cxn modelId="{8D17FF83-12A9-49AF-952F-EE35C7A5F22C}" srcId="{BF0F05F3-7D26-48E4-BDB6-C4EA751C930B}" destId="{F2C58BB1-680B-4ED2-8D08-78C4012A3C87}" srcOrd="0" destOrd="0" parTransId="{1047AA9B-8F61-444E-8068-CC125D43306A}" sibTransId="{15B06B67-AFCB-4556-B012-D34CB3201B05}"/>
    <dgm:cxn modelId="{193652C5-76F1-4837-A777-193E4BDE533B}" type="presOf" srcId="{DC4B807B-9714-4BF4-BB3B-6624C87F925E}" destId="{46C29272-AA07-41D0-91D4-075425ECD837}" srcOrd="0" destOrd="1" presId="urn:microsoft.com/office/officeart/2005/8/layout/vList5"/>
    <dgm:cxn modelId="{2674E608-87A4-42E3-983A-27D08380A8B3}" type="presOf" srcId="{E3E649E0-9FEB-4E65-9321-BBE8F66DBD4F}" destId="{46C29272-AA07-41D0-91D4-075425ECD837}" srcOrd="0" destOrd="0" presId="urn:microsoft.com/office/officeart/2005/8/layout/vList5"/>
    <dgm:cxn modelId="{939A3752-3958-470E-B3F4-BBCD30131CFC}" type="presOf" srcId="{6344A449-3E5E-4E69-8E23-440D8F24D74D}" destId="{3C3B3916-C55B-4E7D-BE4B-8D6E6A4E1F43}" srcOrd="0" destOrd="0" presId="urn:microsoft.com/office/officeart/2005/8/layout/vList5"/>
    <dgm:cxn modelId="{C4B03BB3-41CB-4612-ADE5-C0B7ADAD0F85}" srcId="{AD7A8504-3C82-4720-A1FC-A993B266BCE9}" destId="{6344A449-3E5E-4E69-8E23-440D8F24D74D}" srcOrd="0" destOrd="0" parTransId="{2B6F171B-4418-4859-830D-A15EB0E699B1}" sibTransId="{65C6CCF2-23D3-4004-8EA5-AD0C6B46D21A}"/>
    <dgm:cxn modelId="{8F3365A8-271C-43B6-83E7-75C7CB39438C}" type="presOf" srcId="{BF0F05F3-7D26-48E4-BDB6-C4EA751C930B}" destId="{F2628A6D-6BC0-4895-B9BE-E7F57A72A1D2}" srcOrd="0" destOrd="0" presId="urn:microsoft.com/office/officeart/2005/8/layout/vList5"/>
    <dgm:cxn modelId="{6FAD8A92-7516-42C6-B5EF-340262D3C2E2}" type="presOf" srcId="{F2C58BB1-680B-4ED2-8D08-78C4012A3C87}" destId="{74EAB46D-C6FC-48F1-A5E0-58F5DB780678}" srcOrd="0" destOrd="0" presId="urn:microsoft.com/office/officeart/2005/8/layout/vList5"/>
    <dgm:cxn modelId="{7C9F17F9-E90C-494D-B642-2248FA32DA34}" srcId="{AD7A8504-3C82-4720-A1FC-A993B266BCE9}" destId="{571E8FA6-64A1-4BBC-A286-94229164D430}" srcOrd="1" destOrd="0" parTransId="{23EBA346-8511-486E-ACE3-1E24CB6660B6}" sibTransId="{1CB88A89-6244-471D-910F-C67377300DE8}"/>
    <dgm:cxn modelId="{9EBC046E-BC18-4301-AEFF-D3E18235EC95}" srcId="{6344A449-3E5E-4E69-8E23-440D8F24D74D}" destId="{E32BC2AB-D16E-4370-9DD4-60600B895E56}" srcOrd="0" destOrd="0" parTransId="{BB924BE9-41C4-42A7-B94A-A1C1543466EF}" sibTransId="{FBF706EC-5A35-497F-AAC6-0CEAAE39B983}"/>
    <dgm:cxn modelId="{FA4BCE9B-73AD-4CB9-A268-B90BD6BC72AE}" type="presOf" srcId="{A75ADF63-46BB-40F4-95EA-AE584FC31A92}" destId="{EEE1DAB4-2F40-48C0-9AB5-EE72AA8C15DF}" srcOrd="0" destOrd="0" presId="urn:microsoft.com/office/officeart/2005/8/layout/vList5"/>
    <dgm:cxn modelId="{02112588-FCB9-4D73-9504-C09CAC462B2D}" type="presOf" srcId="{571E8FA6-64A1-4BBC-A286-94229164D430}" destId="{B0D85C65-D798-4E32-A92F-76977FA2982F}" srcOrd="0" destOrd="0" presId="urn:microsoft.com/office/officeart/2005/8/layout/vList5"/>
    <dgm:cxn modelId="{E4758946-6954-4234-BACD-FA9125357C7A}" srcId="{5659DC12-6518-4B63-93DE-D676A730FFC8}" destId="{DC4B807B-9714-4BF4-BB3B-6624C87F925E}" srcOrd="1" destOrd="0" parTransId="{4EBA2A50-E9EB-469D-BA5D-D0AE1CEE43C7}" sibTransId="{E32CD7CD-16D8-4BBB-93CF-1E1CF0F1C16B}"/>
    <dgm:cxn modelId="{3B11F518-DC38-4E67-9124-EEA85B5CB05B}" srcId="{AD7A8504-3C82-4720-A1FC-A993B266BCE9}" destId="{5659DC12-6518-4B63-93DE-D676A730FFC8}" srcOrd="2" destOrd="0" parTransId="{0E9E6F1D-7F3A-4FB3-B731-6D0DDA662E0E}" sibTransId="{72F59A8E-C6B9-4FC3-9171-610D6E42985A}"/>
    <dgm:cxn modelId="{A660121A-922A-41EC-94E0-59F313AF8BA3}" type="presOf" srcId="{E32BC2AB-D16E-4370-9DD4-60600B895E56}" destId="{C96792C5-229E-4F37-AFFB-71625FDF9081}" srcOrd="0" destOrd="0" presId="urn:microsoft.com/office/officeart/2005/8/layout/vList5"/>
    <dgm:cxn modelId="{0EB4A20A-9163-4317-AD2D-DEB777DD77C5}" srcId="{571E8FA6-64A1-4BBC-A286-94229164D430}" destId="{A75ADF63-46BB-40F4-95EA-AE584FC31A92}" srcOrd="0" destOrd="0" parTransId="{CDD4F9F6-9100-4C3C-8FBE-5322790B4FA1}" sibTransId="{8CD727C0-3C5A-49A8-815E-300FC3E258F1}"/>
    <dgm:cxn modelId="{EA5F2003-6155-4601-80FF-EC72EFCC2CD9}" srcId="{5659DC12-6518-4B63-93DE-D676A730FFC8}" destId="{E3E649E0-9FEB-4E65-9321-BBE8F66DBD4F}" srcOrd="0" destOrd="0" parTransId="{32F4A408-14C8-45B3-96E8-0818F93B4494}" sibTransId="{477CEE41-11AD-4A5B-9692-0F0C0981EAB9}"/>
    <dgm:cxn modelId="{D76A8CEF-ECA0-44A2-814D-9E70E1C377F1}" type="presOf" srcId="{AD7A8504-3C82-4720-A1FC-A993B266BCE9}" destId="{CA657184-7715-4FDF-9667-C1C1E8EF65A8}" srcOrd="0" destOrd="0" presId="urn:microsoft.com/office/officeart/2005/8/layout/vList5"/>
    <dgm:cxn modelId="{7BECDEB4-A81C-49DD-B9B9-6A7FDE78D195}" srcId="{6344A449-3E5E-4E69-8E23-440D8F24D74D}" destId="{C269D602-7BE2-487D-B13E-89A6C20759FB}" srcOrd="1" destOrd="0" parTransId="{67AD8245-D14B-4605-98C0-AF071B2F2A5A}" sibTransId="{34F80B5D-BDCB-4738-ADE7-6CDCF69C0072}"/>
    <dgm:cxn modelId="{CC468C7D-9E6E-4B80-84E8-5D910228C07A}" type="presOf" srcId="{C269D602-7BE2-487D-B13E-89A6C20759FB}" destId="{C96792C5-229E-4F37-AFFB-71625FDF9081}" srcOrd="0" destOrd="1" presId="urn:microsoft.com/office/officeart/2005/8/layout/vList5"/>
    <dgm:cxn modelId="{9DEB8C4A-F40F-4CBB-9981-8E664BA55583}" type="presParOf" srcId="{CA657184-7715-4FDF-9667-C1C1E8EF65A8}" destId="{A4E66045-0734-4DA9-B88F-5D28FC44D98A}" srcOrd="0" destOrd="0" presId="urn:microsoft.com/office/officeart/2005/8/layout/vList5"/>
    <dgm:cxn modelId="{F5A757EC-71F2-4EE2-BCFF-1A5834BEF4A5}" type="presParOf" srcId="{A4E66045-0734-4DA9-B88F-5D28FC44D98A}" destId="{3C3B3916-C55B-4E7D-BE4B-8D6E6A4E1F43}" srcOrd="0" destOrd="0" presId="urn:microsoft.com/office/officeart/2005/8/layout/vList5"/>
    <dgm:cxn modelId="{9B6C469D-4228-4CC1-A830-858839350992}" type="presParOf" srcId="{A4E66045-0734-4DA9-B88F-5D28FC44D98A}" destId="{C96792C5-229E-4F37-AFFB-71625FDF9081}" srcOrd="1" destOrd="0" presId="urn:microsoft.com/office/officeart/2005/8/layout/vList5"/>
    <dgm:cxn modelId="{B6BABF7A-021E-4396-AFDE-3881325CE31E}" type="presParOf" srcId="{CA657184-7715-4FDF-9667-C1C1E8EF65A8}" destId="{C83DBEF7-9E99-46A6-B137-B4A831986475}" srcOrd="1" destOrd="0" presId="urn:microsoft.com/office/officeart/2005/8/layout/vList5"/>
    <dgm:cxn modelId="{D59B43BF-C196-4C45-A91B-1CCB6C36A1C1}" type="presParOf" srcId="{CA657184-7715-4FDF-9667-C1C1E8EF65A8}" destId="{08314146-47A9-4D2F-A9D6-583A918FEAEC}" srcOrd="2" destOrd="0" presId="urn:microsoft.com/office/officeart/2005/8/layout/vList5"/>
    <dgm:cxn modelId="{2F1A293E-81A0-4744-A735-B9B0CACB0145}" type="presParOf" srcId="{08314146-47A9-4D2F-A9D6-583A918FEAEC}" destId="{B0D85C65-D798-4E32-A92F-76977FA2982F}" srcOrd="0" destOrd="0" presId="urn:microsoft.com/office/officeart/2005/8/layout/vList5"/>
    <dgm:cxn modelId="{DCDC175C-3674-44A1-81F6-F804E72AC846}" type="presParOf" srcId="{08314146-47A9-4D2F-A9D6-583A918FEAEC}" destId="{EEE1DAB4-2F40-48C0-9AB5-EE72AA8C15DF}" srcOrd="1" destOrd="0" presId="urn:microsoft.com/office/officeart/2005/8/layout/vList5"/>
    <dgm:cxn modelId="{7A0E9A9E-5445-4847-8A9D-4F637A7F52E3}" type="presParOf" srcId="{CA657184-7715-4FDF-9667-C1C1E8EF65A8}" destId="{9F35D540-A29A-425E-B498-E54DB8935CBE}" srcOrd="3" destOrd="0" presId="urn:microsoft.com/office/officeart/2005/8/layout/vList5"/>
    <dgm:cxn modelId="{84309B9F-4D38-4B68-BEC5-176161CA16A7}" type="presParOf" srcId="{CA657184-7715-4FDF-9667-C1C1E8EF65A8}" destId="{3F2C7E8E-A672-4605-BDC7-F311109E509D}" srcOrd="4" destOrd="0" presId="urn:microsoft.com/office/officeart/2005/8/layout/vList5"/>
    <dgm:cxn modelId="{44D2A15A-2CFA-4B33-BF70-543A9B59BB01}" type="presParOf" srcId="{3F2C7E8E-A672-4605-BDC7-F311109E509D}" destId="{AF86DB51-7779-4832-83D6-7C29034BE5B8}" srcOrd="0" destOrd="0" presId="urn:microsoft.com/office/officeart/2005/8/layout/vList5"/>
    <dgm:cxn modelId="{BA1CAC0F-FD06-4B2A-A322-9657AB5F58EB}" type="presParOf" srcId="{3F2C7E8E-A672-4605-BDC7-F311109E509D}" destId="{46C29272-AA07-41D0-91D4-075425ECD837}" srcOrd="1" destOrd="0" presId="urn:microsoft.com/office/officeart/2005/8/layout/vList5"/>
    <dgm:cxn modelId="{2FC21FB1-2503-4E3A-9BD3-609EA6B4E577}" type="presParOf" srcId="{CA657184-7715-4FDF-9667-C1C1E8EF65A8}" destId="{8D2C8782-12DF-4A5A-8272-0D1254428182}" srcOrd="5" destOrd="0" presId="urn:microsoft.com/office/officeart/2005/8/layout/vList5"/>
    <dgm:cxn modelId="{E1FC13C2-0322-4FEF-A808-B1FE4D513E23}" type="presParOf" srcId="{CA657184-7715-4FDF-9667-C1C1E8EF65A8}" destId="{D4E507D3-297F-4D6A-B7D7-992CC1FFDABA}" srcOrd="6" destOrd="0" presId="urn:microsoft.com/office/officeart/2005/8/layout/vList5"/>
    <dgm:cxn modelId="{9972709A-B0E2-44BA-827D-2FD89F031316}" type="presParOf" srcId="{D4E507D3-297F-4D6A-B7D7-992CC1FFDABA}" destId="{F2628A6D-6BC0-4895-B9BE-E7F57A72A1D2}" srcOrd="0" destOrd="0" presId="urn:microsoft.com/office/officeart/2005/8/layout/vList5"/>
    <dgm:cxn modelId="{A0D1484A-D541-4D55-9771-8CD6AA3004E5}" type="presParOf" srcId="{D4E507D3-297F-4D6A-B7D7-992CC1FFDABA}" destId="{74EAB46D-C6FC-48F1-A5E0-58F5DB7806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792C5-229E-4F37-AFFB-71625FDF9081}">
      <dsp:nvSpPr>
        <dsp:cNvPr id="0" name=""/>
        <dsp:cNvSpPr/>
      </dsp:nvSpPr>
      <dsp:spPr>
        <a:xfrm rot="5400000">
          <a:off x="5962869" y="-2474999"/>
          <a:ext cx="843876" cy="600923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/>
            <a:t>Contribuciones de los Empleadores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/>
            <a:t>Contribuciones de los Asegurados</a:t>
          </a:r>
        </a:p>
      </dsp:txBody>
      <dsp:txXfrm rot="-5400000">
        <a:off x="3380193" y="148872"/>
        <a:ext cx="5968035" cy="761486"/>
      </dsp:txXfrm>
    </dsp:sp>
    <dsp:sp modelId="{3C3B3916-C55B-4E7D-BE4B-8D6E6A4E1F43}">
      <dsp:nvSpPr>
        <dsp:cNvPr id="0" name=""/>
        <dsp:cNvSpPr/>
      </dsp:nvSpPr>
      <dsp:spPr>
        <a:xfrm>
          <a:off x="0" y="2193"/>
          <a:ext cx="3380192" cy="10548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Contribuciones a la Seguridad Social</a:t>
          </a:r>
        </a:p>
      </dsp:txBody>
      <dsp:txXfrm>
        <a:off x="51493" y="53686"/>
        <a:ext cx="3277206" cy="951859"/>
      </dsp:txXfrm>
    </dsp:sp>
    <dsp:sp modelId="{EEE1DAB4-2F40-48C0-9AB5-EE72AA8C15DF}">
      <dsp:nvSpPr>
        <dsp:cNvPr id="0" name=""/>
        <dsp:cNvSpPr/>
      </dsp:nvSpPr>
      <dsp:spPr>
        <a:xfrm rot="5400000">
          <a:off x="5962869" y="-1367411"/>
          <a:ext cx="843876" cy="600923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/>
            <a:t>Multas y Otros Derechos No tributarios</a:t>
          </a:r>
        </a:p>
      </dsp:txBody>
      <dsp:txXfrm rot="-5400000">
        <a:off x="3380193" y="1256460"/>
        <a:ext cx="5968035" cy="761486"/>
      </dsp:txXfrm>
    </dsp:sp>
    <dsp:sp modelId="{B0D85C65-D798-4E32-A92F-76977FA2982F}">
      <dsp:nvSpPr>
        <dsp:cNvPr id="0" name=""/>
        <dsp:cNvSpPr/>
      </dsp:nvSpPr>
      <dsp:spPr>
        <a:xfrm>
          <a:off x="0" y="1109780"/>
          <a:ext cx="3380192" cy="10548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Ingresos No Tributarios</a:t>
          </a:r>
        </a:p>
      </dsp:txBody>
      <dsp:txXfrm>
        <a:off x="51493" y="1161273"/>
        <a:ext cx="3277206" cy="951859"/>
      </dsp:txXfrm>
    </dsp:sp>
    <dsp:sp modelId="{46C29272-AA07-41D0-91D4-075425ECD837}">
      <dsp:nvSpPr>
        <dsp:cNvPr id="0" name=""/>
        <dsp:cNvSpPr/>
      </dsp:nvSpPr>
      <dsp:spPr>
        <a:xfrm rot="5400000">
          <a:off x="5962869" y="-259823"/>
          <a:ext cx="843876" cy="600923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/>
            <a:t>Intereses por Préstamos, por Depósitos , por Títulos y Valores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/>
            <a:t>Alquileres de Edificios</a:t>
          </a:r>
        </a:p>
      </dsp:txBody>
      <dsp:txXfrm rot="-5400000">
        <a:off x="3380193" y="2364048"/>
        <a:ext cx="5968035" cy="761486"/>
      </dsp:txXfrm>
    </dsp:sp>
    <dsp:sp modelId="{AF86DB51-7779-4832-83D6-7C29034BE5B8}">
      <dsp:nvSpPr>
        <dsp:cNvPr id="0" name=""/>
        <dsp:cNvSpPr/>
      </dsp:nvSpPr>
      <dsp:spPr>
        <a:xfrm>
          <a:off x="0" y="2217368"/>
          <a:ext cx="3380192" cy="10548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Rentas de la Propiedad</a:t>
          </a:r>
        </a:p>
      </dsp:txBody>
      <dsp:txXfrm>
        <a:off x="51493" y="2268861"/>
        <a:ext cx="3277206" cy="951859"/>
      </dsp:txXfrm>
    </dsp:sp>
    <dsp:sp modelId="{74EAB46D-C6FC-48F1-A5E0-58F5DB780678}">
      <dsp:nvSpPr>
        <dsp:cNvPr id="0" name=""/>
        <dsp:cNvSpPr/>
      </dsp:nvSpPr>
      <dsp:spPr>
        <a:xfrm rot="5400000">
          <a:off x="5942373" y="859500"/>
          <a:ext cx="843876" cy="598575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/>
            <a:t>Imprevistos</a:t>
          </a:r>
        </a:p>
      </dsp:txBody>
      <dsp:txXfrm rot="-5400000">
        <a:off x="3371433" y="3471636"/>
        <a:ext cx="5944562" cy="761486"/>
      </dsp:txXfrm>
    </dsp:sp>
    <dsp:sp modelId="{F2628A6D-6BC0-4895-B9BE-E7F57A72A1D2}">
      <dsp:nvSpPr>
        <dsp:cNvPr id="0" name=""/>
        <dsp:cNvSpPr/>
      </dsp:nvSpPr>
      <dsp:spPr>
        <a:xfrm>
          <a:off x="0" y="3324956"/>
          <a:ext cx="3402611" cy="10548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Otros Recursos Corrientes       </a:t>
          </a:r>
        </a:p>
      </dsp:txBody>
      <dsp:txXfrm>
        <a:off x="51493" y="3376449"/>
        <a:ext cx="3299625" cy="95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0.39248</cdr:x>
      <cdr:y>0.29988</cdr:y>
    </cdr:from>
    <cdr:to>
      <cdr:x>0.616</cdr:x>
      <cdr:y>0.44378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A5D455F5-E63E-4B94-8701-C485CC9B9E7F}"/>
            </a:ext>
          </a:extLst>
        </cdr:cNvPr>
        <cdr:cNvSpPr txBox="1"/>
      </cdr:nvSpPr>
      <cdr:spPr>
        <a:xfrm xmlns:a="http://schemas.openxmlformats.org/drawingml/2006/main">
          <a:off x="3913773" y="1427066"/>
          <a:ext cx="2228851" cy="684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Y" sz="1600" b="1" dirty="0"/>
            <a:t>G. 1.823.220.661.191</a:t>
          </a:r>
        </a:p>
        <a:p xmlns:a="http://schemas.openxmlformats.org/drawingml/2006/main">
          <a:r>
            <a:rPr lang="es-PY" sz="1600" b="1" dirty="0"/>
            <a:t>Servicios Personales</a:t>
          </a:r>
        </a:p>
      </cdr:txBody>
    </cdr:sp>
  </cdr:relSizeAnchor>
  <cdr:relSizeAnchor xmlns:cdr="http://schemas.openxmlformats.org/drawingml/2006/chartDrawing">
    <cdr:from>
      <cdr:x>0.42697</cdr:x>
      <cdr:y>0.53223</cdr:y>
    </cdr:from>
    <cdr:to>
      <cdr:x>0.65392</cdr:x>
      <cdr:y>0.59141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6D169970-F517-4FA5-A1C5-E179B7128D9A}"/>
            </a:ext>
          </a:extLst>
        </cdr:cNvPr>
        <cdr:cNvSpPr txBox="1"/>
      </cdr:nvSpPr>
      <cdr:spPr>
        <a:xfrm xmlns:a="http://schemas.openxmlformats.org/drawingml/2006/main">
          <a:off x="4257625" y="2532769"/>
          <a:ext cx="2263141" cy="28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Y" sz="1600" b="1" dirty="0"/>
            <a:t>G. 358.342.987.126</a:t>
          </a:r>
        </a:p>
        <a:p xmlns:a="http://schemas.openxmlformats.org/drawingml/2006/main">
          <a:r>
            <a:rPr lang="es-PY" sz="1600" b="1" dirty="0"/>
            <a:t>Servicios No Personales</a:t>
          </a:r>
        </a:p>
      </cdr:txBody>
    </cdr:sp>
  </cdr:relSizeAnchor>
  <cdr:relSizeAnchor xmlns:cdr="http://schemas.openxmlformats.org/drawingml/2006/chartDrawing">
    <cdr:from>
      <cdr:x>0.30508</cdr:x>
      <cdr:y>0.85611</cdr:y>
    </cdr:from>
    <cdr:to>
      <cdr:x>0.601</cdr:x>
      <cdr:y>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2E342C12-7809-4CA0-BF16-2B27AA9E005A}"/>
            </a:ext>
          </a:extLst>
        </cdr:cNvPr>
        <cdr:cNvSpPr txBox="1"/>
      </cdr:nvSpPr>
      <cdr:spPr>
        <a:xfrm xmlns:a="http://schemas.openxmlformats.org/drawingml/2006/main">
          <a:off x="3042243" y="4073988"/>
          <a:ext cx="2950846" cy="684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Y" sz="1600" b="1" dirty="0"/>
            <a:t>G. 642.304.953.260</a:t>
          </a:r>
        </a:p>
        <a:p xmlns:a="http://schemas.openxmlformats.org/drawingml/2006/main">
          <a:r>
            <a:rPr lang="es-PY" sz="1600" b="1" dirty="0"/>
            <a:t>Inversión Física </a:t>
          </a:r>
        </a:p>
      </cdr:txBody>
    </cdr:sp>
  </cdr:relSizeAnchor>
  <cdr:relSizeAnchor xmlns:cdr="http://schemas.openxmlformats.org/drawingml/2006/chartDrawing">
    <cdr:from>
      <cdr:x>0.178</cdr:x>
      <cdr:y>0.06759</cdr:y>
    </cdr:from>
    <cdr:to>
      <cdr:x>0.40495</cdr:x>
      <cdr:y>0.12676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E29E3D31-3125-42ED-8436-F96F5800C27F}"/>
            </a:ext>
          </a:extLst>
        </cdr:cNvPr>
        <cdr:cNvSpPr txBox="1"/>
      </cdr:nvSpPr>
      <cdr:spPr>
        <a:xfrm xmlns:a="http://schemas.openxmlformats.org/drawingml/2006/main">
          <a:off x="1774972" y="321637"/>
          <a:ext cx="2263141" cy="28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Y" sz="1600" b="1" dirty="0"/>
            <a:t>G. 217.769.184.172</a:t>
          </a:r>
        </a:p>
        <a:p xmlns:a="http://schemas.openxmlformats.org/drawingml/2006/main">
          <a:pPr algn="ctr"/>
          <a:r>
            <a:rPr lang="es-PY" sz="1600" b="1" dirty="0"/>
            <a:t>Otros Gastos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80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05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46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24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46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10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504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52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143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09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81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9DEA-2550-4119-BD36-BFA98E77E8E6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4A42-26C1-41D4-9265-E3A58916F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6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66254"/>
            <a:ext cx="9144000" cy="968644"/>
          </a:xfrm>
        </p:spPr>
        <p:txBody>
          <a:bodyPr>
            <a:normAutofit/>
          </a:bodyPr>
          <a:lstStyle/>
          <a:p>
            <a:r>
              <a:rPr lang="es-MX" sz="35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INSTITUTO DE PREVISION SOCIAL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8379" y="1134898"/>
            <a:ext cx="9144000" cy="1195593"/>
          </a:xfrm>
        </p:spPr>
        <p:txBody>
          <a:bodyPr>
            <a:normAutofit/>
          </a:bodyPr>
          <a:lstStyle/>
          <a:p>
            <a:r>
              <a:rPr lang="es-MX" sz="35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+mj-ea"/>
                <a:cs typeface="Arial" panose="020B0604020202020204" pitchFamily="34" charset="0"/>
              </a:rPr>
              <a:t>Proyecto de Presupuesto </a:t>
            </a:r>
          </a:p>
          <a:p>
            <a:r>
              <a:rPr lang="es-MX" sz="3500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+mj-ea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025" r="390" b="17200"/>
          <a:stretch/>
        </p:blipFill>
        <p:spPr>
          <a:xfrm>
            <a:off x="3214254" y="2330491"/>
            <a:ext cx="6072249" cy="2870818"/>
          </a:xfrm>
          <a:prstGeom prst="rect">
            <a:avLst/>
          </a:prstGeom>
        </p:spPr>
      </p:pic>
      <p:pic>
        <p:nvPicPr>
          <p:cNvPr id="1026" name="Picture 2" descr="encabezado bilingue color_OFICIO_IPS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0" y="5367562"/>
            <a:ext cx="9843839" cy="149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mcgomez\Desktop\Sin títul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4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Marcador de contenido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456873"/>
              </p:ext>
            </p:extLst>
          </p:nvPr>
        </p:nvGraphicFramePr>
        <p:xfrm>
          <a:off x="1931529" y="1370172"/>
          <a:ext cx="9967102" cy="511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Rectángulo"/>
          <p:cNvSpPr/>
          <p:nvPr/>
        </p:nvSpPr>
        <p:spPr>
          <a:xfrm>
            <a:off x="7924617" y="3268603"/>
            <a:ext cx="2755010" cy="32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050" b="1" dirty="0">
                <a:solidFill>
                  <a:schemeClr val="tx1"/>
                </a:solidFill>
              </a:rPr>
              <a:t>Personal Administrativo: </a:t>
            </a:r>
            <a:r>
              <a:rPr lang="es-PY" sz="1400" b="1" dirty="0">
                <a:solidFill>
                  <a:schemeClr val="tx1"/>
                </a:solidFill>
              </a:rPr>
              <a:t>30%</a:t>
            </a:r>
            <a:endParaRPr lang="es-PY" sz="105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050" b="1" dirty="0">
                <a:solidFill>
                  <a:schemeClr val="tx1"/>
                </a:solidFill>
              </a:rPr>
              <a:t>Personal Área Médica: </a:t>
            </a:r>
            <a:r>
              <a:rPr lang="es-PY" sz="1400" b="1" dirty="0">
                <a:solidFill>
                  <a:schemeClr val="tx1"/>
                </a:solidFill>
              </a:rPr>
              <a:t>70%</a:t>
            </a:r>
            <a:endParaRPr lang="es-PY" sz="105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89717" y="4457797"/>
            <a:ext cx="2389910" cy="32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000" b="1" dirty="0">
                <a:solidFill>
                  <a:schemeClr val="tx1"/>
                </a:solidFill>
              </a:rPr>
              <a:t>Servicios Básicos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000" b="1" dirty="0">
                <a:solidFill>
                  <a:schemeClr val="tx1"/>
                </a:solidFill>
              </a:rPr>
              <a:t>Mantenimiento menores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383655" y="5233604"/>
            <a:ext cx="2755009" cy="32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100" b="1" dirty="0">
                <a:solidFill>
                  <a:schemeClr val="tx1"/>
                </a:solidFill>
              </a:rPr>
              <a:t>Medicamentos (</a:t>
            </a:r>
            <a:r>
              <a:rPr lang="es-PY" sz="1200" b="1" dirty="0">
                <a:solidFill>
                  <a:schemeClr val="tx1"/>
                </a:solidFill>
              </a:rPr>
              <a:t>97% del Rubro 350</a:t>
            </a:r>
            <a:r>
              <a:rPr lang="es-PY" sz="11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729662" y="6009411"/>
            <a:ext cx="2389910" cy="32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050" b="1" dirty="0">
                <a:solidFill>
                  <a:schemeClr val="tx1"/>
                </a:solidFill>
              </a:rPr>
              <a:t>Construcciones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050" b="1" dirty="0">
                <a:solidFill>
                  <a:schemeClr val="tx1"/>
                </a:solidFill>
              </a:rPr>
              <a:t>Mantenimientos mayores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91852" y="4645670"/>
            <a:ext cx="2389910" cy="32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000" b="1" dirty="0">
                <a:solidFill>
                  <a:schemeClr val="tx1"/>
                </a:solidFill>
              </a:rPr>
              <a:t>Jubilados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000" b="1" dirty="0">
                <a:solidFill>
                  <a:schemeClr val="tx1"/>
                </a:solidFill>
              </a:rPr>
              <a:t>Reposos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540354" y="1996244"/>
            <a:ext cx="2389910" cy="32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100" b="1" dirty="0">
                <a:solidFill>
                  <a:schemeClr val="tx1"/>
                </a:solidFill>
              </a:rPr>
              <a:t>Deudas pendiente de pagos de ejercicios anteriores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2EE00AE-242B-4A66-ACCC-455B806E8BF9}"/>
              </a:ext>
            </a:extLst>
          </p:cNvPr>
          <p:cNvSpPr txBox="1">
            <a:spLocks/>
          </p:cNvSpPr>
          <p:nvPr/>
        </p:nvSpPr>
        <p:spPr>
          <a:xfrm>
            <a:off x="983391" y="-91223"/>
            <a:ext cx="11868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Distribución por Grupos de Gastos</a:t>
            </a:r>
            <a:endParaRPr lang="es-MX" sz="3200" b="1" u="sng" dirty="0">
              <a:solidFill>
                <a:srgbClr val="00206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2E342C12-7809-4CA0-BF16-2B27AA9E005A}"/>
              </a:ext>
            </a:extLst>
          </p:cNvPr>
          <p:cNvSpPr txBox="1"/>
          <p:nvPr/>
        </p:nvSpPr>
        <p:spPr>
          <a:xfrm>
            <a:off x="5913881" y="4967789"/>
            <a:ext cx="2950846" cy="6847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Y" sz="1600" b="1" dirty="0"/>
              <a:t>G. 1.093.671.304.760</a:t>
            </a:r>
          </a:p>
          <a:p>
            <a:r>
              <a:rPr lang="es-PY" sz="1600" b="1" dirty="0"/>
              <a:t>Bienes de Consumo e Insumo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FC18BCFC-2219-44BD-9B9B-A7094C65A8B1}"/>
              </a:ext>
            </a:extLst>
          </p:cNvPr>
          <p:cNvSpPr txBox="1"/>
          <p:nvPr/>
        </p:nvSpPr>
        <p:spPr>
          <a:xfrm>
            <a:off x="2345888" y="3429000"/>
            <a:ext cx="2950846" cy="6847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Y" sz="1600" b="1" dirty="0"/>
              <a:t>G. 3.591.307.959.777</a:t>
            </a:r>
          </a:p>
          <a:p>
            <a:r>
              <a:rPr lang="es-PY" sz="1600" b="1" dirty="0"/>
              <a:t>Transferencias</a:t>
            </a:r>
          </a:p>
        </p:txBody>
      </p:sp>
    </p:spTree>
    <p:extLst>
      <p:ext uri="{BB962C8B-B14F-4D97-AF65-F5344CB8AC3E}">
        <p14:creationId xmlns:p14="http://schemas.microsoft.com/office/powerpoint/2010/main" val="366089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99558"/>
            <a:ext cx="9144000" cy="1622364"/>
          </a:xfrm>
        </p:spPr>
        <p:txBody>
          <a:bodyPr>
            <a:normAutofit/>
          </a:bodyPr>
          <a:lstStyle/>
          <a:p>
            <a:pPr algn="ctr"/>
            <a:r>
              <a:rPr lang="es-MX" sz="7000" b="1" dirty="0">
                <a:solidFill>
                  <a:srgbClr val="002060"/>
                </a:solidFill>
              </a:rPr>
              <a:t>OBRAS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68" y="2276476"/>
            <a:ext cx="3906981" cy="3138672"/>
          </a:xfrm>
          <a:prstGeom prst="rect">
            <a:avLst/>
          </a:prstGeom>
        </p:spPr>
      </p:pic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8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EE2D9BF0-D060-461C-A1E9-3CBCB4A842EC}"/>
              </a:ext>
            </a:extLst>
          </p:cNvPr>
          <p:cNvSpPr txBox="1">
            <a:spLocks/>
          </p:cNvSpPr>
          <p:nvPr/>
        </p:nvSpPr>
        <p:spPr>
          <a:xfrm>
            <a:off x="983391" y="1"/>
            <a:ext cx="11868085" cy="891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u="sng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Obras en curso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BA246CF3-67B2-4B4D-AD24-C993CB2B1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6023"/>
              </p:ext>
            </p:extLst>
          </p:nvPr>
        </p:nvGraphicFramePr>
        <p:xfrm>
          <a:off x="2677810" y="891440"/>
          <a:ext cx="8775050" cy="5753435"/>
        </p:xfrm>
        <a:graphic>
          <a:graphicData uri="http://schemas.openxmlformats.org/drawingml/2006/table">
            <a:tbl>
              <a:tblPr/>
              <a:tblGrid>
                <a:gridCol w="8775050">
                  <a:extLst>
                    <a:ext uri="{9D8B030D-6E8A-4147-A177-3AD203B41FA5}">
                      <a16:colId xmlns:a16="http://schemas.microsoft.com/office/drawing/2014/main" xmlns="" val="3326258180"/>
                    </a:ext>
                  </a:extLst>
                </a:gridCol>
              </a:tblGrid>
              <a:tr h="448739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OBRAS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3991468"/>
                  </a:ext>
                </a:extLst>
              </a:tr>
              <a:tr h="204151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CONSTRUCCIÓN Y PROVISIÓN DE EQUIPOS PARA EL HOSPITAL INGAVI DEL IPS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4557290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CONSTRUCCIÓN Y PROVISIÓN DE EQUIPOS PARA EL HOSPITAL REGIONAL DE C.D.E. DEL IPS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0364667"/>
                  </a:ext>
                </a:extLst>
              </a:tr>
              <a:tr h="22967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TERMINACIÓN DEL HOSPITAL INGAVI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4662424"/>
                  </a:ext>
                </a:extLst>
              </a:tr>
              <a:tr h="204151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DISEÑO Y CONSTRUCCIÓN DE POLICLINICAS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485662"/>
                  </a:ext>
                </a:extLst>
              </a:tr>
              <a:tr h="25883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CONSTRUCCIÓN Y PROVISIÓN DE EQUIPOS PARA LA INFRAESTRUCTURA HIDRO-SANITARIA DEL H.C. DEL IPS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7245832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DISEÑO Y CONSTRUCCION DE UNA PLANTA DE TRATAMIENTO DE EFLUENTES HOSPITALARIOS DEL H.R. DE CNEL. OVIEDO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1781336"/>
                  </a:ext>
                </a:extLst>
              </a:tr>
              <a:tr h="179449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DISEÑO Y CONSTRUCCIÓN DE LA U.S. CAAZAPA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3104466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CONSTRUCCION, REMODELACION Y TERMINACION DE LA OBRA DEL HR DE PEDRO JUAN CABALLERO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407072"/>
                  </a:ext>
                </a:extLst>
              </a:tr>
              <a:tr h="32081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TERMINACION DE LA OBRA DEL HOSPITAL DE SAN ESTANISLAO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3625644"/>
                  </a:ext>
                </a:extLst>
              </a:tr>
              <a:tr h="26248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Y REFACCIÓN DEL HOSPITAL DE LUQUE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8662119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DISEÑO Y CONSTRUCCIÓN DE UNA PLANTA DE TRATAMIENTO DE EFLUENTES HOSPITALARIOS PARA EL HR SAN PEDRO DE YCUAMANDIJU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658081"/>
                  </a:ext>
                </a:extLst>
              </a:tr>
              <a:tr h="185924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DISEÑO Y CONSTRUCCIÓN DE LA U.S. PARAGUARI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03778"/>
                  </a:ext>
                </a:extLst>
              </a:tr>
              <a:tr h="185924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DISEÑO Y CONSTRUCCIÓN DE LA U.S. HERNANDARIAS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3945166"/>
                  </a:ext>
                </a:extLst>
              </a:tr>
              <a:tr h="185924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DISEÑO Y CONSTRUCCIÓN DE LA U.S. VILLARRICA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0192093"/>
                  </a:ext>
                </a:extLst>
              </a:tr>
              <a:tr h="266125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DISEÑO Y CONSTRUCCIÓN DEL CENTRO DE MEDICINA FÍSICA Y REHABILITACIÓN, PSICOLOGÍA Y SALUD MENTAL</a:t>
                      </a:r>
                    </a:p>
                  </a:txBody>
                  <a:tcPr marL="3413" marR="3413" marT="3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2499537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PROYECTO Y CONSTRUCCION E INTERCONEXION DE LA SUBESTACION IPS INGAVI</a:t>
                      </a:r>
                    </a:p>
                  </a:txBody>
                  <a:tcPr marL="3413" marR="3413" marT="3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4597192"/>
                  </a:ext>
                </a:extLst>
              </a:tr>
              <a:tr h="287998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CONSTRUCCION, REMODELACION Y TERMINACION DE LA UNIDAD SANITARIA DE SAN JUAN BAUTISTA DEL IPS”</a:t>
                      </a:r>
                    </a:p>
                  </a:txBody>
                  <a:tcPr marL="3413" marR="3413" marT="3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6832513"/>
                  </a:ext>
                </a:extLst>
              </a:tr>
              <a:tr h="269771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PROYECTO Y CONSTRUCCION E INTERCONEXION DE LA SUBESTACION IPS HOSPITAL CENTRAL – Lote 1</a:t>
                      </a:r>
                    </a:p>
                  </a:txBody>
                  <a:tcPr marL="3413" marR="3413" marT="3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9142922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PROYECTO Y CONSTRUCCION E INTERCONEXION DE LA SUBESTACION IPS HOSPITAL CENTRAL – Lote 2</a:t>
                      </a:r>
                    </a:p>
                  </a:txBody>
                  <a:tcPr marL="3413" marR="3413" marT="3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95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62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106930" y="2054088"/>
            <a:ext cx="9144000" cy="16223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000" b="1" dirty="0">
                <a:solidFill>
                  <a:srgbClr val="002060"/>
                </a:solidFill>
              </a:rPr>
              <a:t>OBRAS EN EL INTERIOR DEL PAÍS</a:t>
            </a:r>
          </a:p>
        </p:txBody>
      </p:sp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2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187929" y="211592"/>
            <a:ext cx="7346731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en Ejecución</a:t>
            </a:r>
            <a: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20982" y="204147"/>
            <a:ext cx="3566947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002060"/>
                </a:solidFill>
              </a:rPr>
              <a:t>Unidad Sanitaria San Estanislao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620982" y="1670316"/>
            <a:ext cx="3250324" cy="2918278"/>
          </a:xfrm>
        </p:spPr>
        <p:txBody>
          <a:bodyPr>
            <a:normAutofit fontScale="90000"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15 Camas de internación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7 Consultorios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 quirófanos y 1 sala de parto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Urgencias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Laboratorio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Imágenes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11937" y="4658352"/>
            <a:ext cx="3675992" cy="172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G.12.857.535.277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xmlns="" id="{FE14D6FD-9E09-4BA7-9FD1-C68726011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36" y="818355"/>
            <a:ext cx="5045236" cy="2837946"/>
          </a:xfrm>
          <a:prstGeom prst="rect">
            <a:avLst/>
          </a:prstGeom>
        </p:spPr>
      </p:pic>
      <p:pic>
        <p:nvPicPr>
          <p:cNvPr id="12" name="Imagen 2" descr="Imagen que contiene árbol, edificio, exterior, suelo&#10;&#10;Descripción generada automáticamente">
            <a:extLst>
              <a:ext uri="{FF2B5EF4-FFF2-40B4-BE49-F238E27FC236}">
                <a16:creationId xmlns:a16="http://schemas.microsoft.com/office/drawing/2014/main" xmlns="" id="{200103B9-7535-4948-8618-694115A75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47" y="3796889"/>
            <a:ext cx="5109462" cy="28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09038" y="169271"/>
            <a:ext cx="7346731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en Ejecución</a:t>
            </a:r>
            <a:b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20980" y="245479"/>
            <a:ext cx="4800601" cy="1618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b="1" dirty="0">
                <a:solidFill>
                  <a:srgbClr val="002060"/>
                </a:solidFill>
              </a:rPr>
              <a:t>Hospital Regional</a:t>
            </a:r>
          </a:p>
          <a:p>
            <a:pPr algn="ctr">
              <a:lnSpc>
                <a:spcPct val="100000"/>
              </a:lnSpc>
            </a:pPr>
            <a:r>
              <a:rPr lang="es-MX" b="1" dirty="0">
                <a:solidFill>
                  <a:srgbClr val="002060"/>
                </a:solidFill>
              </a:rPr>
              <a:t>Pedro Juan  Caballero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64120" y="2082974"/>
            <a:ext cx="3250324" cy="2918278"/>
          </a:xfrm>
        </p:spPr>
        <p:txBody>
          <a:bodyPr>
            <a:normAutofit fontScale="90000"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25 Camas de internación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9 Consultorios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 quirófanos y 1 sala de parto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Laboratorio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Imágenes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Rehabilitación y Fisioterapia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33046" y="4949297"/>
            <a:ext cx="3675992" cy="172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G.12.814.596.642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8">
            <a:extLst>
              <a:ext uri="{FF2B5EF4-FFF2-40B4-BE49-F238E27FC236}">
                <a16:creationId xmlns:a16="http://schemas.microsoft.com/office/drawing/2014/main" xmlns="" id="{6BCF6B31-97E7-47D6-B757-1D99A51C2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73" y="1044106"/>
            <a:ext cx="5500254" cy="2601787"/>
          </a:xfrm>
          <a:prstGeom prst="rect">
            <a:avLst/>
          </a:prstGeom>
        </p:spPr>
      </p:pic>
      <p:pic>
        <p:nvPicPr>
          <p:cNvPr id="12" name="Imagen 6">
            <a:extLst>
              <a:ext uri="{FF2B5EF4-FFF2-40B4-BE49-F238E27FC236}">
                <a16:creationId xmlns:a16="http://schemas.microsoft.com/office/drawing/2014/main" xmlns="" id="{5DE7EC9E-9AE6-4486-85C6-094E780C2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03073"/>
            <a:ext cx="5543992" cy="29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6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845269" y="211592"/>
            <a:ext cx="7346731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en Ejecución</a:t>
            </a:r>
            <a: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20982" y="138854"/>
            <a:ext cx="3610424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002060"/>
                </a:solidFill>
              </a:rPr>
              <a:t>Unidad Sanitaria Paraguarí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78045" y="1684481"/>
            <a:ext cx="3250324" cy="3638202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10 Consultorios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/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10 camas de internación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/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Imágenes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/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Laboratorio</a:t>
            </a:r>
            <a:br>
              <a:rPr lang="es-MX" sz="2400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88473" y="4982977"/>
            <a:ext cx="367599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G.18.588.933.142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magen que contiene exterior, cielo, edificio, árbol&#10;&#10;Descripción generada automáticamente">
            <a:extLst>
              <a:ext uri="{FF2B5EF4-FFF2-40B4-BE49-F238E27FC236}">
                <a16:creationId xmlns:a16="http://schemas.microsoft.com/office/drawing/2014/main" xmlns="" id="{C24FC072-2A62-442B-9913-4175401BB3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6"/>
          <a:stretch/>
        </p:blipFill>
        <p:spPr>
          <a:xfrm>
            <a:off x="5833315" y="753918"/>
            <a:ext cx="5370638" cy="3022305"/>
          </a:xfrm>
          <a:prstGeom prst="rect">
            <a:avLst/>
          </a:prstGeom>
        </p:spPr>
      </p:pic>
      <p:pic>
        <p:nvPicPr>
          <p:cNvPr id="12" name="Imagen 8">
            <a:extLst>
              <a:ext uri="{FF2B5EF4-FFF2-40B4-BE49-F238E27FC236}">
                <a16:creationId xmlns:a16="http://schemas.microsoft.com/office/drawing/2014/main" xmlns="" id="{3EC49EC7-4505-4212-81EA-FEBE0E6BB0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 b="20417"/>
          <a:stretch/>
        </p:blipFill>
        <p:spPr>
          <a:xfrm>
            <a:off x="5833315" y="3869741"/>
            <a:ext cx="5370638" cy="28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7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011284" y="211592"/>
            <a:ext cx="7346731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en Ejecución</a:t>
            </a:r>
            <a: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48245" y="210764"/>
            <a:ext cx="3699165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002060"/>
                </a:solidFill>
              </a:rPr>
              <a:t>Unidad Sanitaria Caazapá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662224" y="1669488"/>
            <a:ext cx="2944808" cy="3619123"/>
          </a:xfrm>
        </p:spPr>
        <p:txBody>
          <a:bodyPr>
            <a:normAutofit fontScale="90000"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10</a:t>
            </a:r>
            <a:r>
              <a:rPr lang="es-MX" sz="2400" b="1" dirty="0">
                <a:solidFill>
                  <a:srgbClr val="002060"/>
                </a:solidFill>
              </a:rPr>
              <a:t> </a:t>
            </a:r>
            <a:r>
              <a:rPr lang="es-MX" sz="2000" b="1" dirty="0">
                <a:solidFill>
                  <a:srgbClr val="002060"/>
                </a:solidFill>
              </a:rPr>
              <a:t>Camas de internación corta estancia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7 Consultorios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Imágenes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Laboratorio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Urgencias adultos y niños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 Quirófano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 Sala de Partos</a:t>
            </a:r>
            <a:r>
              <a:rPr lang="es-MX" sz="2400" b="1" dirty="0">
                <a:solidFill>
                  <a:srgbClr val="002060"/>
                </a:solidFill>
              </a:rPr>
              <a:t/>
            </a:r>
            <a:br>
              <a:rPr lang="es-MX" sz="2400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26727" y="5444118"/>
            <a:ext cx="3675992" cy="1158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G.18.896.459.910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2" descr="Imagen que contiene exterior, cielo, edificio, carretera&#10;&#10;Descripción generada automáticamente">
            <a:extLst>
              <a:ext uri="{FF2B5EF4-FFF2-40B4-BE49-F238E27FC236}">
                <a16:creationId xmlns:a16="http://schemas.microsoft.com/office/drawing/2014/main" xmlns="" id="{B7E21227-163D-4B29-8048-F62AE53825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19" y="1050711"/>
            <a:ext cx="6781801" cy="3814763"/>
          </a:xfrm>
          <a:prstGeom prst="rect">
            <a:avLst/>
          </a:prstGeom>
        </p:spPr>
      </p:pic>
      <p:pic>
        <p:nvPicPr>
          <p:cNvPr id="12" name="Imagen 7" descr="Imagen que contiene edificio, exterior&#10;&#10;Descripción generada automáticamente">
            <a:extLst>
              <a:ext uri="{FF2B5EF4-FFF2-40B4-BE49-F238E27FC236}">
                <a16:creationId xmlns:a16="http://schemas.microsoft.com/office/drawing/2014/main" xmlns="" id="{E82B5508-27A7-4114-B9BE-0D4AB3BDB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22" y="4657400"/>
            <a:ext cx="3745923" cy="21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8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208711" y="246539"/>
            <a:ext cx="7346731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en Ejecución</a:t>
            </a:r>
            <a: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57752" y="204975"/>
            <a:ext cx="4966138" cy="1618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b="1" dirty="0">
                <a:solidFill>
                  <a:srgbClr val="002060"/>
                </a:solidFill>
              </a:rPr>
              <a:t>Hospital Regional Villarrica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58387" y="1975055"/>
            <a:ext cx="3250324" cy="2918278"/>
          </a:xfrm>
        </p:spPr>
        <p:txBody>
          <a:bodyPr>
            <a:normAutofit fontScale="90000"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40 Camas de internación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16 Consultorios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2 quirófanos y 1 sala de parto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Urgencias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Laboratorio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Imágenes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Rehabilitación y Fisioterapia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32719" y="5043645"/>
            <a:ext cx="3675992" cy="172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G.44.581.542.648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2" descr="Imagen que contiene exterior, cielo, edificio, suelo&#10;&#10;Descripción generada automáticamente">
            <a:extLst>
              <a:ext uri="{FF2B5EF4-FFF2-40B4-BE49-F238E27FC236}">
                <a16:creationId xmlns:a16="http://schemas.microsoft.com/office/drawing/2014/main" xmlns="" id="{B8361B14-6A4B-492C-8448-E769321AC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38" y="1013993"/>
            <a:ext cx="5019675" cy="2364738"/>
          </a:xfrm>
          <a:prstGeom prst="rect">
            <a:avLst/>
          </a:prstGeom>
        </p:spPr>
      </p:pic>
      <p:pic>
        <p:nvPicPr>
          <p:cNvPr id="12" name="Imagen 6" descr="Imagen que contiene árbol, exterior, hierba, carretera&#10;&#10;Descripción generada automáticamente">
            <a:extLst>
              <a:ext uri="{FF2B5EF4-FFF2-40B4-BE49-F238E27FC236}">
                <a16:creationId xmlns:a16="http://schemas.microsoft.com/office/drawing/2014/main" xmlns="" id="{8D3F1425-D39F-4D2C-AA66-EA0EFB7C5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07" y="3434192"/>
            <a:ext cx="6697675" cy="31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6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073629" y="74731"/>
            <a:ext cx="7346731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en Ejecución</a:t>
            </a:r>
            <a:b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01903" y="103907"/>
            <a:ext cx="3686026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002060"/>
                </a:solidFill>
              </a:rPr>
              <a:t>Unidad Sanitaria Hernandarias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19754" y="1533455"/>
            <a:ext cx="3250324" cy="3619123"/>
          </a:xfrm>
        </p:spPr>
        <p:txBody>
          <a:bodyPr>
            <a:normAutofit fontScale="90000"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10</a:t>
            </a:r>
            <a:r>
              <a:rPr lang="es-MX" sz="2400" b="1" dirty="0">
                <a:solidFill>
                  <a:srgbClr val="002060"/>
                </a:solidFill>
              </a:rPr>
              <a:t> </a:t>
            </a:r>
            <a:r>
              <a:rPr lang="es-MX" sz="2000" b="1" dirty="0">
                <a:solidFill>
                  <a:srgbClr val="002060"/>
                </a:solidFill>
              </a:rPr>
              <a:t>Camas de internación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10</a:t>
            </a:r>
            <a:r>
              <a:rPr lang="es-MX" sz="2400" b="1" dirty="0">
                <a:solidFill>
                  <a:srgbClr val="002060"/>
                </a:solidFill>
              </a:rPr>
              <a:t> </a:t>
            </a:r>
            <a:r>
              <a:rPr lang="es-MX" sz="2000" b="1" dirty="0">
                <a:solidFill>
                  <a:srgbClr val="002060"/>
                </a:solidFill>
              </a:rPr>
              <a:t>Camas de urgencias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10 Consultorios especialidades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Imágenes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Laboratorio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 Cirugía: quirófano (Cirugía de mediana y baja complejidad)</a:t>
            </a:r>
            <a:r>
              <a:rPr lang="es-MX" sz="2400" b="1" dirty="0">
                <a:solidFill>
                  <a:srgbClr val="002060"/>
                </a:solidFill>
              </a:rPr>
              <a:t/>
            </a:r>
            <a:br>
              <a:rPr lang="es-MX" sz="2400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52165" y="5454509"/>
            <a:ext cx="3675992" cy="1158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G.29.516.749.483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">
            <a:extLst>
              <a:ext uri="{FF2B5EF4-FFF2-40B4-BE49-F238E27FC236}">
                <a16:creationId xmlns:a16="http://schemas.microsoft.com/office/drawing/2014/main" xmlns="" id="{3D01C12E-35B2-49A8-9E04-1CF0CEE80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23" t="34674" r="20399" b="22916"/>
          <a:stretch/>
        </p:blipFill>
        <p:spPr>
          <a:xfrm>
            <a:off x="6090213" y="1174924"/>
            <a:ext cx="5275992" cy="2259270"/>
          </a:xfrm>
          <a:prstGeom prst="rect">
            <a:avLst/>
          </a:prstGeom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xmlns="" id="{2C77BA20-BECF-4269-A418-3FCA7039FD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95" t="34784" r="7899" b="18056"/>
          <a:stretch/>
        </p:blipFill>
        <p:spPr>
          <a:xfrm>
            <a:off x="6016481" y="4008475"/>
            <a:ext cx="5461025" cy="22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8136" y="323562"/>
            <a:ext cx="10515600" cy="596572"/>
          </a:xfrm>
        </p:spPr>
        <p:txBody>
          <a:bodyPr>
            <a:noAutofit/>
          </a:bodyPr>
          <a:lstStyle/>
          <a:p>
            <a:pPr algn="ctr"/>
            <a:r>
              <a:rPr lang="es-PY" sz="3200" b="1" dirty="0">
                <a:solidFill>
                  <a:srgbClr val="002060"/>
                </a:solidFill>
              </a:rPr>
              <a:t/>
            </a:r>
            <a:br>
              <a:rPr lang="es-PY" sz="3200" b="1" dirty="0">
                <a:solidFill>
                  <a:srgbClr val="002060"/>
                </a:solidFill>
              </a:rPr>
            </a:br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POBLACIÓN PROTEGIDA POR EL SEGURO SOCIAL DE IPS</a:t>
            </a:r>
            <a:b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COTIZANTES Y BENEFICIARIOS </a:t>
            </a:r>
            <a:r>
              <a:rPr lang="es-PY" sz="25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s-PY" sz="25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es-MX" sz="2500" dirty="0">
              <a:latin typeface="Cambria" panose="02040503050406030204" pitchFamily="18" charset="0"/>
            </a:endParaRP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911878"/>
              </p:ext>
            </p:extLst>
          </p:nvPr>
        </p:nvGraphicFramePr>
        <p:xfrm>
          <a:off x="1943100" y="1978215"/>
          <a:ext cx="9864437" cy="478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219200" y="948438"/>
            <a:ext cx="10515600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PY" sz="2000" b="1" dirty="0">
                <a:solidFill>
                  <a:srgbClr val="002060"/>
                </a:solidFill>
              </a:rPr>
              <a:t>El IPS  posee una población (cotizantes y beneficiarios ) de  1.455.360 asegurados</a:t>
            </a:r>
            <a:endParaRPr lang="es-MX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76400" y="5351553"/>
            <a:ext cx="6823364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es-MX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76400" y="1813271"/>
            <a:ext cx="10515600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Y" sz="2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es-PY" sz="1600" b="1" u="sng" dirty="0">
                <a:solidFill>
                  <a:srgbClr val="002060"/>
                </a:solidFill>
              </a:rPr>
              <a:t>Régimen General</a:t>
            </a:r>
            <a:r>
              <a:rPr lang="es-PY" sz="1600" b="1" dirty="0">
                <a:solidFill>
                  <a:srgbClr val="002060"/>
                </a:solidFill>
              </a:rPr>
              <a:t>		</a:t>
            </a:r>
            <a:r>
              <a:rPr lang="es-PY" sz="1600" b="1" u="sng" dirty="0">
                <a:solidFill>
                  <a:srgbClr val="002060"/>
                </a:solidFill>
              </a:rPr>
              <a:t>Régimen Especial</a:t>
            </a:r>
            <a:r>
              <a:rPr lang="es-PY" sz="1600" b="1" dirty="0">
                <a:solidFill>
                  <a:srgbClr val="002060"/>
                </a:solidFill>
              </a:rPr>
              <a:t>		</a:t>
            </a:r>
            <a:r>
              <a:rPr lang="es-PY" sz="1600" b="1" u="sng" dirty="0">
                <a:solidFill>
                  <a:srgbClr val="002060"/>
                </a:solidFill>
              </a:rPr>
              <a:t>Total</a:t>
            </a:r>
            <a:r>
              <a:rPr lang="es-PY" sz="1600" b="1" dirty="0">
                <a:solidFill>
                  <a:srgbClr val="002060"/>
                </a:solidFill>
              </a:rPr>
              <a:t/>
            </a:r>
            <a:br>
              <a:rPr lang="es-PY" sz="1600" b="1" dirty="0">
                <a:solidFill>
                  <a:srgbClr val="002060"/>
                </a:solidFill>
              </a:rPr>
            </a:br>
            <a:r>
              <a:rPr lang="es-PY" sz="1600" b="1" dirty="0">
                <a:solidFill>
                  <a:srgbClr val="002060"/>
                </a:solidFill>
              </a:rPr>
              <a:t>Cotizantes		607.649			187.829			795.478</a:t>
            </a:r>
          </a:p>
          <a:p>
            <a:r>
              <a:rPr lang="es-PY" sz="1600" b="1" dirty="0">
                <a:solidFill>
                  <a:srgbClr val="002060"/>
                </a:solidFill>
              </a:rPr>
              <a:t>Beneficiarios	468.009			191.873			</a:t>
            </a:r>
            <a:r>
              <a:rPr lang="es-PY" sz="1600" b="1" u="sng" dirty="0">
                <a:solidFill>
                  <a:srgbClr val="002060"/>
                </a:solidFill>
              </a:rPr>
              <a:t>659.882</a:t>
            </a:r>
            <a:endParaRPr lang="es-MX" sz="1600" b="1" u="sng" dirty="0">
              <a:solidFill>
                <a:srgbClr val="002060"/>
              </a:solidFill>
            </a:endParaRPr>
          </a:p>
          <a:p>
            <a:r>
              <a:rPr lang="es-MX" sz="1600" b="1" dirty="0">
                <a:solidFill>
                  <a:srgbClr val="002060"/>
                </a:solidFill>
              </a:rPr>
              <a:t>								1.455.360</a:t>
            </a:r>
            <a:endParaRPr lang="es-PY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3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966138" y="211592"/>
            <a:ext cx="7346731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en Ejecución</a:t>
            </a:r>
            <a:b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99316" y="97290"/>
            <a:ext cx="4966138" cy="1618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b="1" dirty="0">
                <a:solidFill>
                  <a:srgbClr val="002060"/>
                </a:solidFill>
              </a:rPr>
              <a:t>Unidad Sanitaria</a:t>
            </a:r>
          </a:p>
          <a:p>
            <a:pPr algn="ctr">
              <a:lnSpc>
                <a:spcPct val="100000"/>
              </a:lnSpc>
            </a:pPr>
            <a:r>
              <a:rPr lang="es-MX" b="1" dirty="0">
                <a:solidFill>
                  <a:srgbClr val="002060"/>
                </a:solidFill>
              </a:rPr>
              <a:t>San Juan Bautista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15814" y="1715326"/>
            <a:ext cx="3250324" cy="2918278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10 Camas de internación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10 Consultorios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1 Sala de Cirugía  y 1 sala de parto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Laboratorio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Urgencias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02590" y="4731088"/>
            <a:ext cx="3675992" cy="172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G.18.500.000.000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5">
            <a:extLst>
              <a:ext uri="{FF2B5EF4-FFF2-40B4-BE49-F238E27FC236}">
                <a16:creationId xmlns:a16="http://schemas.microsoft.com/office/drawing/2014/main" xmlns="" id="{026AB58F-45CE-46C0-9489-E5FAB48D2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/>
          <a:stretch/>
        </p:blipFill>
        <p:spPr>
          <a:xfrm>
            <a:off x="5673436" y="1067644"/>
            <a:ext cx="6368910" cy="2715513"/>
          </a:xfrm>
          <a:prstGeom prst="rect">
            <a:avLst/>
          </a:prstGeom>
        </p:spPr>
      </p:pic>
      <p:pic>
        <p:nvPicPr>
          <p:cNvPr id="12" name="Imagen 8">
            <a:extLst>
              <a:ext uri="{FF2B5EF4-FFF2-40B4-BE49-F238E27FC236}">
                <a16:creationId xmlns:a16="http://schemas.microsoft.com/office/drawing/2014/main" xmlns="" id="{9876F1CB-1997-44FB-9F05-BB5552E9F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32" y="3910204"/>
            <a:ext cx="4914900" cy="2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8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106930" y="2054088"/>
            <a:ext cx="9144000" cy="16223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000" b="1" dirty="0">
                <a:solidFill>
                  <a:srgbClr val="002060"/>
                </a:solidFill>
              </a:rPr>
              <a:t>OBRAS EN EL DEPARTAMENTO CENTRAL </a:t>
            </a:r>
          </a:p>
        </p:txBody>
      </p:sp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8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845269" y="210764"/>
            <a:ext cx="7346731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en Ejecución</a:t>
            </a:r>
            <a: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41837" y="480928"/>
            <a:ext cx="4091272" cy="145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002060"/>
                </a:solidFill>
              </a:rPr>
              <a:t>Hospital 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Luque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45673" y="1459880"/>
            <a:ext cx="3250324" cy="2918278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37 Camas de internación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4 Consultorios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2 quirófanos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43350" y="4287503"/>
            <a:ext cx="3226078" cy="172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G.35.468.895.924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8" descr="Imagen que contiene exterior, árbol, carretera, cielo&#10;&#10;Descripción generada automáticamente">
            <a:extLst>
              <a:ext uri="{FF2B5EF4-FFF2-40B4-BE49-F238E27FC236}">
                <a16:creationId xmlns:a16="http://schemas.microsoft.com/office/drawing/2014/main" xmlns="" id="{F97889EA-F72A-46B8-9B62-B5B96C9FB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7" y="940126"/>
            <a:ext cx="5041785" cy="2836004"/>
          </a:xfrm>
          <a:prstGeom prst="rect">
            <a:avLst/>
          </a:prstGeom>
        </p:spPr>
      </p:pic>
      <p:pic>
        <p:nvPicPr>
          <p:cNvPr id="12" name="Imagen 5" descr="Imagen que contiene exterior, árbol, carretera, cielo&#10;&#10;Descripción generada automáticamente">
            <a:extLst>
              <a:ext uri="{FF2B5EF4-FFF2-40B4-BE49-F238E27FC236}">
                <a16:creationId xmlns:a16="http://schemas.microsoft.com/office/drawing/2014/main" xmlns="" id="{2AF920F8-EADF-4BFB-AF4C-F257CC86A9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8" y="4005157"/>
            <a:ext cx="4072917" cy="2291015"/>
          </a:xfrm>
          <a:prstGeom prst="rect">
            <a:avLst/>
          </a:prstGeom>
        </p:spPr>
      </p:pic>
      <p:pic>
        <p:nvPicPr>
          <p:cNvPr id="13" name="Imagen 10">
            <a:extLst>
              <a:ext uri="{FF2B5EF4-FFF2-40B4-BE49-F238E27FC236}">
                <a16:creationId xmlns:a16="http://schemas.microsoft.com/office/drawing/2014/main" xmlns="" id="{960912C3-4FC2-4961-A105-54DF07851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2" y="4005156"/>
            <a:ext cx="2982189" cy="22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20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3381" y="1485590"/>
            <a:ext cx="3376098" cy="3638202"/>
          </a:xfrm>
        </p:spPr>
        <p:txBody>
          <a:bodyPr>
            <a:normAutofit fontScale="90000"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* 602 Camas de internación  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* 30 unidades de Cuidados Intensivos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* 22 Quirófanos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* 74 Consultorios Externos, Centro de Imágenes de alta Complejidad, Hospital día, Banco de sangre y otros…</a:t>
            </a:r>
            <a:br>
              <a:rPr lang="es-MX" sz="2400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95" y="3821949"/>
            <a:ext cx="4251366" cy="3057896"/>
          </a:xfrm>
          <a:effectLst>
            <a:softEdge rad="1270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0"/>
          <a:stretch/>
        </p:blipFill>
        <p:spPr>
          <a:xfrm>
            <a:off x="5085777" y="0"/>
            <a:ext cx="4572001" cy="29711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t="12097" r="7189" b="12226"/>
          <a:stretch/>
        </p:blipFill>
        <p:spPr>
          <a:xfrm>
            <a:off x="7371778" y="1801548"/>
            <a:ext cx="4702568" cy="27201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55027" y="1221538"/>
            <a:ext cx="4290849" cy="5289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620982" y="165123"/>
            <a:ext cx="3376098" cy="1320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002060"/>
                </a:solidFill>
              </a:rPr>
              <a:t>Hospital de Especialidades Quirúrgicas INGAVI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350819" y="4833331"/>
            <a:ext cx="4686299" cy="1684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G.456.164.366.311.-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354794" y="5348346"/>
            <a:ext cx="2719552" cy="1320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 a Inaugurarse</a:t>
            </a:r>
            <a:r>
              <a:rPr lang="es-MX" b="1" dirty="0">
                <a:solidFill>
                  <a:srgbClr val="002060"/>
                </a:solidFill>
              </a:rPr>
              <a:t/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7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5118" y="2621906"/>
            <a:ext cx="46895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PY" sz="3400" b="1" dirty="0">
                <a:solidFill>
                  <a:srgbClr val="002060"/>
                </a:solidFill>
              </a:rPr>
              <a:t>Clínica Polivalente</a:t>
            </a:r>
            <a:br>
              <a:rPr lang="es-PY" sz="3400" b="1" dirty="0">
                <a:solidFill>
                  <a:srgbClr val="002060"/>
                </a:solidFill>
              </a:rPr>
            </a:br>
            <a:r>
              <a:rPr lang="es-PY" sz="3400" b="1" dirty="0">
                <a:solidFill>
                  <a:srgbClr val="002060"/>
                </a:solidFill>
              </a:rPr>
              <a:t>de la Unidad de Emergencias</a:t>
            </a:r>
          </a:p>
        </p:txBody>
      </p:sp>
      <p:pic>
        <p:nvPicPr>
          <p:cNvPr id="2050" name="Picture 2" descr="C:\Users\mcgomez\Desktop\LTBEMQRNAZFOJGS4NRFTJJKC6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79" y="3563006"/>
            <a:ext cx="6011262" cy="31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20982" y="3939946"/>
            <a:ext cx="4377797" cy="1529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002060"/>
                </a:solidFill>
              </a:rPr>
              <a:t>Clínica Médica de Adultos del Hospital Central con capacidad de 60 camas de internación en el pabellón 3 de la Policlínica del Hospital Central</a:t>
            </a:r>
            <a:br>
              <a:rPr lang="es-MX" sz="2400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839072" y="5250992"/>
            <a:ext cx="367599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u="sng" dirty="0">
                <a:solidFill>
                  <a:srgbClr val="002060"/>
                </a:solidFill>
              </a:rPr>
              <a:t>Inversión</a:t>
            </a:r>
            <a:r>
              <a:rPr lang="es-MX" b="1" dirty="0">
                <a:solidFill>
                  <a:srgbClr val="002060"/>
                </a:solidFill>
              </a:rPr>
              <a:t>: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G.12.000.000.000</a:t>
            </a:r>
            <a:br>
              <a:rPr lang="es-MX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11469" y="108871"/>
            <a:ext cx="48873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400" b="1" dirty="0">
                <a:solidFill>
                  <a:srgbClr val="002060"/>
                </a:solidFill>
              </a:rPr>
              <a:t>Policlínica </a:t>
            </a:r>
            <a:r>
              <a:rPr lang="es-PY" sz="3400" b="1" dirty="0" err="1">
                <a:solidFill>
                  <a:srgbClr val="002060"/>
                </a:solidFill>
              </a:rPr>
              <a:t>Mcal</a:t>
            </a:r>
            <a:r>
              <a:rPr lang="es-PY" sz="3400" b="1" dirty="0">
                <a:solidFill>
                  <a:srgbClr val="002060"/>
                </a:solidFill>
              </a:rPr>
              <a:t>. López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20982" y="1019503"/>
            <a:ext cx="4377797" cy="18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002060"/>
                </a:solidFill>
              </a:rPr>
              <a:t>Cuenta con 21 consultorios de Psicología y Nutrición, y un staff de 30 Lic. en Psicología y Nutricionistas.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Cuenta con el Programa ASURIESGO el cual contempla un plantel de 2 especialistas cardiólogos.</a:t>
            </a:r>
            <a:br>
              <a:rPr lang="es-MX" sz="2400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mcgomez\Desktop\15585506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79" y="1019503"/>
            <a:ext cx="6011262" cy="239436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998779" y="25746"/>
            <a:ext cx="60112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200" b="1" dirty="0">
                <a:solidFill>
                  <a:srgbClr val="002060"/>
                </a:solidFill>
              </a:rPr>
              <a:t>Obras</a:t>
            </a:r>
            <a:r>
              <a:rPr lang="es-PY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PY" sz="3200" b="1" dirty="0">
                <a:solidFill>
                  <a:srgbClr val="002060"/>
                </a:solidFill>
              </a:rPr>
              <a:t>Concluidas e Inauguradas </a:t>
            </a:r>
          </a:p>
        </p:txBody>
      </p:sp>
    </p:spTree>
    <p:extLst>
      <p:ext uri="{BB962C8B-B14F-4D97-AF65-F5344CB8AC3E}">
        <p14:creationId xmlns:p14="http://schemas.microsoft.com/office/powerpoint/2010/main" val="2144218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cgomez\Desktop\Diplomado-En-Manejo-y-Uso-de-Equipo-Médico-de-Diagnóstico-y-Tratami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72" y="394136"/>
            <a:ext cx="5454959" cy="61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17072" y="215366"/>
            <a:ext cx="4841447" cy="1618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b="1" dirty="0">
                <a:solidFill>
                  <a:srgbClr val="002060"/>
                </a:solidFill>
              </a:rPr>
              <a:t>Equipos Biomédicos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35281" y="1340427"/>
            <a:ext cx="4966139" cy="4591840"/>
          </a:xfrm>
        </p:spPr>
        <p:txBody>
          <a:bodyPr>
            <a:normAutofit/>
          </a:bodyPr>
          <a:lstStyle/>
          <a:p>
            <a:r>
              <a:rPr lang="es-MX" sz="2000" b="1" u="sng" dirty="0">
                <a:solidFill>
                  <a:srgbClr val="002060"/>
                </a:solidFill>
              </a:rPr>
              <a:t>Adquisición de Equipos</a:t>
            </a:r>
            <a:r>
              <a:rPr lang="es-MX" sz="2000" b="1" dirty="0">
                <a:solidFill>
                  <a:srgbClr val="002060"/>
                </a:solidFill>
              </a:rPr>
              <a:t>: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Adjudicados: 2.885 – G.62.795.001.618.-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En proceso: 5.685 – G.423.848.927.171.-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u="sng" dirty="0">
                <a:solidFill>
                  <a:srgbClr val="002060"/>
                </a:solidFill>
              </a:rPr>
              <a:t>Mantenimiento de Equipos</a:t>
            </a:r>
            <a:r>
              <a:rPr lang="es-MX" sz="2000" b="1" dirty="0">
                <a:solidFill>
                  <a:srgbClr val="002060"/>
                </a:solidFill>
              </a:rPr>
              <a:t>: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Adjudicados: 1.338 equipos G.41.052.529.791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En proceso: 520 equipos G.25.273.303.864</a:t>
            </a:r>
            <a:br>
              <a:rPr lang="es-MX" sz="2000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5" descr="C:\Users\mcgomez\Desktop\Sin títul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7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41271" y="1386147"/>
            <a:ext cx="4966139" cy="4591840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rgbClr val="002060"/>
                </a:solidFill>
                <a:latin typeface="Apple Chancery" panose="03020702040506060504" pitchFamily="66" charset="0"/>
              </a:rPr>
              <a:t>Muchas gracias!!!!</a:t>
            </a:r>
            <a:r>
              <a:rPr lang="es-MX" sz="2000" b="1" dirty="0">
                <a:solidFill>
                  <a:srgbClr val="002060"/>
                </a:solidFill>
              </a:rPr>
              <a:t/>
            </a:r>
            <a:br>
              <a:rPr lang="es-MX" sz="2000" b="1" dirty="0">
                <a:solidFill>
                  <a:srgbClr val="002060"/>
                </a:solidFill>
              </a:rPr>
            </a:br>
            <a:endParaRPr lang="es-MX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76400" y="5351553"/>
            <a:ext cx="6823364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es-MX" sz="20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3D26F19D-0203-448C-81BD-1427F4CD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07" y="197806"/>
            <a:ext cx="10515600" cy="465083"/>
          </a:xfrm>
        </p:spPr>
        <p:txBody>
          <a:bodyPr>
            <a:noAutofit/>
          </a:bodyPr>
          <a:lstStyle/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PRESTACIONES DE SALUD</a:t>
            </a:r>
            <a:endParaRPr lang="es-MX" sz="2500" dirty="0">
              <a:latin typeface="Cambria" panose="02040503050406030204" pitchFamily="18" charset="0"/>
            </a:endParaRPr>
          </a:p>
        </p:txBody>
      </p:sp>
      <p:graphicFrame>
        <p:nvGraphicFramePr>
          <p:cNvPr id="14" name="3 Tabla">
            <a:extLst>
              <a:ext uri="{FF2B5EF4-FFF2-40B4-BE49-F238E27FC236}">
                <a16:creationId xmlns:a16="http://schemas.microsoft.com/office/drawing/2014/main" xmlns="" id="{956F185D-23AA-4026-A6D0-F87B65F6F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86028"/>
              </p:ext>
            </p:extLst>
          </p:nvPr>
        </p:nvGraphicFramePr>
        <p:xfrm>
          <a:off x="1676399" y="1396389"/>
          <a:ext cx="4849251" cy="4101634"/>
        </p:xfrm>
        <a:graphic>
          <a:graphicData uri="http://schemas.openxmlformats.org/drawingml/2006/table">
            <a:tbl>
              <a:tblPr/>
              <a:tblGrid>
                <a:gridCol w="3052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6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833"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VARIABLE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Cantidad de </a:t>
                      </a:r>
                    </a:p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Prestaciones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01-AMBULATORIO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2.573.198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02-HOSPITALIZACION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76.188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03-MATERNIDAD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9.664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04-URGENCIAS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989.217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05-CIRUGIAS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37.855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06-ANESTESIA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34.287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07-UTI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2.338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08-DIALISIS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56.869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09-TRATAMIENTO NEOADYUVANTE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13.159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10-LABORATORIO ANALISIS CLINICO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6.848.256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11-ESTUDIOS DE ALTA COMPLEJIDAD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101.434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12-ESTUDIOS DE BAJA COMPLEJIDAD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699.243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13-SERVICIOS DE ENFERMERIA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9.737.975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14-PROCEDIMIENTOS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916.978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3542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</a:t>
                      </a:r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22.096.661</a:t>
                      </a:r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E4CC4F8E-3BE4-45CC-A6FE-13D4C4C82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/>
          <a:stretch/>
        </p:blipFill>
        <p:spPr bwMode="auto">
          <a:xfrm>
            <a:off x="6799199" y="1662032"/>
            <a:ext cx="4998108" cy="332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0D4BC0BC-7F91-4E25-8FA0-8861A0A3095B}"/>
              </a:ext>
            </a:extLst>
          </p:cNvPr>
          <p:cNvSpPr txBox="1">
            <a:spLocks/>
          </p:cNvSpPr>
          <p:nvPr/>
        </p:nvSpPr>
        <p:spPr>
          <a:xfrm>
            <a:off x="1676400" y="808822"/>
            <a:ext cx="4849251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Enero a Agosto 2019</a:t>
            </a:r>
            <a:endParaRPr lang="es-MX" sz="2500" dirty="0">
              <a:latin typeface="Cambria" panose="02040503050406030204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D0DD14EE-E8BB-4D24-81CD-BB673E718353}"/>
              </a:ext>
            </a:extLst>
          </p:cNvPr>
          <p:cNvSpPr txBox="1">
            <a:spLocks/>
          </p:cNvSpPr>
          <p:nvPr/>
        </p:nvSpPr>
        <p:spPr>
          <a:xfrm>
            <a:off x="6799199" y="829581"/>
            <a:ext cx="4849251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Histórico de Prestaciones</a:t>
            </a:r>
            <a:endParaRPr lang="es-MX" sz="2500" dirty="0">
              <a:latin typeface="Cambria" panose="02040503050406030204" pitchFamily="18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B58F3DF2-5899-479D-9EAD-90B09C6FDC3A}"/>
              </a:ext>
            </a:extLst>
          </p:cNvPr>
          <p:cNvSpPr txBox="1">
            <a:spLocks/>
          </p:cNvSpPr>
          <p:nvPr/>
        </p:nvSpPr>
        <p:spPr>
          <a:xfrm>
            <a:off x="2570985" y="5987419"/>
            <a:ext cx="7742596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El año 2019 registra un incremento promedio del </a:t>
            </a:r>
            <a:r>
              <a:rPr lang="es-PY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5% mensual </a:t>
            </a:r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con relación a las prestaciones realizadas en el año anterior</a:t>
            </a:r>
            <a:endParaRPr lang="es-MX" sz="2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1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76400" y="5351553"/>
            <a:ext cx="6823364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es-MX" sz="20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3D26F19D-0203-448C-81BD-1427F4CD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07" y="197806"/>
            <a:ext cx="10515600" cy="465083"/>
          </a:xfrm>
        </p:spPr>
        <p:txBody>
          <a:bodyPr>
            <a:noAutofit/>
          </a:bodyPr>
          <a:lstStyle/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CANTIDAD DE CAMAS EN LA RED ASISTENCIAL</a:t>
            </a:r>
            <a:endParaRPr lang="es-MX" sz="2500" dirty="0">
              <a:latin typeface="Cambria" panose="02040503050406030204" pitchFamily="18" charset="0"/>
            </a:endParaRPr>
          </a:p>
        </p:txBody>
      </p:sp>
      <p:graphicFrame>
        <p:nvGraphicFramePr>
          <p:cNvPr id="19" name="4 Tabla">
            <a:extLst>
              <a:ext uri="{FF2B5EF4-FFF2-40B4-BE49-F238E27FC236}">
                <a16:creationId xmlns:a16="http://schemas.microsoft.com/office/drawing/2014/main" xmlns="" id="{E0E51498-CE12-4B5E-A6DE-B1830DA50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98896"/>
              </p:ext>
            </p:extLst>
          </p:nvPr>
        </p:nvGraphicFramePr>
        <p:xfrm>
          <a:off x="2627072" y="851517"/>
          <a:ext cx="7848870" cy="2385703"/>
        </p:xfrm>
        <a:graphic>
          <a:graphicData uri="http://schemas.openxmlformats.org/drawingml/2006/table">
            <a:tbl>
              <a:tblPr/>
              <a:tblGrid>
                <a:gridCol w="2559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8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47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6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0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76975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ESTABLECIMIENTO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Camas Regulares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Camas  de Observación (Urgencias)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Camas  de Terapia Intermedia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Camas de Terapia Intensiva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182"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Hospital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182"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Área Interior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182"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Área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182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" name="7 CuadroTexto">
            <a:extLst>
              <a:ext uri="{FF2B5EF4-FFF2-40B4-BE49-F238E27FC236}">
                <a16:creationId xmlns:a16="http://schemas.microsoft.com/office/drawing/2014/main" xmlns="" id="{8B05E439-6634-40A7-922A-ED4254EEE8C6}"/>
              </a:ext>
            </a:extLst>
          </p:cNvPr>
          <p:cNvSpPr txBox="1"/>
          <p:nvPr/>
        </p:nvSpPr>
        <p:spPr>
          <a:xfrm>
            <a:off x="1620982" y="3261579"/>
            <a:ext cx="10346227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22% de </a:t>
            </a:r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Crecimiento de camas con obras concluidas: </a:t>
            </a:r>
            <a:r>
              <a:rPr lang="es-PY" sz="2800" b="1" dirty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764</a:t>
            </a:r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 camas más</a:t>
            </a:r>
          </a:p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  <a:ea typeface="+mj-ea"/>
                <a:cs typeface="+mj-cs"/>
              </a:rPr>
              <a:t>CAMAS TOTALES EN LA RED ASISTENCIAL: 3.458</a:t>
            </a:r>
          </a:p>
        </p:txBody>
      </p:sp>
      <p:graphicFrame>
        <p:nvGraphicFramePr>
          <p:cNvPr id="21" name="3 Tabla">
            <a:extLst>
              <a:ext uri="{FF2B5EF4-FFF2-40B4-BE49-F238E27FC236}">
                <a16:creationId xmlns:a16="http://schemas.microsoft.com/office/drawing/2014/main" xmlns="" id="{919AA805-3525-4170-BFBC-4C689EE8F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86562"/>
              </p:ext>
            </p:extLst>
          </p:nvPr>
        </p:nvGraphicFramePr>
        <p:xfrm>
          <a:off x="5452110" y="4334039"/>
          <a:ext cx="5431367" cy="2128681"/>
        </p:xfrm>
        <a:graphic>
          <a:graphicData uri="http://schemas.openxmlformats.org/drawingml/2006/table">
            <a:tbl>
              <a:tblPr/>
              <a:tblGrid>
                <a:gridCol w="3634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6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6275">
                <a:tc>
                  <a:txBody>
                    <a:bodyPr/>
                    <a:lstStyle/>
                    <a:p>
                      <a:pPr algn="l" fontAlgn="b"/>
                      <a:r>
                        <a:rPr lang="es-PY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TIPO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Trasplante Renal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Trasplante de Corneas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581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Trasplante de Médula Ósea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 fontAlgn="b"/>
                      <a:r>
                        <a:rPr lang="es-PY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Trasplantes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7926B225-0890-4270-A1A1-BC070346426F}"/>
              </a:ext>
            </a:extLst>
          </p:cNvPr>
          <p:cNvSpPr txBox="1">
            <a:spLocks/>
          </p:cNvSpPr>
          <p:nvPr/>
        </p:nvSpPr>
        <p:spPr>
          <a:xfrm>
            <a:off x="1594505" y="5023562"/>
            <a:ext cx="3362497" cy="1121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ALTA</a:t>
            </a:r>
          </a:p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COMPLEJIDAD</a:t>
            </a:r>
            <a:endParaRPr lang="es-MX" sz="2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9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76400" y="5351553"/>
            <a:ext cx="6823364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es-MX" sz="20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3D26F19D-0203-448C-81BD-1427F4CD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07" y="197806"/>
            <a:ext cx="10515600" cy="465083"/>
          </a:xfrm>
        </p:spPr>
        <p:txBody>
          <a:bodyPr>
            <a:noAutofit/>
          </a:bodyPr>
          <a:lstStyle/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JUBILACIONES Y PENSIONES</a:t>
            </a:r>
            <a:endParaRPr lang="es-MX" sz="2500" dirty="0">
              <a:latin typeface="Cambria" panose="020405030504060302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A43ABCF2-8F1B-49A0-8F42-3772A82D7FB1}"/>
              </a:ext>
            </a:extLst>
          </p:cNvPr>
          <p:cNvSpPr txBox="1">
            <a:spLocks/>
          </p:cNvSpPr>
          <p:nvPr/>
        </p:nvSpPr>
        <p:spPr>
          <a:xfrm>
            <a:off x="1293707" y="1041364"/>
            <a:ext cx="10515600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Cantidad de jubilados y pensionados: 64.409</a:t>
            </a:r>
            <a:endParaRPr lang="es-MX" sz="2500" dirty="0">
              <a:latin typeface="Cambria" panose="02040503050406030204" pitchFamily="18" charset="0"/>
            </a:endParaRPr>
          </a:p>
        </p:txBody>
      </p:sp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xmlns="" id="{8B8030BF-963E-4372-BE08-AD0350DD9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370195"/>
              </p:ext>
            </p:extLst>
          </p:nvPr>
        </p:nvGraphicFramePr>
        <p:xfrm>
          <a:off x="3520785" y="1774574"/>
          <a:ext cx="6388719" cy="3034665"/>
        </p:xfrm>
        <a:graphic>
          <a:graphicData uri="http://schemas.openxmlformats.org/drawingml/2006/table">
            <a:tbl>
              <a:tblPr/>
              <a:tblGrid>
                <a:gridCol w="4649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9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833">
                <a:tc>
                  <a:txBody>
                    <a:bodyPr/>
                    <a:lstStyle/>
                    <a:p>
                      <a:pPr algn="ctr" fontAlgn="b"/>
                      <a:r>
                        <a:rPr lang="es-PY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Tipo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Cantidad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PENSIÓN POR VEJEZ</a:t>
                      </a:r>
                    </a:p>
                    <a:p>
                      <a:pPr algn="l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46.177</a:t>
                      </a:r>
                    </a:p>
                    <a:p>
                      <a:pPr algn="r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PENSIÓN POR INVALIDEZ</a:t>
                      </a:r>
                    </a:p>
                    <a:p>
                      <a:pPr algn="l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4.349</a:t>
                      </a:r>
                    </a:p>
                    <a:p>
                      <a:pPr algn="r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PENSIÓN AL DERECHO HABIENTE</a:t>
                      </a:r>
                    </a:p>
                    <a:p>
                      <a:pPr algn="l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13.883</a:t>
                      </a:r>
                    </a:p>
                    <a:p>
                      <a:pPr algn="r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542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</a:t>
                      </a:r>
                      <a:r>
                        <a:rPr lang="es-PY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64.409</a:t>
                      </a:r>
                      <a:r>
                        <a:rPr lang="es-PY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94C721D-C7CF-42CC-9B9C-7328ECFC0048}"/>
              </a:ext>
            </a:extLst>
          </p:cNvPr>
          <p:cNvSpPr txBox="1">
            <a:spLocks/>
          </p:cNvSpPr>
          <p:nvPr/>
        </p:nvSpPr>
        <p:spPr>
          <a:xfrm>
            <a:off x="2680209" y="5584094"/>
            <a:ext cx="7742596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El año 2019 registra un incremento promedio del </a:t>
            </a:r>
            <a:r>
              <a:rPr lang="es-PY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9% </a:t>
            </a:r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en la cantidad de jubilados y pensionados con relación al año anterior.</a:t>
            </a:r>
            <a:endParaRPr lang="es-MX" sz="2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3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76400" y="5351553"/>
            <a:ext cx="6823364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PY" sz="2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es-MX" sz="20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3D26F19D-0203-448C-81BD-1427F4CD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07" y="197806"/>
            <a:ext cx="10515600" cy="767911"/>
          </a:xfrm>
        </p:spPr>
        <p:txBody>
          <a:bodyPr>
            <a:noAutofit/>
          </a:bodyPr>
          <a:lstStyle/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PRESTACIONES A CORTO PLAZO </a:t>
            </a:r>
            <a:b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SUBSIDIOS POR REPOSOS MÉDICOS</a:t>
            </a:r>
            <a:endParaRPr lang="es-MX" sz="2500" dirty="0">
              <a:latin typeface="Cambria" panose="020405030504060302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A43ABCF2-8F1B-49A0-8F42-3772A82D7FB1}"/>
              </a:ext>
            </a:extLst>
          </p:cNvPr>
          <p:cNvSpPr txBox="1">
            <a:spLocks/>
          </p:cNvSpPr>
          <p:nvPr/>
        </p:nvSpPr>
        <p:spPr>
          <a:xfrm>
            <a:off x="1293707" y="1198258"/>
            <a:ext cx="10515600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Cantidad de subsidios por reposos médicos a Agosto 2019:</a:t>
            </a:r>
            <a:endParaRPr lang="es-MX" sz="2500" dirty="0">
              <a:latin typeface="Cambria" panose="02040503050406030204" pitchFamily="18" charset="0"/>
            </a:endParaRPr>
          </a:p>
        </p:txBody>
      </p:sp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xmlns="" id="{8B8030BF-963E-4372-BE08-AD0350DD9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37366"/>
              </p:ext>
            </p:extLst>
          </p:nvPr>
        </p:nvGraphicFramePr>
        <p:xfrm>
          <a:off x="3520785" y="1774574"/>
          <a:ext cx="6388719" cy="2768122"/>
        </p:xfrm>
        <a:graphic>
          <a:graphicData uri="http://schemas.openxmlformats.org/drawingml/2006/table">
            <a:tbl>
              <a:tblPr/>
              <a:tblGrid>
                <a:gridCol w="4649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9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833">
                <a:tc>
                  <a:txBody>
                    <a:bodyPr/>
                    <a:lstStyle/>
                    <a:p>
                      <a:pPr algn="ctr" fontAlgn="b"/>
                      <a:r>
                        <a:rPr lang="es-PY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Tipo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Cantidad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SUBSIDIO POR MATERNIDAD</a:t>
                      </a:r>
                    </a:p>
                    <a:p>
                      <a:pPr algn="l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9.362</a:t>
                      </a:r>
                    </a:p>
                    <a:p>
                      <a:pPr algn="r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SUBSIDIO POR ENFERMEDAD</a:t>
                      </a:r>
                    </a:p>
                    <a:p>
                      <a:pPr algn="l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91.011</a:t>
                      </a:r>
                    </a:p>
                    <a:p>
                      <a:pPr algn="r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SUBSIDIO POR ACCIDENTE DE TRABAJO</a:t>
                      </a:r>
                    </a:p>
                    <a:p>
                      <a:pPr algn="l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5.803</a:t>
                      </a:r>
                    </a:p>
                    <a:p>
                      <a:pPr algn="r" fontAlgn="b"/>
                      <a:endParaRPr lang="es-PY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542">
                <a:tc>
                  <a:txBody>
                    <a:bodyPr/>
                    <a:lstStyle/>
                    <a:p>
                      <a:pPr algn="l" fontAlgn="b"/>
                      <a:r>
                        <a:rPr lang="es-PY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106.177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94C721D-C7CF-42CC-9B9C-7328ECFC0048}"/>
              </a:ext>
            </a:extLst>
          </p:cNvPr>
          <p:cNvSpPr txBox="1">
            <a:spLocks/>
          </p:cNvSpPr>
          <p:nvPr/>
        </p:nvSpPr>
        <p:spPr>
          <a:xfrm>
            <a:off x="2680209" y="5427200"/>
            <a:ext cx="7742596" cy="46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El año 2019 registra un incremento promedio del </a:t>
            </a:r>
            <a:r>
              <a:rPr lang="es-PY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58</a:t>
            </a:r>
            <a:r>
              <a:rPr lang="es-PY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% </a:t>
            </a:r>
            <a:r>
              <a:rPr lang="es-PY" sz="2500" b="1" dirty="0">
                <a:solidFill>
                  <a:srgbClr val="002060"/>
                </a:solidFill>
                <a:latin typeface="Cambria" panose="02040503050406030204" pitchFamily="18" charset="0"/>
              </a:rPr>
              <a:t>en la cantidad de subsidios por reposos médicos con relación al año anterior.</a:t>
            </a:r>
            <a:endParaRPr lang="es-MX" sz="2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9386"/>
            <a:ext cx="9144000" cy="890650"/>
          </a:xfrm>
        </p:spPr>
        <p:txBody>
          <a:bodyPr>
            <a:normAutofit fontScale="90000"/>
          </a:bodyPr>
          <a:lstStyle/>
          <a:p>
            <a:r>
              <a:rPr lang="es-MX" sz="45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45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s-MX" dirty="0"/>
              <a:t/>
            </a:r>
            <a:br>
              <a:rPr lang="es-MX" dirty="0"/>
            </a:br>
            <a:r>
              <a:rPr lang="es-MX" sz="5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Composición de los Ingresos</a:t>
            </a:r>
            <a:endParaRPr lang="es-MX" sz="5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830072"/>
              </p:ext>
            </p:extLst>
          </p:nvPr>
        </p:nvGraphicFramePr>
        <p:xfrm>
          <a:off x="2106929" y="1665515"/>
          <a:ext cx="9389423" cy="438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583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351" y="271607"/>
            <a:ext cx="11868085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Comparativo </a:t>
            </a:r>
            <a:r>
              <a:rPr lang="es-MX" sz="3200" b="1" u="sng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Anteproyecto 2020 vs Proyecto2020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42385"/>
              </p:ext>
            </p:extLst>
          </p:nvPr>
        </p:nvGraphicFramePr>
        <p:xfrm>
          <a:off x="1703069" y="1780950"/>
          <a:ext cx="10193418" cy="35729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96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9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8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9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4588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ambria" panose="02040503050406030204" pitchFamily="18" charset="0"/>
                        </a:rPr>
                        <a:t>DESCRIPCION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ambria" panose="02040503050406030204" pitchFamily="18" charset="0"/>
                        </a:rPr>
                        <a:t>Anteproyecto</a:t>
                      </a:r>
                    </a:p>
                    <a:p>
                      <a:pPr algn="ctr"/>
                      <a:r>
                        <a:rPr lang="es-MX" dirty="0">
                          <a:latin typeface="Cambria" panose="02040503050406030204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ambria" panose="02040503050406030204" pitchFamily="18" charset="0"/>
                        </a:rPr>
                        <a:t>Proyecto</a:t>
                      </a:r>
                    </a:p>
                    <a:p>
                      <a:pPr algn="ctr"/>
                      <a:r>
                        <a:rPr lang="es-MX" dirty="0">
                          <a:latin typeface="Cambria" panose="02040503050406030204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ambria" panose="02040503050406030204" pitchFamily="18" charset="0"/>
                        </a:rPr>
                        <a:t>Diferencia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58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ACTIVIDADES CENTRALES</a:t>
                      </a:r>
                      <a:r>
                        <a:rPr lang="es-MX" sz="14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ADMINISTRATIVAS</a:t>
                      </a:r>
                      <a:endParaRPr lang="es-MX" sz="14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Cambria" panose="02040503050406030204" pitchFamily="18" charset="0"/>
                        </a:rPr>
                        <a:t>579.682.413.450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Cambria" panose="02040503050406030204" pitchFamily="18" charset="0"/>
                        </a:rPr>
                        <a:t>569.714.615.578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Cambria" panose="02040503050406030204" pitchFamily="18" charset="0"/>
                        </a:rPr>
                        <a:t>9.967.797.872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58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SERVICIOS DE PRESTACIONES SANITARIAS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Cambria" panose="02040503050406030204" pitchFamily="18" charset="0"/>
                        </a:rPr>
                        <a:t>3.879.725.735.856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3.829.866.968.001</a:t>
                      </a:r>
                    </a:p>
                    <a:p>
                      <a:pPr algn="ctr"/>
                      <a:endParaRPr lang="es-MX" sz="1500" dirty="0">
                        <a:latin typeface="Cambria" panose="020405030504060302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Cambria" panose="02040503050406030204" pitchFamily="18" charset="0"/>
                        </a:rPr>
                        <a:t>49.858.767.855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58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GESTION PARA JUBILADOS Y PENSIONADOS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Cambria" panose="02040503050406030204" pitchFamily="18" charset="0"/>
                        </a:rPr>
                        <a:t>3.666.216.244.886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Cambria" panose="02040503050406030204" pitchFamily="18" charset="0"/>
                        </a:rPr>
                        <a:t>3.327.035.466.707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Cambria" panose="02040503050406030204" pitchFamily="18" charset="0"/>
                        </a:rPr>
                        <a:t>339.180.778.179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588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TOTALES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ambria" panose="02040503050406030204" pitchFamily="18" charset="0"/>
                        </a:rPr>
                        <a:t>8.125.624.394.192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ambria" panose="02040503050406030204" pitchFamily="18" charset="0"/>
                        </a:rPr>
                        <a:t>7.726.617.050.286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399.007.343.906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cgomez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" y="103907"/>
            <a:ext cx="1508349" cy="66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351" y="271607"/>
            <a:ext cx="11868085" cy="893401"/>
          </a:xfrm>
        </p:spPr>
        <p:txBody>
          <a:bodyPr>
            <a:normAutofit/>
          </a:bodyPr>
          <a:lstStyle/>
          <a:p>
            <a:pPr algn="ctr"/>
            <a:r>
              <a:rPr lang="es-MX" sz="3200" b="1" u="sng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Deuda del Estado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2529A99-FCA6-4312-989F-08047F3290E5}"/>
              </a:ext>
            </a:extLst>
          </p:cNvPr>
          <p:cNvSpPr txBox="1">
            <a:spLocks/>
          </p:cNvSpPr>
          <p:nvPr/>
        </p:nvSpPr>
        <p:spPr>
          <a:xfrm>
            <a:off x="2257252" y="1018367"/>
            <a:ext cx="8423910" cy="1044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Al 31/08/2019: G. 3.079.602.153.573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8D78D9B-2960-4763-8666-6260E9014DE2}"/>
              </a:ext>
            </a:extLst>
          </p:cNvPr>
          <p:cNvSpPr txBox="1">
            <a:spLocks/>
          </p:cNvSpPr>
          <p:nvPr/>
        </p:nvSpPr>
        <p:spPr>
          <a:xfrm>
            <a:off x="663350" y="2351870"/>
            <a:ext cx="11868085" cy="89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u="sng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Deuda histórica del MEC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ECE7A6D-8D19-4D48-A18C-8C5FE884C687}"/>
              </a:ext>
            </a:extLst>
          </p:cNvPr>
          <p:cNvSpPr txBox="1">
            <a:spLocks/>
          </p:cNvSpPr>
          <p:nvPr/>
        </p:nvSpPr>
        <p:spPr>
          <a:xfrm>
            <a:off x="2385437" y="3290645"/>
            <a:ext cx="8423910" cy="644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G. 34.717.048.177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B1D2AD16-1E1C-4192-9BDA-CD1D7154E665}"/>
              </a:ext>
            </a:extLst>
          </p:cNvPr>
          <p:cNvSpPr txBox="1">
            <a:spLocks/>
          </p:cNvSpPr>
          <p:nvPr/>
        </p:nvSpPr>
        <p:spPr>
          <a:xfrm>
            <a:off x="3476847" y="4310679"/>
            <a:ext cx="5741581" cy="74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u="sng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Retenciones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F601B2BC-CB72-492D-A801-C22046799524}"/>
              </a:ext>
            </a:extLst>
          </p:cNvPr>
          <p:cNvSpPr txBox="1">
            <a:spLocks/>
          </p:cNvSpPr>
          <p:nvPr/>
        </p:nvSpPr>
        <p:spPr>
          <a:xfrm>
            <a:off x="2385437" y="5163040"/>
            <a:ext cx="8633638" cy="1271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Del </a:t>
            </a:r>
            <a:r>
              <a:rPr lang="es-MX" sz="28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A</a:t>
            </a:r>
            <a:r>
              <a:rPr lang="es-MX" sz="2800" dirty="0" smtClean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porte </a:t>
            </a:r>
            <a:r>
              <a:rPr lang="es-MX" sz="28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O</a:t>
            </a:r>
            <a:r>
              <a:rPr lang="es-MX" sz="2800" dirty="0" smtClean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brero Patronal </a:t>
            </a:r>
            <a:r>
              <a:rPr lang="es-MX" sz="28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rPr>
              <a:t>del 25,5% el IPS retiene y traslada a SENEPA (1,5%) y SNPP (1%) que representa G. 50 mil millones al mes</a:t>
            </a:r>
          </a:p>
        </p:txBody>
      </p:sp>
    </p:spTree>
    <p:extLst>
      <p:ext uri="{BB962C8B-B14F-4D97-AF65-F5344CB8AC3E}">
        <p14:creationId xmlns:p14="http://schemas.microsoft.com/office/powerpoint/2010/main" val="3364567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949</Words>
  <Application>Microsoft Office PowerPoint</Application>
  <PresentationFormat>Personalizado</PresentationFormat>
  <Paragraphs>287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INSTITUTO DE PREVISION SOCIAL</vt:lpstr>
      <vt:lpstr> POBLACIÓN PROTEGIDA POR EL SEGURO SOCIAL DE IPS COTIZANTES Y BENEFICIARIOS  </vt:lpstr>
      <vt:lpstr>PRESTACIONES DE SALUD</vt:lpstr>
      <vt:lpstr>CANTIDAD DE CAMAS EN LA RED ASISTENCIAL</vt:lpstr>
      <vt:lpstr>JUBILACIONES Y PENSIONES</vt:lpstr>
      <vt:lpstr>PRESTACIONES A CORTO PLAZO  SUBSIDIOS POR REPOSOS MÉDICOS</vt:lpstr>
      <vt:lpstr>  Composición de los Ingresos</vt:lpstr>
      <vt:lpstr>Comparativo Anteproyecto 2020 vs Proyecto2020</vt:lpstr>
      <vt:lpstr>Deuda del Estado</vt:lpstr>
      <vt:lpstr>Presentación de PowerPoint</vt:lpstr>
      <vt:lpstr>OBRAS</vt:lpstr>
      <vt:lpstr>Presentación de PowerPoint</vt:lpstr>
      <vt:lpstr>OBRAS EN EL INTERIOR DEL PAÍS</vt:lpstr>
      <vt:lpstr>15 Camas de internación  7 Consultorios  1 quirófanos y 1 sala de parto  Urgencias  Laboratorio  Imágenes</vt:lpstr>
      <vt:lpstr>25 Camas de internación  9 Consultorios  1 quirófanos y 1 sala de parto  Laboratorio  Imágenes  Rehabilitación y Fisioterapia</vt:lpstr>
      <vt:lpstr>10 Consultorios  10 camas de internación  Imágenes  Laboratorio </vt:lpstr>
      <vt:lpstr>10 Camas de internación corta estancia  7 Consultorios  Imágenes  Laboratorio  Urgencias adultos y niños  1 Quirófano  1 Sala de Partos </vt:lpstr>
      <vt:lpstr>40 Camas de internación  16 Consultorios  2 quirófanos y 1 sala de parto  Urgencias  Laboratorio  Imágenes  Rehabilitación y Fisioterapia</vt:lpstr>
      <vt:lpstr>10 Camas de internación  10 Camas de urgencias  10 Consultorios especialidades  Imágenes  Laboratorio  1 Cirugía: quirófano (Cirugía de mediana y baja complejidad) </vt:lpstr>
      <vt:lpstr>10 Camas de internación  10 Consultorios  1 Sala de Cirugía  y 1 sala de parto  Laboratorio  Urgencias</vt:lpstr>
      <vt:lpstr>OBRAS EN EL DEPARTAMENTO CENTRAL </vt:lpstr>
      <vt:lpstr>37 Camas de internación  4 Consultorios  2 quirófanos</vt:lpstr>
      <vt:lpstr>* 602 Camas de internación   * 30 unidades de Cuidados Intensivos * 22 Quirófanos * 74 Consultorios Externos, Centro de Imágenes de alta Complejidad, Hospital día, Banco de sangre y otros… </vt:lpstr>
      <vt:lpstr>Clínica Polivalente de la Unidad de Emergencias</vt:lpstr>
      <vt:lpstr>Adquisición de Equipos:  Adjudicados: 2.885 – G.62.795.001.618.- En proceso: 5.685 – G.423.848.927.171.-  Mantenimiento de Equipos:  Adjudicados: 1.338 equipos G.41.052.529.791 En proceso: 520 equipos G.25.273.303.864 </vt:lpstr>
      <vt:lpstr>Muchas gracias!!!!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PREVISION SOCIAL</dc:title>
  <dc:creator>Sandra Fabiola Ramirez Ramirez</dc:creator>
  <cp:lastModifiedBy>Maria Cristina Gomez Garcia</cp:lastModifiedBy>
  <cp:revision>118</cp:revision>
  <cp:lastPrinted>2019-10-08T13:32:33Z</cp:lastPrinted>
  <dcterms:created xsi:type="dcterms:W3CDTF">2019-08-30T14:45:26Z</dcterms:created>
  <dcterms:modified xsi:type="dcterms:W3CDTF">2019-10-08T16:19:40Z</dcterms:modified>
</cp:coreProperties>
</file>