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82" r:id="rId3"/>
    <p:sldId id="257" r:id="rId4"/>
    <p:sldId id="280" r:id="rId5"/>
    <p:sldId id="271" r:id="rId6"/>
    <p:sldId id="273" r:id="rId7"/>
    <p:sldId id="274" r:id="rId8"/>
    <p:sldId id="272" r:id="rId9"/>
    <p:sldId id="275" r:id="rId10"/>
    <p:sldId id="277" r:id="rId11"/>
    <p:sldId id="276" r:id="rId12"/>
    <p:sldId id="278" r:id="rId13"/>
    <p:sldId id="279" r:id="rId14"/>
    <p:sldId id="283" r:id="rId15"/>
    <p:sldId id="284" r:id="rId16"/>
    <p:sldId id="281" r:id="rId17"/>
  </p:sldIdLst>
  <p:sldSz cx="9144000" cy="6858000" type="screen4x3"/>
  <p:notesSz cx="6858000" cy="99472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347E52"/>
    <a:srgbClr val="FF0000"/>
    <a:srgbClr val="66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88479" autoAdjust="0"/>
  </p:normalViewPr>
  <p:slideViewPr>
    <p:cSldViewPr>
      <p:cViewPr>
        <p:scale>
          <a:sx n="100" d="100"/>
          <a:sy n="100" d="100"/>
        </p:scale>
        <p:origin x="-64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74105B5-267A-4A0C-9DDF-79EC5A56C88E}" type="datetimeFigureOut">
              <a:rPr lang="es-ES" smtClean="0"/>
              <a:t>12/10/2018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C114F8C-C20F-430B-A9F8-343C534C48D3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7543800" cy="1524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>
                    <a:lumMod val="95000"/>
                  </a:schemeClr>
                </a:solidFill>
              </a:rPr>
              <a:t>GOBERNACIÓN DE CANINDEYÚ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6858000" cy="990600"/>
          </a:xfrm>
        </p:spPr>
        <p:txBody>
          <a:bodyPr/>
          <a:lstStyle/>
          <a:p>
            <a:r>
              <a:rPr lang="es-ES" dirty="0" smtClean="0"/>
              <a:t>PROYECTO DE PRESUPUESTO 2019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1" y="4879382"/>
            <a:ext cx="1258887" cy="128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7087"/>
          <a:stretch/>
        </p:blipFill>
        <p:spPr>
          <a:xfrm>
            <a:off x="6516216" y="4941168"/>
            <a:ext cx="180020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8"/>
          <p:cNvSpPr/>
          <p:nvPr/>
        </p:nvSpPr>
        <p:spPr>
          <a:xfrm>
            <a:off x="539552" y="476672"/>
            <a:ext cx="1008112" cy="64807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2.1.2</a:t>
            </a:r>
            <a:endParaRPr lang="en-US" sz="1600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TextBox 77"/>
          <p:cNvSpPr txBox="1"/>
          <p:nvPr/>
        </p:nvSpPr>
        <p:spPr>
          <a:xfrm>
            <a:off x="1619672" y="4766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APOYO AL SECTOR EDUCATIVO</a:t>
            </a:r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859112"/>
              </p:ext>
            </p:extLst>
          </p:nvPr>
        </p:nvGraphicFramePr>
        <p:xfrm>
          <a:off x="323527" y="1268760"/>
          <a:ext cx="8568953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Hoja de cálculo" r:id="rId3" imgW="8858380" imgH="6800977" progId="Excel.Sheet.8">
                  <p:embed/>
                </p:oleObj>
              </mc:Choice>
              <mc:Fallback>
                <p:oleObj name="Hoja de cálculo" r:id="rId3" imgW="8858380" imgH="68009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7" y="1268760"/>
                        <a:ext cx="8568953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abajo"/>
          <p:cNvSpPr/>
          <p:nvPr/>
        </p:nvSpPr>
        <p:spPr>
          <a:xfrm>
            <a:off x="7380312" y="548680"/>
            <a:ext cx="432048" cy="512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7884368" y="56510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-40%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775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9"/>
          <p:cNvSpPr/>
          <p:nvPr/>
        </p:nvSpPr>
        <p:spPr>
          <a:xfrm>
            <a:off x="539552" y="460586"/>
            <a:ext cx="1001017" cy="664158"/>
          </a:xfrm>
          <a:prstGeom prst="ellipse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2.1.3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TextBox 77"/>
          <p:cNvSpPr txBox="1"/>
          <p:nvPr/>
        </p:nvSpPr>
        <p:spPr>
          <a:xfrm>
            <a:off x="1619672" y="47667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APOYO AL SECTOR DE OBRAS PÚBLICAS</a:t>
            </a:r>
            <a:endParaRPr lang="en-US" sz="28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200942"/>
              </p:ext>
            </p:extLst>
          </p:nvPr>
        </p:nvGraphicFramePr>
        <p:xfrm>
          <a:off x="539552" y="1268759"/>
          <a:ext cx="8280920" cy="482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Hoja de cálculo" r:id="rId3" imgW="8858380" imgH="6077015" progId="Excel.Sheet.8">
                  <p:embed/>
                </p:oleObj>
              </mc:Choice>
              <mc:Fallback>
                <p:oleObj name="Hoja de cálculo" r:id="rId3" imgW="8858380" imgH="60770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268759"/>
                        <a:ext cx="8280920" cy="482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abajo"/>
          <p:cNvSpPr/>
          <p:nvPr/>
        </p:nvSpPr>
        <p:spPr>
          <a:xfrm>
            <a:off x="7727726" y="536281"/>
            <a:ext cx="432048" cy="512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8292485" y="507449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-60%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6596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9"/>
          <p:cNvSpPr/>
          <p:nvPr/>
        </p:nvSpPr>
        <p:spPr>
          <a:xfrm>
            <a:off x="539552" y="460586"/>
            <a:ext cx="1001017" cy="664158"/>
          </a:xfrm>
          <a:prstGeom prst="ellipse">
            <a:avLst/>
          </a:prstGeom>
          <a:solidFill>
            <a:srgbClr val="347E5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2.1.4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TextBox 77"/>
          <p:cNvSpPr txBox="1"/>
          <p:nvPr/>
        </p:nvSpPr>
        <p:spPr>
          <a:xfrm>
            <a:off x="1619672" y="47667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APOYO AL DESARROLLO </a:t>
            </a:r>
            <a:r>
              <a:rPr lang="es-ES" dirty="0" smtClean="0">
                <a:solidFill>
                  <a:srgbClr val="00B050"/>
                </a:solidFill>
              </a:rPr>
              <a:t>PRODUCTIVO Y </a:t>
            </a:r>
            <a:r>
              <a:rPr lang="es-ES" dirty="0">
                <a:solidFill>
                  <a:srgbClr val="00B050"/>
                </a:solidFill>
              </a:rPr>
              <a:t>MEDIO AMBIENTE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951479"/>
              </p:ext>
            </p:extLst>
          </p:nvPr>
        </p:nvGraphicFramePr>
        <p:xfrm>
          <a:off x="467543" y="1268760"/>
          <a:ext cx="8136905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Hoja de cálculo" r:id="rId3" imgW="8858380" imgH="3905129" progId="Excel.Sheet.8">
                  <p:embed/>
                </p:oleObj>
              </mc:Choice>
              <mc:Fallback>
                <p:oleObj name="Hoja de cálculo" r:id="rId3" imgW="8858380" imgH="390512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3" y="1268760"/>
                        <a:ext cx="8136905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3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9"/>
          <p:cNvSpPr/>
          <p:nvPr/>
        </p:nvSpPr>
        <p:spPr>
          <a:xfrm>
            <a:off x="539552" y="460586"/>
            <a:ext cx="1001017" cy="664158"/>
          </a:xfrm>
          <a:prstGeom prst="ellipse">
            <a:avLst/>
          </a:prstGeom>
          <a:solidFill>
            <a:srgbClr val="7030A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2.1.5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TextBox 77"/>
          <p:cNvSpPr txBox="1"/>
          <p:nvPr/>
        </p:nvSpPr>
        <p:spPr>
          <a:xfrm>
            <a:off x="1619672" y="47667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CC66FF"/>
                </a:solidFill>
              </a:rPr>
              <a:t>APOYO AL DESARROLLO </a:t>
            </a:r>
            <a:r>
              <a:rPr lang="es-ES" sz="2400" dirty="0" smtClean="0">
                <a:solidFill>
                  <a:srgbClr val="CC66FF"/>
                </a:solidFill>
              </a:rPr>
              <a:t>SOCIAL</a:t>
            </a:r>
            <a:endParaRPr lang="es-ES" sz="2400" dirty="0">
              <a:solidFill>
                <a:srgbClr val="CC66FF"/>
              </a:solidFill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141673"/>
              </p:ext>
            </p:extLst>
          </p:nvPr>
        </p:nvGraphicFramePr>
        <p:xfrm>
          <a:off x="467543" y="1268760"/>
          <a:ext cx="8280921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Hoja de cálculo" r:id="rId3" imgW="8858380" imgH="2552762" progId="Excel.Sheet.8">
                  <p:embed/>
                </p:oleObj>
              </mc:Choice>
              <mc:Fallback>
                <p:oleObj name="Hoja de cálculo" r:id="rId3" imgW="8858380" imgH="255276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3" y="1268760"/>
                        <a:ext cx="8280921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3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-1116"/>
            <a:ext cx="7543800" cy="4536504"/>
          </a:xfrm>
        </p:spPr>
        <p:txBody>
          <a:bodyPr>
            <a:normAutofit/>
          </a:bodyPr>
          <a:lstStyle/>
          <a:p>
            <a:r>
              <a:rPr lang="es-ES" b="1" dirty="0" smtClean="0"/>
              <a:t>PEDIDO ADICIONAL A LA BICAMERAL DE PRESUPUESTO</a:t>
            </a:r>
          </a:p>
          <a:p>
            <a:pPr marL="0" indent="0">
              <a:buNone/>
            </a:pPr>
            <a:r>
              <a:rPr lang="es-PY" sz="2000" dirty="0" smtClean="0"/>
              <a:t>Teniendo </a:t>
            </a:r>
            <a:r>
              <a:rPr lang="es-PY" sz="2000" dirty="0" smtClean="0"/>
              <a:t>en cuenta la gran diferencia en los ingresos y el recorte del 15 %  del Presupuesto 2019, solicitamos la ampliación del presupuesto en el rubro 520 de mayor afectación para poder invertir en infraestructura y obras viales necesarias para el departamento Canindeyú</a:t>
            </a:r>
            <a:r>
              <a:rPr lang="es-PY" sz="2000" dirty="0" smtClean="0"/>
              <a:t>.</a:t>
            </a:r>
          </a:p>
          <a:p>
            <a:pPr marL="0" indent="0">
              <a:buNone/>
            </a:pPr>
            <a:endParaRPr lang="es-PY" dirty="0" smtClean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466379"/>
              </p:ext>
            </p:extLst>
          </p:nvPr>
        </p:nvGraphicFramePr>
        <p:xfrm>
          <a:off x="827584" y="3140968"/>
          <a:ext cx="7632848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Hoja de cálculo" r:id="rId3" imgW="8829766" imgH="4467131" progId="Excel.Sheet.8">
                  <p:embed/>
                </p:oleObj>
              </mc:Choice>
              <mc:Fallback>
                <p:oleObj name="Hoja de cálculo" r:id="rId3" imgW="8829766" imgH="446713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3140968"/>
                        <a:ext cx="7632848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5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-99392"/>
            <a:ext cx="7543800" cy="3168352"/>
          </a:xfrm>
        </p:spPr>
        <p:txBody>
          <a:bodyPr/>
          <a:lstStyle/>
          <a:p>
            <a:r>
              <a:rPr lang="es-PY" sz="2000" dirty="0"/>
              <a:t>Así también deseamos crear la Secretaría de Deportes, Secretaría de la Juventud, Secretaría de Cultura y Secretaría de la Mujer que son de suma importancia en el desarrollo de las actividades Departamentales y cumplen un rol muy importante para la sociedad, para los cuales necesitamos 4 (Cuatro) rubros correspondiente a Objeto del Gasto 111 Categoría C90.</a:t>
            </a:r>
            <a:endParaRPr lang="es-ES" sz="2000" dirty="0"/>
          </a:p>
          <a:p>
            <a:endParaRPr lang="es-ES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295263"/>
              </p:ext>
            </p:extLst>
          </p:nvPr>
        </p:nvGraphicFramePr>
        <p:xfrm>
          <a:off x="755576" y="2276872"/>
          <a:ext cx="7704856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Hoja de cálculo" r:id="rId3" imgW="10296625" imgH="3505088" progId="Excel.Sheet.8">
                  <p:embed/>
                </p:oleObj>
              </mc:Choice>
              <mc:Fallback>
                <p:oleObj name="Hoja de cálculo" r:id="rId3" imgW="10296625" imgH="350508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2276872"/>
                        <a:ext cx="7704856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2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79"/>
            <a:ext cx="6336704" cy="3240361"/>
          </a:xfrm>
          <a:prstGeom prst="rect">
            <a:avLst/>
          </a:prstGeom>
        </p:spPr>
      </p:pic>
      <p:sp>
        <p:nvSpPr>
          <p:cNvPr id="6" name="TextBox 77"/>
          <p:cNvSpPr txBox="1"/>
          <p:nvPr/>
        </p:nvSpPr>
        <p:spPr>
          <a:xfrm>
            <a:off x="323528" y="498343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1"/>
                </a:solidFill>
              </a:rPr>
              <a:t>CÉSAR RAMÍREZ CAJE</a:t>
            </a:r>
          </a:p>
          <a:p>
            <a:pPr algn="ctr"/>
            <a:r>
              <a:rPr lang="es-ES" sz="2400" dirty="0" smtClean="0">
                <a:solidFill>
                  <a:schemeClr val="accent1"/>
                </a:solidFill>
              </a:rPr>
              <a:t>GOBERNADOR XIV DEPARTAMENTO DE CANINDEYÚ</a:t>
            </a:r>
          </a:p>
          <a:p>
            <a:pPr algn="ctr"/>
            <a:r>
              <a:rPr lang="es-ES" sz="2400" dirty="0" smtClean="0">
                <a:solidFill>
                  <a:schemeClr val="accent1"/>
                </a:solidFill>
              </a:rPr>
              <a:t>PERIODO 2018-2023</a:t>
            </a:r>
            <a:endParaRPr lang="es-ES" sz="2400" dirty="0">
              <a:solidFill>
                <a:schemeClr val="accent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843808" y="4293096"/>
            <a:ext cx="324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1"/>
                </a:solidFill>
              </a:rPr>
              <a:t>MUCHAS GRACIAS!!!</a:t>
            </a:r>
          </a:p>
        </p:txBody>
      </p:sp>
    </p:spTree>
    <p:extLst>
      <p:ext uri="{BB962C8B-B14F-4D97-AF65-F5344CB8AC3E}">
        <p14:creationId xmlns:p14="http://schemas.microsoft.com/office/powerpoint/2010/main" val="33888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5184576"/>
          </a:xfrm>
        </p:spPr>
        <p:txBody>
          <a:bodyPr>
            <a:noAutofit/>
          </a:bodyPr>
          <a:lstStyle/>
          <a:p>
            <a:pPr algn="ctr"/>
            <a:r>
              <a:rPr lang="es-ES" sz="3200" dirty="0"/>
              <a:t>VISIÓN DEL DEPARTAMENTO</a:t>
            </a:r>
            <a:r>
              <a:rPr lang="es-ES" sz="3200" dirty="0" smtClean="0"/>
              <a:t>:</a:t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1800" dirty="0"/>
              <a:t>Un Departamento consolidado, descentralizado y altamente productivo con la </a:t>
            </a:r>
            <a:r>
              <a:rPr lang="es-ES" sz="1800" dirty="0" smtClean="0"/>
              <a:t>participación </a:t>
            </a:r>
            <a:r>
              <a:rPr lang="es-ES" sz="1800" dirty="0"/>
              <a:t>ciudadana en el desarrollo social, </a:t>
            </a:r>
            <a:r>
              <a:rPr lang="es-ES" sz="1800" dirty="0" smtClean="0"/>
              <a:t>económico, </a:t>
            </a:r>
            <a:r>
              <a:rPr lang="es-ES" sz="1800" dirty="0"/>
              <a:t>equitativo, con </a:t>
            </a:r>
            <a:r>
              <a:rPr lang="es-ES" sz="1800" dirty="0" smtClean="0"/>
              <a:t>trabajo</a:t>
            </a:r>
            <a:r>
              <a:rPr lang="es-ES" sz="1800" dirty="0"/>
              <a:t>, honestidad y políticas públicas en todos los sectores y en armonía con el </a:t>
            </a:r>
            <a:r>
              <a:rPr lang="es-ES" sz="1800" dirty="0" smtClean="0"/>
              <a:t>medio </a:t>
            </a:r>
            <a:r>
              <a:rPr lang="es-ES" sz="1800" dirty="0"/>
              <a:t>ambiente</a:t>
            </a:r>
            <a:r>
              <a:rPr lang="es-ES" sz="1800" dirty="0" smtClean="0"/>
              <a:t>.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1500" dirty="0" smtClean="0"/>
              <a:t/>
            </a:r>
            <a:br>
              <a:rPr lang="es-ES" sz="1500" dirty="0" smtClean="0"/>
            </a:br>
            <a:r>
              <a:rPr lang="es-ES" sz="3200" dirty="0" smtClean="0"/>
              <a:t>MISIÓN </a:t>
            </a:r>
            <a:r>
              <a:rPr lang="es-ES" sz="3200" dirty="0"/>
              <a:t>DE LA GOBERNACIÓN</a:t>
            </a:r>
            <a:r>
              <a:rPr lang="es-ES" sz="3200" dirty="0" smtClean="0"/>
              <a:t>:</a:t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1800" dirty="0"/>
              <a:t>Gobierno Departamental de Canindeyú que </a:t>
            </a:r>
            <a:r>
              <a:rPr lang="es-ES" sz="1800" dirty="0" smtClean="0"/>
              <a:t>promueve  </a:t>
            </a:r>
            <a:r>
              <a:rPr lang="es-ES" sz="1800" dirty="0"/>
              <a:t>la participación de los </a:t>
            </a:r>
            <a:r>
              <a:rPr lang="es-ES" sz="1800" dirty="0" smtClean="0"/>
              <a:t>ciudadanos</a:t>
            </a:r>
            <a:r>
              <a:rPr lang="es-ES" sz="1800" dirty="0"/>
              <a:t>, en todos los sectores sociales a través de una comunicación </a:t>
            </a:r>
            <a:r>
              <a:rPr lang="es-ES" sz="1800" dirty="0" smtClean="0"/>
              <a:t>permanente </a:t>
            </a:r>
            <a:r>
              <a:rPr lang="es-ES" sz="1800" dirty="0"/>
              <a:t>y transparente en el manejo de los recursos humanos, materiales, </a:t>
            </a:r>
            <a:r>
              <a:rPr lang="es-ES" sz="1800" dirty="0" smtClean="0"/>
              <a:t>financieros </a:t>
            </a:r>
            <a:r>
              <a:rPr lang="es-ES" sz="1800" dirty="0"/>
              <a:t>y tecnológicos, que involucren a los </a:t>
            </a:r>
            <a:r>
              <a:rPr lang="es-ES" sz="1800" dirty="0" smtClean="0"/>
              <a:t>Canindeyuenses, </a:t>
            </a:r>
            <a:r>
              <a:rPr lang="es-ES" sz="1800" dirty="0"/>
              <a:t>a fin de que </a:t>
            </a:r>
            <a:r>
              <a:rPr lang="es-ES" sz="1800" dirty="0" smtClean="0"/>
              <a:t>juntos </a:t>
            </a:r>
            <a:r>
              <a:rPr lang="es-ES" sz="1800" dirty="0"/>
              <a:t>AVANCEMOS hacia el Canindeyú </a:t>
            </a:r>
            <a:r>
              <a:rPr lang="es-ES" sz="1800" dirty="0" smtClean="0"/>
              <a:t>para todos, </a:t>
            </a:r>
            <a:r>
              <a:rPr lang="es-ES" sz="1800" dirty="0"/>
              <a:t>bajo un marco de </a:t>
            </a:r>
            <a:r>
              <a:rPr lang="es-ES" sz="1800" dirty="0" smtClean="0"/>
              <a:t>legalidad </a:t>
            </a:r>
            <a:r>
              <a:rPr lang="es-ES" sz="1800" dirty="0"/>
              <a:t>y confianza</a:t>
            </a:r>
            <a:r>
              <a:rPr lang="es-ES" sz="1800" dirty="0" smtClean="0"/>
              <a:t>.</a:t>
            </a:r>
            <a:br>
              <a:rPr lang="es-ES" sz="1800" dirty="0" smtClean="0"/>
            </a:br>
            <a:r>
              <a:rPr lang="es-ES" sz="2000" dirty="0"/>
              <a:t/>
            </a:r>
            <a:br>
              <a:rPr lang="es-ES" sz="2000" dirty="0"/>
            </a:b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6085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101288"/>
              </p:ext>
            </p:extLst>
          </p:nvPr>
        </p:nvGraphicFramePr>
        <p:xfrm>
          <a:off x="683568" y="2420888"/>
          <a:ext cx="7543800" cy="1119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14600"/>
                <a:gridCol w="2514600"/>
                <a:gridCol w="2514600"/>
              </a:tblGrid>
              <a:tr h="748680">
                <a:tc>
                  <a:txBody>
                    <a:bodyPr/>
                    <a:lstStyle/>
                    <a:p>
                      <a:r>
                        <a:rPr lang="es-ES" dirty="0" smtClean="0"/>
                        <a:t>PRESUPUESTO 2018</a:t>
                      </a:r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PRESUPUESTO</a:t>
                      </a:r>
                      <a:r>
                        <a:rPr lang="es-ES" baseline="0" dirty="0" smtClean="0"/>
                        <a:t> 2019</a:t>
                      </a:r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DIFERENCIA </a:t>
                      </a:r>
                    </a:p>
                    <a:p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69.305.723.020</a:t>
                      </a:r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58.841.644.799</a:t>
                      </a:r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-10.464.078.221</a:t>
                      </a:r>
                      <a:endParaRPr lang="es-ES" dirty="0"/>
                    </a:p>
                  </a:txBody>
                  <a:tcPr marL="83821" marR="83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6948264" y="400079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-15%</a:t>
            </a:r>
            <a:endParaRPr lang="es-ES" sz="2800" b="1" dirty="0"/>
          </a:p>
        </p:txBody>
      </p:sp>
      <p:sp>
        <p:nvSpPr>
          <p:cNvPr id="3" name="2 Flecha abajo"/>
          <p:cNvSpPr/>
          <p:nvPr/>
        </p:nvSpPr>
        <p:spPr>
          <a:xfrm>
            <a:off x="6300192" y="396906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0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>
            <a:off x="1043608" y="332656"/>
            <a:ext cx="6858000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 smtClean="0"/>
              <a:t>INGRESOS 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077239"/>
              </p:ext>
            </p:extLst>
          </p:nvPr>
        </p:nvGraphicFramePr>
        <p:xfrm>
          <a:off x="323528" y="908720"/>
          <a:ext cx="8582025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Hoja de cálculo" r:id="rId3" imgW="8581960" imgH="5838933" progId="Excel.Sheet.8">
                  <p:embed/>
                </p:oleObj>
              </mc:Choice>
              <mc:Fallback>
                <p:oleObj name="Hoja de cálculo" r:id="rId3" imgW="8581960" imgH="583893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908720"/>
                        <a:ext cx="8582025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1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34 Grupo"/>
          <p:cNvGrpSpPr/>
          <p:nvPr/>
        </p:nvGrpSpPr>
        <p:grpSpPr>
          <a:xfrm>
            <a:off x="755576" y="1556792"/>
            <a:ext cx="1368152" cy="1368152"/>
            <a:chOff x="1403648" y="1059175"/>
            <a:chExt cx="1368152" cy="1368152"/>
          </a:xfrm>
        </p:grpSpPr>
        <p:sp>
          <p:nvSpPr>
            <p:cNvPr id="24" name="Oval 5"/>
            <p:cNvSpPr/>
            <p:nvPr/>
          </p:nvSpPr>
          <p:spPr>
            <a:xfrm>
              <a:off x="1403648" y="1059175"/>
              <a:ext cx="1368152" cy="136815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64"/>
            <p:cNvSpPr/>
            <p:nvPr/>
          </p:nvSpPr>
          <p:spPr>
            <a:xfrm>
              <a:off x="1575116" y="1230643"/>
              <a:ext cx="1025215" cy="1025215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hape 2545"/>
            <p:cNvSpPr/>
            <p:nvPr/>
          </p:nvSpPr>
          <p:spPr>
            <a:xfrm>
              <a:off x="1803991" y="1459519"/>
              <a:ext cx="567464" cy="56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755575" y="3668636"/>
            <a:ext cx="1368152" cy="1368152"/>
            <a:chOff x="1229897" y="3573016"/>
            <a:chExt cx="1368152" cy="1368152"/>
          </a:xfrm>
        </p:grpSpPr>
        <p:sp>
          <p:nvSpPr>
            <p:cNvPr id="28" name="Oval 9"/>
            <p:cNvSpPr/>
            <p:nvPr/>
          </p:nvSpPr>
          <p:spPr>
            <a:xfrm>
              <a:off x="1229897" y="3573016"/>
              <a:ext cx="1368152" cy="1368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65"/>
            <p:cNvSpPr/>
            <p:nvPr/>
          </p:nvSpPr>
          <p:spPr>
            <a:xfrm>
              <a:off x="1405186" y="3758573"/>
              <a:ext cx="1025215" cy="1025215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hape 2604"/>
            <p:cNvSpPr/>
            <p:nvPr/>
          </p:nvSpPr>
          <p:spPr>
            <a:xfrm>
              <a:off x="1665404" y="4064680"/>
              <a:ext cx="504777" cy="4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38" name="1 Título"/>
          <p:cNvSpPr txBox="1">
            <a:spLocks/>
          </p:cNvSpPr>
          <p:nvPr/>
        </p:nvSpPr>
        <p:spPr>
          <a:xfrm>
            <a:off x="2338173" y="1576337"/>
            <a:ext cx="6626315" cy="11623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 smtClean="0"/>
              <a:t>1.1 Administración Ejecutiva Departamental</a:t>
            </a:r>
            <a:endParaRPr lang="es-ES" sz="3200" dirty="0"/>
          </a:p>
        </p:txBody>
      </p:sp>
      <p:sp>
        <p:nvSpPr>
          <p:cNvPr id="40" name="Title 5"/>
          <p:cNvSpPr txBox="1">
            <a:spLocks/>
          </p:cNvSpPr>
          <p:nvPr/>
        </p:nvSpPr>
        <p:spPr>
          <a:xfrm>
            <a:off x="1595679" y="179367"/>
            <a:ext cx="5936092" cy="1120289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  Programas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 administración</a:t>
            </a:r>
          </a:p>
        </p:txBody>
      </p:sp>
      <p:sp>
        <p:nvSpPr>
          <p:cNvPr id="41" name="1 Título"/>
          <p:cNvSpPr txBox="1">
            <a:spLocks/>
          </p:cNvSpPr>
          <p:nvPr/>
        </p:nvSpPr>
        <p:spPr>
          <a:xfrm>
            <a:off x="2338173" y="3771540"/>
            <a:ext cx="6626315" cy="11623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dirty="0" smtClean="0"/>
              <a:t>1.2 Gestión Legislativa Departamental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9203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789008" y="183069"/>
            <a:ext cx="846512" cy="967808"/>
            <a:chOff x="1403648" y="1059175"/>
            <a:chExt cx="1368152" cy="1368152"/>
          </a:xfrm>
        </p:grpSpPr>
        <p:sp>
          <p:nvSpPr>
            <p:cNvPr id="5" name="Oval 5"/>
            <p:cNvSpPr/>
            <p:nvPr/>
          </p:nvSpPr>
          <p:spPr>
            <a:xfrm>
              <a:off x="1403648" y="1059175"/>
              <a:ext cx="1368152" cy="136815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4"/>
            <p:cNvSpPr/>
            <p:nvPr/>
          </p:nvSpPr>
          <p:spPr>
            <a:xfrm>
              <a:off x="1575116" y="1230643"/>
              <a:ext cx="1025215" cy="1025215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hape 2545"/>
            <p:cNvSpPr/>
            <p:nvPr/>
          </p:nvSpPr>
          <p:spPr>
            <a:xfrm>
              <a:off x="1803991" y="1459519"/>
              <a:ext cx="567464" cy="56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8" name="1 Título"/>
          <p:cNvSpPr txBox="1">
            <a:spLocks/>
          </p:cNvSpPr>
          <p:nvPr/>
        </p:nvSpPr>
        <p:spPr>
          <a:xfrm>
            <a:off x="1763687" y="241786"/>
            <a:ext cx="6626315" cy="6274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1.1 Administración Ejecutiva Departamental</a:t>
            </a:r>
            <a:endParaRPr lang="es-ES" sz="2800" dirty="0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59991"/>
              </p:ext>
            </p:extLst>
          </p:nvPr>
        </p:nvGraphicFramePr>
        <p:xfrm>
          <a:off x="541234" y="1382790"/>
          <a:ext cx="8207230" cy="43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Hoja de cálculo" r:id="rId3" imgW="9296494" imgH="4981624" progId="Excel.Sheet.8">
                  <p:embed/>
                </p:oleObj>
              </mc:Choice>
              <mc:Fallback>
                <p:oleObj name="Hoja de cálculo" r:id="rId3" imgW="9296494" imgH="498162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1234" y="1382790"/>
                        <a:ext cx="8207230" cy="4398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00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734375" y="21667"/>
            <a:ext cx="1053399" cy="966839"/>
            <a:chOff x="1229897" y="3573016"/>
            <a:chExt cx="1368152" cy="1368152"/>
          </a:xfrm>
        </p:grpSpPr>
        <p:sp>
          <p:nvSpPr>
            <p:cNvPr id="5" name="Oval 9"/>
            <p:cNvSpPr/>
            <p:nvPr/>
          </p:nvSpPr>
          <p:spPr>
            <a:xfrm>
              <a:off x="1229897" y="3573016"/>
              <a:ext cx="1368152" cy="1368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5"/>
            <p:cNvSpPr/>
            <p:nvPr/>
          </p:nvSpPr>
          <p:spPr>
            <a:xfrm>
              <a:off x="1405186" y="3758573"/>
              <a:ext cx="1025215" cy="1025215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hape 2604"/>
            <p:cNvSpPr/>
            <p:nvPr/>
          </p:nvSpPr>
          <p:spPr>
            <a:xfrm>
              <a:off x="1665404" y="4064680"/>
              <a:ext cx="504777" cy="4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8" name="1 Título"/>
          <p:cNvSpPr txBox="1">
            <a:spLocks/>
          </p:cNvSpPr>
          <p:nvPr/>
        </p:nvSpPr>
        <p:spPr>
          <a:xfrm>
            <a:off x="1833849" y="183532"/>
            <a:ext cx="6626315" cy="6431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1.2 Gestión Legislativa Departamental</a:t>
            </a:r>
            <a:endParaRPr lang="es-ES" sz="2800" dirty="0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47932"/>
              </p:ext>
            </p:extLst>
          </p:nvPr>
        </p:nvGraphicFramePr>
        <p:xfrm>
          <a:off x="734375" y="1124744"/>
          <a:ext cx="7870073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Hoja de cálculo" r:id="rId3" imgW="9296494" imgH="3343397" progId="Excel.Sheet.8">
                  <p:embed/>
                </p:oleObj>
              </mc:Choice>
              <mc:Fallback>
                <p:oleObj name="Hoja de cálculo" r:id="rId3" imgW="9296494" imgH="334339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4375" y="1124744"/>
                        <a:ext cx="7870073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 txBox="1">
            <a:spLocks/>
          </p:cNvSpPr>
          <p:nvPr/>
        </p:nvSpPr>
        <p:spPr>
          <a:xfrm>
            <a:off x="1594239" y="17442"/>
            <a:ext cx="5936092" cy="11202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Programas de 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cción</a:t>
            </a:r>
          </a:p>
        </p:txBody>
      </p:sp>
      <p:sp>
        <p:nvSpPr>
          <p:cNvPr id="8" name="Freeform 66"/>
          <p:cNvSpPr>
            <a:spLocks/>
          </p:cNvSpPr>
          <p:nvPr/>
        </p:nvSpPr>
        <p:spPr bwMode="auto">
          <a:xfrm>
            <a:off x="2719511" y="1299887"/>
            <a:ext cx="2068513" cy="1903311"/>
          </a:xfrm>
          <a:custGeom>
            <a:avLst/>
            <a:gdLst>
              <a:gd name="connsiteX0" fmla="*/ 2068513 w 2068513"/>
              <a:gd name="connsiteY0" fmla="*/ 0 h 1903311"/>
              <a:gd name="connsiteX1" fmla="*/ 2068513 w 2068513"/>
              <a:gd name="connsiteY1" fmla="*/ 1291861 h 1903311"/>
              <a:gd name="connsiteX2" fmla="*/ 1228094 w 2068513"/>
              <a:gd name="connsiteY2" fmla="*/ 1903311 h 1903311"/>
              <a:gd name="connsiteX3" fmla="*/ 0 w 2068513"/>
              <a:gd name="connsiteY3" fmla="*/ 1504157 h 1903311"/>
              <a:gd name="connsiteX4" fmla="*/ 29369 w 2068513"/>
              <a:gd name="connsiteY4" fmla="*/ 1420019 h 1903311"/>
              <a:gd name="connsiteX5" fmla="*/ 61119 w 2068513"/>
              <a:gd name="connsiteY5" fmla="*/ 1339850 h 1903311"/>
              <a:gd name="connsiteX6" fmla="*/ 96044 w 2068513"/>
              <a:gd name="connsiteY6" fmla="*/ 1258888 h 1903311"/>
              <a:gd name="connsiteX7" fmla="*/ 132556 w 2068513"/>
              <a:gd name="connsiteY7" fmla="*/ 1181100 h 1903311"/>
              <a:gd name="connsiteX8" fmla="*/ 173831 w 2068513"/>
              <a:gd name="connsiteY8" fmla="*/ 1106488 h 1903311"/>
              <a:gd name="connsiteX9" fmla="*/ 218281 w 2068513"/>
              <a:gd name="connsiteY9" fmla="*/ 1031875 h 1903311"/>
              <a:gd name="connsiteX10" fmla="*/ 264319 w 2068513"/>
              <a:gd name="connsiteY10" fmla="*/ 960438 h 1903311"/>
              <a:gd name="connsiteX11" fmla="*/ 312738 w 2068513"/>
              <a:gd name="connsiteY11" fmla="*/ 889794 h 1903311"/>
              <a:gd name="connsiteX12" fmla="*/ 364331 w 2068513"/>
              <a:gd name="connsiteY12" fmla="*/ 823119 h 1903311"/>
              <a:gd name="connsiteX13" fmla="*/ 419100 w 2068513"/>
              <a:gd name="connsiteY13" fmla="*/ 757238 h 1903311"/>
              <a:gd name="connsiteX14" fmla="*/ 475457 w 2068513"/>
              <a:gd name="connsiteY14" fmla="*/ 695325 h 1903311"/>
              <a:gd name="connsiteX15" fmla="*/ 533400 w 2068513"/>
              <a:gd name="connsiteY15" fmla="*/ 634206 h 1903311"/>
              <a:gd name="connsiteX16" fmla="*/ 594519 w 2068513"/>
              <a:gd name="connsiteY16" fmla="*/ 576263 h 1903311"/>
              <a:gd name="connsiteX17" fmla="*/ 657225 w 2068513"/>
              <a:gd name="connsiteY17" fmla="*/ 519906 h 1903311"/>
              <a:gd name="connsiteX18" fmla="*/ 722313 w 2068513"/>
              <a:gd name="connsiteY18" fmla="*/ 466725 h 1903311"/>
              <a:gd name="connsiteX19" fmla="*/ 789782 w 2068513"/>
              <a:gd name="connsiteY19" fmla="*/ 415925 h 1903311"/>
              <a:gd name="connsiteX20" fmla="*/ 859632 w 2068513"/>
              <a:gd name="connsiteY20" fmla="*/ 367506 h 1903311"/>
              <a:gd name="connsiteX21" fmla="*/ 930275 w 2068513"/>
              <a:gd name="connsiteY21" fmla="*/ 321469 h 1903311"/>
              <a:gd name="connsiteX22" fmla="*/ 1003300 w 2068513"/>
              <a:gd name="connsiteY22" fmla="*/ 278606 h 1903311"/>
              <a:gd name="connsiteX23" fmla="*/ 1076325 w 2068513"/>
              <a:gd name="connsiteY23" fmla="*/ 238919 h 1903311"/>
              <a:gd name="connsiteX24" fmla="*/ 1152525 w 2068513"/>
              <a:gd name="connsiteY24" fmla="*/ 202406 h 1903311"/>
              <a:gd name="connsiteX25" fmla="*/ 1230313 w 2068513"/>
              <a:gd name="connsiteY25" fmla="*/ 167481 h 1903311"/>
              <a:gd name="connsiteX26" fmla="*/ 1309688 w 2068513"/>
              <a:gd name="connsiteY26" fmla="*/ 137319 h 1903311"/>
              <a:gd name="connsiteX27" fmla="*/ 1389063 w 2068513"/>
              <a:gd name="connsiteY27" fmla="*/ 109538 h 1903311"/>
              <a:gd name="connsiteX28" fmla="*/ 1470819 w 2068513"/>
              <a:gd name="connsiteY28" fmla="*/ 84138 h 1903311"/>
              <a:gd name="connsiteX29" fmla="*/ 1553369 w 2068513"/>
              <a:gd name="connsiteY29" fmla="*/ 62706 h 1903311"/>
              <a:gd name="connsiteX30" fmla="*/ 1637507 w 2068513"/>
              <a:gd name="connsiteY30" fmla="*/ 42863 h 1903311"/>
              <a:gd name="connsiteX31" fmla="*/ 1720851 w 2068513"/>
              <a:gd name="connsiteY31" fmla="*/ 27781 h 1903311"/>
              <a:gd name="connsiteX32" fmla="*/ 1808163 w 2068513"/>
              <a:gd name="connsiteY32" fmla="*/ 15081 h 1903311"/>
              <a:gd name="connsiteX33" fmla="*/ 1893094 w 2068513"/>
              <a:gd name="connsiteY33" fmla="*/ 7938 h 1903311"/>
              <a:gd name="connsiteX34" fmla="*/ 1981994 w 2068513"/>
              <a:gd name="connsiteY34" fmla="*/ 1588 h 190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68513" h="1903311">
                <a:moveTo>
                  <a:pt x="2068513" y="0"/>
                </a:moveTo>
                <a:lnTo>
                  <a:pt x="2068513" y="1291861"/>
                </a:lnTo>
                <a:lnTo>
                  <a:pt x="1228094" y="1903311"/>
                </a:lnTo>
                <a:lnTo>
                  <a:pt x="0" y="1504157"/>
                </a:lnTo>
                <a:lnTo>
                  <a:pt x="29369" y="1420019"/>
                </a:lnTo>
                <a:lnTo>
                  <a:pt x="61119" y="1339850"/>
                </a:lnTo>
                <a:lnTo>
                  <a:pt x="96044" y="1258888"/>
                </a:lnTo>
                <a:lnTo>
                  <a:pt x="132556" y="1181100"/>
                </a:lnTo>
                <a:lnTo>
                  <a:pt x="173831" y="1106488"/>
                </a:lnTo>
                <a:lnTo>
                  <a:pt x="218281" y="1031875"/>
                </a:lnTo>
                <a:lnTo>
                  <a:pt x="264319" y="960438"/>
                </a:lnTo>
                <a:lnTo>
                  <a:pt x="312738" y="889794"/>
                </a:lnTo>
                <a:lnTo>
                  <a:pt x="364331" y="823119"/>
                </a:lnTo>
                <a:lnTo>
                  <a:pt x="419100" y="757238"/>
                </a:lnTo>
                <a:lnTo>
                  <a:pt x="475457" y="695325"/>
                </a:lnTo>
                <a:lnTo>
                  <a:pt x="533400" y="634206"/>
                </a:lnTo>
                <a:lnTo>
                  <a:pt x="594519" y="576263"/>
                </a:lnTo>
                <a:lnTo>
                  <a:pt x="657225" y="519906"/>
                </a:lnTo>
                <a:lnTo>
                  <a:pt x="722313" y="466725"/>
                </a:lnTo>
                <a:lnTo>
                  <a:pt x="789782" y="415925"/>
                </a:lnTo>
                <a:lnTo>
                  <a:pt x="859632" y="367506"/>
                </a:lnTo>
                <a:lnTo>
                  <a:pt x="930275" y="321469"/>
                </a:lnTo>
                <a:lnTo>
                  <a:pt x="1003300" y="278606"/>
                </a:lnTo>
                <a:lnTo>
                  <a:pt x="1076325" y="238919"/>
                </a:lnTo>
                <a:lnTo>
                  <a:pt x="1152525" y="202406"/>
                </a:lnTo>
                <a:lnTo>
                  <a:pt x="1230313" y="167481"/>
                </a:lnTo>
                <a:lnTo>
                  <a:pt x="1309688" y="137319"/>
                </a:lnTo>
                <a:lnTo>
                  <a:pt x="1389063" y="109538"/>
                </a:lnTo>
                <a:lnTo>
                  <a:pt x="1470819" y="84138"/>
                </a:lnTo>
                <a:lnTo>
                  <a:pt x="1553369" y="62706"/>
                </a:lnTo>
                <a:lnTo>
                  <a:pt x="1637507" y="42863"/>
                </a:lnTo>
                <a:lnTo>
                  <a:pt x="1720851" y="27781"/>
                </a:lnTo>
                <a:lnTo>
                  <a:pt x="1808163" y="15081"/>
                </a:lnTo>
                <a:lnTo>
                  <a:pt x="1893094" y="7938"/>
                </a:lnTo>
                <a:lnTo>
                  <a:pt x="1981994" y="1588"/>
                </a:lnTo>
                <a:close/>
              </a:path>
            </a:pathLst>
          </a:custGeom>
          <a:solidFill>
            <a:srgbClr val="A47B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Freeform 62"/>
          <p:cNvSpPr>
            <a:spLocks/>
          </p:cNvSpPr>
          <p:nvPr/>
        </p:nvSpPr>
        <p:spPr bwMode="auto">
          <a:xfrm>
            <a:off x="4777178" y="1309087"/>
            <a:ext cx="2070100" cy="1903889"/>
          </a:xfrm>
          <a:custGeom>
            <a:avLst/>
            <a:gdLst>
              <a:gd name="connsiteX0" fmla="*/ 0 w 2070100"/>
              <a:gd name="connsiteY0" fmla="*/ 0 h 1903889"/>
              <a:gd name="connsiteX1" fmla="*/ 88106 w 2070100"/>
              <a:gd name="connsiteY1" fmla="*/ 1588 h 1903889"/>
              <a:gd name="connsiteX2" fmla="*/ 175419 w 2070100"/>
              <a:gd name="connsiteY2" fmla="*/ 7938 h 1903889"/>
              <a:gd name="connsiteX3" fmla="*/ 261938 w 2070100"/>
              <a:gd name="connsiteY3" fmla="*/ 15081 h 1903889"/>
              <a:gd name="connsiteX4" fmla="*/ 347663 w 2070100"/>
              <a:gd name="connsiteY4" fmla="*/ 27781 h 1903889"/>
              <a:gd name="connsiteX5" fmla="*/ 432594 w 2070100"/>
              <a:gd name="connsiteY5" fmla="*/ 42863 h 1903889"/>
              <a:gd name="connsiteX6" fmla="*/ 515144 w 2070100"/>
              <a:gd name="connsiteY6" fmla="*/ 62706 h 1903889"/>
              <a:gd name="connsiteX7" fmla="*/ 599281 w 2070100"/>
              <a:gd name="connsiteY7" fmla="*/ 84138 h 1903889"/>
              <a:gd name="connsiteX8" fmla="*/ 679450 w 2070100"/>
              <a:gd name="connsiteY8" fmla="*/ 109538 h 1903889"/>
              <a:gd name="connsiteX9" fmla="*/ 760413 w 2070100"/>
              <a:gd name="connsiteY9" fmla="*/ 137319 h 1903889"/>
              <a:gd name="connsiteX10" fmla="*/ 838200 w 2070100"/>
              <a:gd name="connsiteY10" fmla="*/ 167481 h 1903889"/>
              <a:gd name="connsiteX11" fmla="*/ 915988 w 2070100"/>
              <a:gd name="connsiteY11" fmla="*/ 202406 h 1903889"/>
              <a:gd name="connsiteX12" fmla="*/ 992188 w 2070100"/>
              <a:gd name="connsiteY12" fmla="*/ 238919 h 1903889"/>
              <a:gd name="connsiteX13" fmla="*/ 1066800 w 2070100"/>
              <a:gd name="connsiteY13" fmla="*/ 278606 h 1903889"/>
              <a:gd name="connsiteX14" fmla="*/ 1138238 w 2070100"/>
              <a:gd name="connsiteY14" fmla="*/ 321469 h 1903889"/>
              <a:gd name="connsiteX15" fmla="*/ 1210469 w 2070100"/>
              <a:gd name="connsiteY15" fmla="*/ 367506 h 1903889"/>
              <a:gd name="connsiteX16" fmla="*/ 1278731 w 2070100"/>
              <a:gd name="connsiteY16" fmla="*/ 415925 h 1903889"/>
              <a:gd name="connsiteX17" fmla="*/ 1346200 w 2070100"/>
              <a:gd name="connsiteY17" fmla="*/ 466725 h 1903889"/>
              <a:gd name="connsiteX18" fmla="*/ 1411288 w 2070100"/>
              <a:gd name="connsiteY18" fmla="*/ 519906 h 1903889"/>
              <a:gd name="connsiteX19" fmla="*/ 1473994 w 2070100"/>
              <a:gd name="connsiteY19" fmla="*/ 576263 h 1903889"/>
              <a:gd name="connsiteX20" fmla="*/ 1535113 w 2070100"/>
              <a:gd name="connsiteY20" fmla="*/ 634206 h 1903889"/>
              <a:gd name="connsiteX21" fmla="*/ 1593850 w 2070100"/>
              <a:gd name="connsiteY21" fmla="*/ 695325 h 1903889"/>
              <a:gd name="connsiteX22" fmla="*/ 1651000 w 2070100"/>
              <a:gd name="connsiteY22" fmla="*/ 757238 h 1903889"/>
              <a:gd name="connsiteX23" fmla="*/ 1704181 w 2070100"/>
              <a:gd name="connsiteY23" fmla="*/ 823119 h 1903889"/>
              <a:gd name="connsiteX24" fmla="*/ 1755775 w 2070100"/>
              <a:gd name="connsiteY24" fmla="*/ 889794 h 1903889"/>
              <a:gd name="connsiteX25" fmla="*/ 1804194 w 2070100"/>
              <a:gd name="connsiteY25" fmla="*/ 960438 h 1903889"/>
              <a:gd name="connsiteX26" fmla="*/ 1850231 w 2070100"/>
              <a:gd name="connsiteY26" fmla="*/ 1031875 h 1903889"/>
              <a:gd name="connsiteX27" fmla="*/ 1894681 w 2070100"/>
              <a:gd name="connsiteY27" fmla="*/ 1106488 h 1903889"/>
              <a:gd name="connsiteX28" fmla="*/ 1935956 w 2070100"/>
              <a:gd name="connsiteY28" fmla="*/ 1181100 h 1903889"/>
              <a:gd name="connsiteX29" fmla="*/ 1974056 w 2070100"/>
              <a:gd name="connsiteY29" fmla="*/ 1258888 h 1903889"/>
              <a:gd name="connsiteX30" fmla="*/ 2008981 w 2070100"/>
              <a:gd name="connsiteY30" fmla="*/ 1339850 h 1903889"/>
              <a:gd name="connsiteX31" fmla="*/ 2040731 w 2070100"/>
              <a:gd name="connsiteY31" fmla="*/ 1420019 h 1903889"/>
              <a:gd name="connsiteX32" fmla="*/ 2070100 w 2070100"/>
              <a:gd name="connsiteY32" fmla="*/ 1504157 h 1903889"/>
              <a:gd name="connsiteX33" fmla="*/ 839284 w 2070100"/>
              <a:gd name="connsiteY33" fmla="*/ 1903889 h 1903889"/>
              <a:gd name="connsiteX34" fmla="*/ 0 w 2070100"/>
              <a:gd name="connsiteY34" fmla="*/ 1293264 h 190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70100" h="1903889">
                <a:moveTo>
                  <a:pt x="0" y="0"/>
                </a:moveTo>
                <a:lnTo>
                  <a:pt x="88106" y="1588"/>
                </a:lnTo>
                <a:lnTo>
                  <a:pt x="175419" y="7938"/>
                </a:lnTo>
                <a:lnTo>
                  <a:pt x="261938" y="15081"/>
                </a:lnTo>
                <a:lnTo>
                  <a:pt x="347663" y="27781"/>
                </a:lnTo>
                <a:lnTo>
                  <a:pt x="432594" y="42863"/>
                </a:lnTo>
                <a:lnTo>
                  <a:pt x="515144" y="62706"/>
                </a:lnTo>
                <a:lnTo>
                  <a:pt x="599281" y="84138"/>
                </a:lnTo>
                <a:lnTo>
                  <a:pt x="679450" y="109538"/>
                </a:lnTo>
                <a:lnTo>
                  <a:pt x="760413" y="137319"/>
                </a:lnTo>
                <a:lnTo>
                  <a:pt x="838200" y="167481"/>
                </a:lnTo>
                <a:lnTo>
                  <a:pt x="915988" y="202406"/>
                </a:lnTo>
                <a:lnTo>
                  <a:pt x="992188" y="238919"/>
                </a:lnTo>
                <a:lnTo>
                  <a:pt x="1066800" y="278606"/>
                </a:lnTo>
                <a:lnTo>
                  <a:pt x="1138238" y="321469"/>
                </a:lnTo>
                <a:lnTo>
                  <a:pt x="1210469" y="367506"/>
                </a:lnTo>
                <a:lnTo>
                  <a:pt x="1278731" y="415925"/>
                </a:lnTo>
                <a:lnTo>
                  <a:pt x="1346200" y="466725"/>
                </a:lnTo>
                <a:lnTo>
                  <a:pt x="1411288" y="519906"/>
                </a:lnTo>
                <a:lnTo>
                  <a:pt x="1473994" y="576263"/>
                </a:lnTo>
                <a:lnTo>
                  <a:pt x="1535113" y="634206"/>
                </a:lnTo>
                <a:lnTo>
                  <a:pt x="1593850" y="695325"/>
                </a:lnTo>
                <a:lnTo>
                  <a:pt x="1651000" y="757238"/>
                </a:lnTo>
                <a:lnTo>
                  <a:pt x="1704181" y="823119"/>
                </a:lnTo>
                <a:lnTo>
                  <a:pt x="1755775" y="889794"/>
                </a:lnTo>
                <a:lnTo>
                  <a:pt x="1804194" y="960438"/>
                </a:lnTo>
                <a:lnTo>
                  <a:pt x="1850231" y="1031875"/>
                </a:lnTo>
                <a:lnTo>
                  <a:pt x="1894681" y="1106488"/>
                </a:lnTo>
                <a:lnTo>
                  <a:pt x="1935956" y="1181100"/>
                </a:lnTo>
                <a:lnTo>
                  <a:pt x="1974056" y="1258888"/>
                </a:lnTo>
                <a:lnTo>
                  <a:pt x="2008981" y="1339850"/>
                </a:lnTo>
                <a:lnTo>
                  <a:pt x="2040731" y="1420019"/>
                </a:lnTo>
                <a:lnTo>
                  <a:pt x="2070100" y="1504157"/>
                </a:lnTo>
                <a:lnTo>
                  <a:pt x="839284" y="1903889"/>
                </a:lnTo>
                <a:lnTo>
                  <a:pt x="0" y="129326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25" name="24 Grupo"/>
          <p:cNvGrpSpPr/>
          <p:nvPr/>
        </p:nvGrpSpPr>
        <p:grpSpPr>
          <a:xfrm>
            <a:off x="2631971" y="1443903"/>
            <a:ext cx="4316293" cy="4155091"/>
            <a:chOff x="2631971" y="1443903"/>
            <a:chExt cx="4316293" cy="4155091"/>
          </a:xfrm>
        </p:grpSpPr>
        <p:sp>
          <p:nvSpPr>
            <p:cNvPr id="5" name="Freeform 63"/>
            <p:cNvSpPr>
              <a:spLocks/>
            </p:cNvSpPr>
            <p:nvPr/>
          </p:nvSpPr>
          <p:spPr bwMode="auto">
            <a:xfrm>
              <a:off x="5295134" y="2780928"/>
              <a:ext cx="1653130" cy="2433638"/>
            </a:xfrm>
            <a:custGeom>
              <a:avLst/>
              <a:gdLst>
                <a:gd name="connsiteX0" fmla="*/ 1545974 w 1653130"/>
                <a:gd name="connsiteY0" fmla="*/ 0 h 2433638"/>
                <a:gd name="connsiteX1" fmla="*/ 1572168 w 1653130"/>
                <a:gd name="connsiteY1" fmla="*/ 85697 h 2433638"/>
                <a:gd name="connsiteX2" fmla="*/ 1593599 w 1653130"/>
                <a:gd name="connsiteY2" fmla="*/ 169014 h 2433638"/>
                <a:gd name="connsiteX3" fmla="*/ 1613443 w 1653130"/>
                <a:gd name="connsiteY3" fmla="*/ 254711 h 2433638"/>
                <a:gd name="connsiteX4" fmla="*/ 1626936 w 1653130"/>
                <a:gd name="connsiteY4" fmla="*/ 339614 h 2433638"/>
                <a:gd name="connsiteX5" fmla="*/ 1639636 w 1653130"/>
                <a:gd name="connsiteY5" fmla="*/ 425312 h 2433638"/>
                <a:gd name="connsiteX6" fmla="*/ 1646780 w 1653130"/>
                <a:gd name="connsiteY6" fmla="*/ 510215 h 2433638"/>
                <a:gd name="connsiteX7" fmla="*/ 1651543 w 1653130"/>
                <a:gd name="connsiteY7" fmla="*/ 595912 h 2433638"/>
                <a:gd name="connsiteX8" fmla="*/ 1653130 w 1653130"/>
                <a:gd name="connsiteY8" fmla="*/ 681609 h 2433638"/>
                <a:gd name="connsiteX9" fmla="*/ 1651543 w 1653130"/>
                <a:gd name="connsiteY9" fmla="*/ 766513 h 2433638"/>
                <a:gd name="connsiteX10" fmla="*/ 1645193 w 1653130"/>
                <a:gd name="connsiteY10" fmla="*/ 850623 h 2433638"/>
                <a:gd name="connsiteX11" fmla="*/ 1638049 w 1653130"/>
                <a:gd name="connsiteY11" fmla="*/ 933939 h 2433638"/>
                <a:gd name="connsiteX12" fmla="*/ 1625349 w 1653130"/>
                <a:gd name="connsiteY12" fmla="*/ 1018050 h 2433638"/>
                <a:gd name="connsiteX13" fmla="*/ 1610268 w 1653130"/>
                <a:gd name="connsiteY13" fmla="*/ 1101366 h 2433638"/>
                <a:gd name="connsiteX14" fmla="*/ 1592011 w 1653130"/>
                <a:gd name="connsiteY14" fmla="*/ 1183889 h 2433638"/>
                <a:gd name="connsiteX15" fmla="*/ 1570580 w 1653130"/>
                <a:gd name="connsiteY15" fmla="*/ 1264825 h 2433638"/>
                <a:gd name="connsiteX16" fmla="*/ 1545974 w 1653130"/>
                <a:gd name="connsiteY16" fmla="*/ 1345762 h 2433638"/>
                <a:gd name="connsiteX17" fmla="*/ 1518986 w 1653130"/>
                <a:gd name="connsiteY17" fmla="*/ 1424317 h 2433638"/>
                <a:gd name="connsiteX18" fmla="*/ 1488030 w 1653130"/>
                <a:gd name="connsiteY18" fmla="*/ 1503666 h 2433638"/>
                <a:gd name="connsiteX19" fmla="*/ 1454693 w 1653130"/>
                <a:gd name="connsiteY19" fmla="*/ 1579841 h 2433638"/>
                <a:gd name="connsiteX20" fmla="*/ 1418180 w 1653130"/>
                <a:gd name="connsiteY20" fmla="*/ 1656017 h 2433638"/>
                <a:gd name="connsiteX21" fmla="*/ 1378493 w 1653130"/>
                <a:gd name="connsiteY21" fmla="*/ 1730605 h 2433638"/>
                <a:gd name="connsiteX22" fmla="*/ 1335630 w 1653130"/>
                <a:gd name="connsiteY22" fmla="*/ 1804400 h 2433638"/>
                <a:gd name="connsiteX23" fmla="*/ 1290386 w 1653130"/>
                <a:gd name="connsiteY23" fmla="*/ 1875814 h 2433638"/>
                <a:gd name="connsiteX24" fmla="*/ 1242761 w 1653130"/>
                <a:gd name="connsiteY24" fmla="*/ 1945641 h 2433638"/>
                <a:gd name="connsiteX25" fmla="*/ 1191168 w 1653130"/>
                <a:gd name="connsiteY25" fmla="*/ 2013088 h 2433638"/>
                <a:gd name="connsiteX26" fmla="*/ 1137986 w 1653130"/>
                <a:gd name="connsiteY26" fmla="*/ 2079741 h 2433638"/>
                <a:gd name="connsiteX27" fmla="*/ 1080043 w 1653130"/>
                <a:gd name="connsiteY27" fmla="*/ 2144014 h 2433638"/>
                <a:gd name="connsiteX28" fmla="*/ 1020511 w 1653130"/>
                <a:gd name="connsiteY28" fmla="*/ 2205906 h 2433638"/>
                <a:gd name="connsiteX29" fmla="*/ 959393 w 1653130"/>
                <a:gd name="connsiteY29" fmla="*/ 2265418 h 2433638"/>
                <a:gd name="connsiteX30" fmla="*/ 894305 w 1653130"/>
                <a:gd name="connsiteY30" fmla="*/ 2323343 h 2433638"/>
                <a:gd name="connsiteX31" fmla="*/ 826836 w 1653130"/>
                <a:gd name="connsiteY31" fmla="*/ 2379681 h 2433638"/>
                <a:gd name="connsiteX32" fmla="*/ 756986 w 1653130"/>
                <a:gd name="connsiteY32" fmla="*/ 2433638 h 2433638"/>
                <a:gd name="connsiteX33" fmla="*/ 0 w 1653130"/>
                <a:gd name="connsiteY33" fmla="*/ 1393063 h 2433638"/>
                <a:gd name="connsiteX34" fmla="*/ 322797 w 1653130"/>
                <a:gd name="connsiteY34" fmla="*/ 398212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3130" h="2433638">
                  <a:moveTo>
                    <a:pt x="1545974" y="0"/>
                  </a:moveTo>
                  <a:lnTo>
                    <a:pt x="1572168" y="85697"/>
                  </a:lnTo>
                  <a:lnTo>
                    <a:pt x="1593599" y="169014"/>
                  </a:lnTo>
                  <a:lnTo>
                    <a:pt x="1613443" y="254711"/>
                  </a:lnTo>
                  <a:lnTo>
                    <a:pt x="1626936" y="339614"/>
                  </a:lnTo>
                  <a:lnTo>
                    <a:pt x="1639636" y="425312"/>
                  </a:lnTo>
                  <a:lnTo>
                    <a:pt x="1646780" y="510215"/>
                  </a:lnTo>
                  <a:lnTo>
                    <a:pt x="1651543" y="595912"/>
                  </a:lnTo>
                  <a:lnTo>
                    <a:pt x="1653130" y="681609"/>
                  </a:lnTo>
                  <a:lnTo>
                    <a:pt x="1651543" y="766513"/>
                  </a:lnTo>
                  <a:lnTo>
                    <a:pt x="1645193" y="850623"/>
                  </a:lnTo>
                  <a:lnTo>
                    <a:pt x="1638049" y="933939"/>
                  </a:lnTo>
                  <a:lnTo>
                    <a:pt x="1625349" y="1018050"/>
                  </a:lnTo>
                  <a:lnTo>
                    <a:pt x="1610268" y="1101366"/>
                  </a:lnTo>
                  <a:lnTo>
                    <a:pt x="1592011" y="1183889"/>
                  </a:lnTo>
                  <a:lnTo>
                    <a:pt x="1570580" y="1264825"/>
                  </a:lnTo>
                  <a:lnTo>
                    <a:pt x="1545974" y="1345762"/>
                  </a:lnTo>
                  <a:lnTo>
                    <a:pt x="1518986" y="1424317"/>
                  </a:lnTo>
                  <a:lnTo>
                    <a:pt x="1488030" y="1503666"/>
                  </a:lnTo>
                  <a:lnTo>
                    <a:pt x="1454693" y="1579841"/>
                  </a:lnTo>
                  <a:lnTo>
                    <a:pt x="1418180" y="1656017"/>
                  </a:lnTo>
                  <a:lnTo>
                    <a:pt x="1378493" y="1730605"/>
                  </a:lnTo>
                  <a:lnTo>
                    <a:pt x="1335630" y="1804400"/>
                  </a:lnTo>
                  <a:lnTo>
                    <a:pt x="1290386" y="1875814"/>
                  </a:lnTo>
                  <a:lnTo>
                    <a:pt x="1242761" y="1945641"/>
                  </a:lnTo>
                  <a:lnTo>
                    <a:pt x="1191168" y="2013088"/>
                  </a:lnTo>
                  <a:lnTo>
                    <a:pt x="1137986" y="2079741"/>
                  </a:lnTo>
                  <a:lnTo>
                    <a:pt x="1080043" y="2144014"/>
                  </a:lnTo>
                  <a:lnTo>
                    <a:pt x="1020511" y="2205906"/>
                  </a:lnTo>
                  <a:lnTo>
                    <a:pt x="959393" y="2265418"/>
                  </a:lnTo>
                  <a:lnTo>
                    <a:pt x="894305" y="2323343"/>
                  </a:lnTo>
                  <a:lnTo>
                    <a:pt x="826836" y="2379681"/>
                  </a:lnTo>
                  <a:lnTo>
                    <a:pt x="756986" y="2433638"/>
                  </a:lnTo>
                  <a:lnTo>
                    <a:pt x="0" y="1393063"/>
                  </a:lnTo>
                  <a:lnTo>
                    <a:pt x="322797" y="398212"/>
                  </a:lnTo>
                  <a:close/>
                </a:path>
              </a:pathLst>
            </a:custGeom>
            <a:solidFill>
              <a:srgbClr val="F4CF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 64"/>
            <p:cNvSpPr>
              <a:spLocks/>
            </p:cNvSpPr>
            <p:nvPr/>
          </p:nvSpPr>
          <p:spPr bwMode="auto">
            <a:xfrm>
              <a:off x="3525118" y="4149080"/>
              <a:ext cx="2559050" cy="1449914"/>
            </a:xfrm>
            <a:custGeom>
              <a:avLst/>
              <a:gdLst>
                <a:gd name="connsiteX0" fmla="*/ 751904 w 2559050"/>
                <a:gd name="connsiteY0" fmla="*/ 0 h 1449914"/>
                <a:gd name="connsiteX1" fmla="*/ 1808079 w 2559050"/>
                <a:gd name="connsiteY1" fmla="*/ 0 h 1449914"/>
                <a:gd name="connsiteX2" fmla="*/ 2559050 w 2559050"/>
                <a:gd name="connsiteY2" fmla="*/ 1033837 h 1449914"/>
                <a:gd name="connsiteX3" fmla="*/ 2486025 w 2559050"/>
                <a:gd name="connsiteY3" fmla="*/ 1084656 h 1449914"/>
                <a:gd name="connsiteX4" fmla="*/ 2413000 w 2559050"/>
                <a:gd name="connsiteY4" fmla="*/ 1131504 h 1449914"/>
                <a:gd name="connsiteX5" fmla="*/ 2338388 w 2559050"/>
                <a:gd name="connsiteY5" fmla="*/ 1175970 h 1449914"/>
                <a:gd name="connsiteX6" fmla="*/ 2262188 w 2559050"/>
                <a:gd name="connsiteY6" fmla="*/ 1217261 h 1449914"/>
                <a:gd name="connsiteX7" fmla="*/ 2184400 w 2559050"/>
                <a:gd name="connsiteY7" fmla="*/ 1253786 h 1449914"/>
                <a:gd name="connsiteX8" fmla="*/ 2105025 w 2559050"/>
                <a:gd name="connsiteY8" fmla="*/ 1287136 h 1449914"/>
                <a:gd name="connsiteX9" fmla="*/ 2025650 w 2559050"/>
                <a:gd name="connsiteY9" fmla="*/ 1318898 h 1449914"/>
                <a:gd name="connsiteX10" fmla="*/ 1944688 w 2559050"/>
                <a:gd name="connsiteY10" fmla="*/ 1346689 h 1449914"/>
                <a:gd name="connsiteX11" fmla="*/ 1862138 w 2559050"/>
                <a:gd name="connsiteY11" fmla="*/ 1371304 h 1449914"/>
                <a:gd name="connsiteX12" fmla="*/ 1781969 w 2559050"/>
                <a:gd name="connsiteY12" fmla="*/ 1391949 h 1449914"/>
                <a:gd name="connsiteX13" fmla="*/ 1697831 w 2559050"/>
                <a:gd name="connsiteY13" fmla="*/ 1409418 h 1449914"/>
                <a:gd name="connsiteX14" fmla="*/ 1615281 w 2559050"/>
                <a:gd name="connsiteY14" fmla="*/ 1424505 h 1449914"/>
                <a:gd name="connsiteX15" fmla="*/ 1531938 w 2559050"/>
                <a:gd name="connsiteY15" fmla="*/ 1434827 h 1449914"/>
                <a:gd name="connsiteX16" fmla="*/ 1447800 w 2559050"/>
                <a:gd name="connsiteY16" fmla="*/ 1444356 h 1449914"/>
                <a:gd name="connsiteX17" fmla="*/ 1364456 w 2559050"/>
                <a:gd name="connsiteY17" fmla="*/ 1448326 h 1449914"/>
                <a:gd name="connsiteX18" fmla="*/ 1280319 w 2559050"/>
                <a:gd name="connsiteY18" fmla="*/ 1449914 h 1449914"/>
                <a:gd name="connsiteX19" fmla="*/ 1194594 w 2559050"/>
                <a:gd name="connsiteY19" fmla="*/ 1448326 h 1449914"/>
                <a:gd name="connsiteX20" fmla="*/ 1111250 w 2559050"/>
                <a:gd name="connsiteY20" fmla="*/ 1444356 h 1449914"/>
                <a:gd name="connsiteX21" fmla="*/ 1027113 w 2559050"/>
                <a:gd name="connsiteY21" fmla="*/ 1434827 h 1449914"/>
                <a:gd name="connsiteX22" fmla="*/ 943769 w 2559050"/>
                <a:gd name="connsiteY22" fmla="*/ 1424505 h 1449914"/>
                <a:gd name="connsiteX23" fmla="*/ 861219 w 2559050"/>
                <a:gd name="connsiteY23" fmla="*/ 1409418 h 1449914"/>
                <a:gd name="connsiteX24" fmla="*/ 778669 w 2559050"/>
                <a:gd name="connsiteY24" fmla="*/ 1391949 h 1449914"/>
                <a:gd name="connsiteX25" fmla="*/ 696913 w 2559050"/>
                <a:gd name="connsiteY25" fmla="*/ 1371304 h 1449914"/>
                <a:gd name="connsiteX26" fmla="*/ 614363 w 2559050"/>
                <a:gd name="connsiteY26" fmla="*/ 1346689 h 1449914"/>
                <a:gd name="connsiteX27" fmla="*/ 534988 w 2559050"/>
                <a:gd name="connsiteY27" fmla="*/ 1318898 h 1449914"/>
                <a:gd name="connsiteX28" fmla="*/ 454025 w 2559050"/>
                <a:gd name="connsiteY28" fmla="*/ 1287136 h 1449914"/>
                <a:gd name="connsiteX29" fmla="*/ 376238 w 2559050"/>
                <a:gd name="connsiteY29" fmla="*/ 1253786 h 1449914"/>
                <a:gd name="connsiteX30" fmla="*/ 298450 w 2559050"/>
                <a:gd name="connsiteY30" fmla="*/ 1217261 h 1449914"/>
                <a:gd name="connsiteX31" fmla="*/ 222250 w 2559050"/>
                <a:gd name="connsiteY31" fmla="*/ 1175970 h 1449914"/>
                <a:gd name="connsiteX32" fmla="*/ 146050 w 2559050"/>
                <a:gd name="connsiteY32" fmla="*/ 1131504 h 1449914"/>
                <a:gd name="connsiteX33" fmla="*/ 73025 w 2559050"/>
                <a:gd name="connsiteY33" fmla="*/ 1084656 h 1449914"/>
                <a:gd name="connsiteX34" fmla="*/ 0 w 2559050"/>
                <a:gd name="connsiteY34" fmla="*/ 1033837 h 1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59050" h="1449914">
                  <a:moveTo>
                    <a:pt x="751904" y="0"/>
                  </a:moveTo>
                  <a:lnTo>
                    <a:pt x="1808079" y="0"/>
                  </a:lnTo>
                  <a:lnTo>
                    <a:pt x="2559050" y="1033837"/>
                  </a:lnTo>
                  <a:lnTo>
                    <a:pt x="2486025" y="1084656"/>
                  </a:lnTo>
                  <a:lnTo>
                    <a:pt x="2413000" y="1131504"/>
                  </a:lnTo>
                  <a:lnTo>
                    <a:pt x="2338388" y="1175970"/>
                  </a:lnTo>
                  <a:lnTo>
                    <a:pt x="2262188" y="1217261"/>
                  </a:lnTo>
                  <a:lnTo>
                    <a:pt x="2184400" y="1253786"/>
                  </a:lnTo>
                  <a:lnTo>
                    <a:pt x="2105025" y="1287136"/>
                  </a:lnTo>
                  <a:lnTo>
                    <a:pt x="2025650" y="1318898"/>
                  </a:lnTo>
                  <a:lnTo>
                    <a:pt x="1944688" y="1346689"/>
                  </a:lnTo>
                  <a:lnTo>
                    <a:pt x="1862138" y="1371304"/>
                  </a:lnTo>
                  <a:lnTo>
                    <a:pt x="1781969" y="1391949"/>
                  </a:lnTo>
                  <a:lnTo>
                    <a:pt x="1697831" y="1409418"/>
                  </a:lnTo>
                  <a:lnTo>
                    <a:pt x="1615281" y="1424505"/>
                  </a:lnTo>
                  <a:lnTo>
                    <a:pt x="1531938" y="1434827"/>
                  </a:lnTo>
                  <a:lnTo>
                    <a:pt x="1447800" y="1444356"/>
                  </a:lnTo>
                  <a:lnTo>
                    <a:pt x="1364456" y="1448326"/>
                  </a:lnTo>
                  <a:lnTo>
                    <a:pt x="1280319" y="1449914"/>
                  </a:lnTo>
                  <a:lnTo>
                    <a:pt x="1194594" y="1448326"/>
                  </a:lnTo>
                  <a:lnTo>
                    <a:pt x="1111250" y="1444356"/>
                  </a:lnTo>
                  <a:lnTo>
                    <a:pt x="1027113" y="1434827"/>
                  </a:lnTo>
                  <a:lnTo>
                    <a:pt x="943769" y="1424505"/>
                  </a:lnTo>
                  <a:lnTo>
                    <a:pt x="861219" y="1409418"/>
                  </a:lnTo>
                  <a:lnTo>
                    <a:pt x="778669" y="1391949"/>
                  </a:lnTo>
                  <a:lnTo>
                    <a:pt x="696913" y="1371304"/>
                  </a:lnTo>
                  <a:lnTo>
                    <a:pt x="614363" y="1346689"/>
                  </a:lnTo>
                  <a:lnTo>
                    <a:pt x="534988" y="1318898"/>
                  </a:lnTo>
                  <a:lnTo>
                    <a:pt x="454025" y="1287136"/>
                  </a:lnTo>
                  <a:lnTo>
                    <a:pt x="376238" y="1253786"/>
                  </a:lnTo>
                  <a:lnTo>
                    <a:pt x="298450" y="1217261"/>
                  </a:lnTo>
                  <a:lnTo>
                    <a:pt x="222250" y="1175970"/>
                  </a:lnTo>
                  <a:lnTo>
                    <a:pt x="146050" y="1131504"/>
                  </a:lnTo>
                  <a:lnTo>
                    <a:pt x="73025" y="1084656"/>
                  </a:lnTo>
                  <a:lnTo>
                    <a:pt x="0" y="103383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65"/>
            <p:cNvSpPr>
              <a:spLocks/>
            </p:cNvSpPr>
            <p:nvPr/>
          </p:nvSpPr>
          <p:spPr bwMode="auto">
            <a:xfrm>
              <a:off x="2631971" y="2780928"/>
              <a:ext cx="1651997" cy="2433638"/>
            </a:xfrm>
            <a:custGeom>
              <a:avLst/>
              <a:gdLst>
                <a:gd name="connsiteX0" fmla="*/ 107156 w 1651997"/>
                <a:gd name="connsiteY0" fmla="*/ 0 h 2433638"/>
                <a:gd name="connsiteX1" fmla="*/ 1328176 w 1651997"/>
                <a:gd name="connsiteY1" fmla="*/ 397510 h 2433638"/>
                <a:gd name="connsiteX2" fmla="*/ 1651997 w 1651997"/>
                <a:gd name="connsiteY2" fmla="*/ 1395517 h 2433638"/>
                <a:gd name="connsiteX3" fmla="*/ 897732 w 1651997"/>
                <a:gd name="connsiteY3" fmla="*/ 2433638 h 2433638"/>
                <a:gd name="connsiteX4" fmla="*/ 827882 w 1651997"/>
                <a:gd name="connsiteY4" fmla="*/ 2379681 h 2433638"/>
                <a:gd name="connsiteX5" fmla="*/ 758825 w 1651997"/>
                <a:gd name="connsiteY5" fmla="*/ 2323343 h 2433638"/>
                <a:gd name="connsiteX6" fmla="*/ 695325 w 1651997"/>
                <a:gd name="connsiteY6" fmla="*/ 2265418 h 2433638"/>
                <a:gd name="connsiteX7" fmla="*/ 632619 w 1651997"/>
                <a:gd name="connsiteY7" fmla="*/ 2205906 h 2433638"/>
                <a:gd name="connsiteX8" fmla="*/ 573088 w 1651997"/>
                <a:gd name="connsiteY8" fmla="*/ 2144014 h 2433638"/>
                <a:gd name="connsiteX9" fmla="*/ 516732 w 1651997"/>
                <a:gd name="connsiteY9" fmla="*/ 2079741 h 2433638"/>
                <a:gd name="connsiteX10" fmla="*/ 461963 w 1651997"/>
                <a:gd name="connsiteY10" fmla="*/ 2013088 h 2433638"/>
                <a:gd name="connsiteX11" fmla="*/ 411956 w 1651997"/>
                <a:gd name="connsiteY11" fmla="*/ 1945641 h 2433638"/>
                <a:gd name="connsiteX12" fmla="*/ 362744 w 1651997"/>
                <a:gd name="connsiteY12" fmla="*/ 1875814 h 2433638"/>
                <a:gd name="connsiteX13" fmla="*/ 317500 w 1651997"/>
                <a:gd name="connsiteY13" fmla="*/ 1804400 h 2433638"/>
                <a:gd name="connsiteX14" fmla="*/ 274638 w 1651997"/>
                <a:gd name="connsiteY14" fmla="*/ 1730605 h 2433638"/>
                <a:gd name="connsiteX15" fmla="*/ 234950 w 1651997"/>
                <a:gd name="connsiteY15" fmla="*/ 1656017 h 2433638"/>
                <a:gd name="connsiteX16" fmla="*/ 198438 w 1651997"/>
                <a:gd name="connsiteY16" fmla="*/ 1579841 h 2433638"/>
                <a:gd name="connsiteX17" fmla="*/ 165100 w 1651997"/>
                <a:gd name="connsiteY17" fmla="*/ 1503666 h 2433638"/>
                <a:gd name="connsiteX18" fmla="*/ 134144 w 1651997"/>
                <a:gd name="connsiteY18" fmla="*/ 1424317 h 2433638"/>
                <a:gd name="connsiteX19" fmla="*/ 107156 w 1651997"/>
                <a:gd name="connsiteY19" fmla="*/ 1345762 h 2433638"/>
                <a:gd name="connsiteX20" fmla="*/ 82550 w 1651997"/>
                <a:gd name="connsiteY20" fmla="*/ 1264825 h 2433638"/>
                <a:gd name="connsiteX21" fmla="*/ 61119 w 1651997"/>
                <a:gd name="connsiteY21" fmla="*/ 1183889 h 2433638"/>
                <a:gd name="connsiteX22" fmla="*/ 42863 w 1651997"/>
                <a:gd name="connsiteY22" fmla="*/ 1101366 h 2433638"/>
                <a:gd name="connsiteX23" fmla="*/ 27781 w 1651997"/>
                <a:gd name="connsiteY23" fmla="*/ 1018050 h 2433638"/>
                <a:gd name="connsiteX24" fmla="*/ 16669 w 1651997"/>
                <a:gd name="connsiteY24" fmla="*/ 933939 h 2433638"/>
                <a:gd name="connsiteX25" fmla="*/ 7938 w 1651997"/>
                <a:gd name="connsiteY25" fmla="*/ 850623 h 2433638"/>
                <a:gd name="connsiteX26" fmla="*/ 1588 w 1651997"/>
                <a:gd name="connsiteY26" fmla="*/ 766513 h 2433638"/>
                <a:gd name="connsiteX27" fmla="*/ 0 w 1651997"/>
                <a:gd name="connsiteY27" fmla="*/ 681609 h 2433638"/>
                <a:gd name="connsiteX28" fmla="*/ 1588 w 1651997"/>
                <a:gd name="connsiteY28" fmla="*/ 595912 h 2433638"/>
                <a:gd name="connsiteX29" fmla="*/ 6350 w 1651997"/>
                <a:gd name="connsiteY29" fmla="*/ 510215 h 2433638"/>
                <a:gd name="connsiteX30" fmla="*/ 13494 w 1651997"/>
                <a:gd name="connsiteY30" fmla="*/ 425312 h 2433638"/>
                <a:gd name="connsiteX31" fmla="*/ 26194 w 1651997"/>
                <a:gd name="connsiteY31" fmla="*/ 339614 h 2433638"/>
                <a:gd name="connsiteX32" fmla="*/ 41275 w 1651997"/>
                <a:gd name="connsiteY32" fmla="*/ 254711 h 2433638"/>
                <a:gd name="connsiteX33" fmla="*/ 59531 w 1651997"/>
                <a:gd name="connsiteY33" fmla="*/ 169014 h 2433638"/>
                <a:gd name="connsiteX34" fmla="*/ 80963 w 1651997"/>
                <a:gd name="connsiteY34" fmla="*/ 85697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1997" h="2433638">
                  <a:moveTo>
                    <a:pt x="107156" y="0"/>
                  </a:moveTo>
                  <a:lnTo>
                    <a:pt x="1328176" y="397510"/>
                  </a:lnTo>
                  <a:lnTo>
                    <a:pt x="1651997" y="1395517"/>
                  </a:lnTo>
                  <a:lnTo>
                    <a:pt x="897732" y="2433638"/>
                  </a:lnTo>
                  <a:lnTo>
                    <a:pt x="827882" y="2379681"/>
                  </a:lnTo>
                  <a:lnTo>
                    <a:pt x="758825" y="2323343"/>
                  </a:lnTo>
                  <a:lnTo>
                    <a:pt x="695325" y="2265418"/>
                  </a:lnTo>
                  <a:lnTo>
                    <a:pt x="632619" y="2205906"/>
                  </a:lnTo>
                  <a:lnTo>
                    <a:pt x="573088" y="2144014"/>
                  </a:lnTo>
                  <a:lnTo>
                    <a:pt x="516732" y="2079741"/>
                  </a:lnTo>
                  <a:lnTo>
                    <a:pt x="461963" y="2013088"/>
                  </a:lnTo>
                  <a:lnTo>
                    <a:pt x="411956" y="1945641"/>
                  </a:lnTo>
                  <a:lnTo>
                    <a:pt x="362744" y="1875814"/>
                  </a:lnTo>
                  <a:lnTo>
                    <a:pt x="317500" y="1804400"/>
                  </a:lnTo>
                  <a:lnTo>
                    <a:pt x="274638" y="1730605"/>
                  </a:lnTo>
                  <a:lnTo>
                    <a:pt x="234950" y="1656017"/>
                  </a:lnTo>
                  <a:lnTo>
                    <a:pt x="198438" y="1579841"/>
                  </a:lnTo>
                  <a:lnTo>
                    <a:pt x="165100" y="1503666"/>
                  </a:lnTo>
                  <a:lnTo>
                    <a:pt x="134144" y="1424317"/>
                  </a:lnTo>
                  <a:lnTo>
                    <a:pt x="107156" y="1345762"/>
                  </a:lnTo>
                  <a:lnTo>
                    <a:pt x="82550" y="1264825"/>
                  </a:lnTo>
                  <a:lnTo>
                    <a:pt x="61119" y="1183889"/>
                  </a:lnTo>
                  <a:lnTo>
                    <a:pt x="42863" y="1101366"/>
                  </a:lnTo>
                  <a:lnTo>
                    <a:pt x="27781" y="1018050"/>
                  </a:lnTo>
                  <a:lnTo>
                    <a:pt x="16669" y="933939"/>
                  </a:lnTo>
                  <a:lnTo>
                    <a:pt x="7938" y="850623"/>
                  </a:lnTo>
                  <a:lnTo>
                    <a:pt x="1588" y="766513"/>
                  </a:lnTo>
                  <a:lnTo>
                    <a:pt x="0" y="681609"/>
                  </a:lnTo>
                  <a:lnTo>
                    <a:pt x="1588" y="595912"/>
                  </a:lnTo>
                  <a:lnTo>
                    <a:pt x="6350" y="510215"/>
                  </a:lnTo>
                  <a:lnTo>
                    <a:pt x="13494" y="425312"/>
                  </a:lnTo>
                  <a:lnTo>
                    <a:pt x="26194" y="339614"/>
                  </a:lnTo>
                  <a:lnTo>
                    <a:pt x="41275" y="254711"/>
                  </a:lnTo>
                  <a:lnTo>
                    <a:pt x="59531" y="169014"/>
                  </a:lnTo>
                  <a:lnTo>
                    <a:pt x="80963" y="8569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Oval 68"/>
            <p:cNvSpPr/>
            <p:nvPr/>
          </p:nvSpPr>
          <p:spPr>
            <a:xfrm>
              <a:off x="5659562" y="3316111"/>
              <a:ext cx="341752" cy="341752"/>
            </a:xfrm>
            <a:prstGeom prst="ellipse">
              <a:avLst/>
            </a:prstGeom>
            <a:solidFill>
              <a:srgbClr val="B2920A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2</a:t>
              </a:r>
            </a:p>
          </p:txBody>
        </p:sp>
        <p:sp>
          <p:nvSpPr>
            <p:cNvPr id="14" name="Oval 69"/>
            <p:cNvSpPr/>
            <p:nvPr/>
          </p:nvSpPr>
          <p:spPr>
            <a:xfrm>
              <a:off x="4075039" y="4396231"/>
              <a:ext cx="341752" cy="341752"/>
            </a:xfrm>
            <a:prstGeom prst="ellipse">
              <a:avLst/>
            </a:prstGeom>
            <a:solidFill>
              <a:srgbClr val="C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3</a:t>
              </a:r>
            </a:p>
          </p:txBody>
        </p:sp>
        <p:sp>
          <p:nvSpPr>
            <p:cNvPr id="15" name="Oval 70"/>
            <p:cNvSpPr/>
            <p:nvPr/>
          </p:nvSpPr>
          <p:spPr>
            <a:xfrm>
              <a:off x="2688946" y="2965307"/>
              <a:ext cx="341752" cy="341752"/>
            </a:xfrm>
            <a:prstGeom prst="ellipse">
              <a:avLst/>
            </a:prstGeom>
            <a:solidFill>
              <a:srgbClr val="347E5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 smtClean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4</a:t>
              </a:r>
              <a:endPara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6" name="Oval 71"/>
            <p:cNvSpPr/>
            <p:nvPr/>
          </p:nvSpPr>
          <p:spPr>
            <a:xfrm>
              <a:off x="4229494" y="1462191"/>
              <a:ext cx="341752" cy="341752"/>
            </a:xfrm>
            <a:prstGeom prst="ellipse">
              <a:avLst/>
            </a:prstGeom>
            <a:solidFill>
              <a:srgbClr val="6F477D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5</a:t>
              </a:r>
            </a:p>
          </p:txBody>
        </p:sp>
        <p:sp>
          <p:nvSpPr>
            <p:cNvPr id="12" name="Oval 67"/>
            <p:cNvSpPr/>
            <p:nvPr/>
          </p:nvSpPr>
          <p:spPr>
            <a:xfrm>
              <a:off x="4939482" y="1443903"/>
              <a:ext cx="341752" cy="341752"/>
            </a:xfrm>
            <a:prstGeom prst="ellipse">
              <a:avLst/>
            </a:prstGeom>
            <a:solidFill>
              <a:srgbClr val="0099FF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 smtClean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1</a:t>
              </a:r>
              <a:endPara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9" name="TextBox 77"/>
            <p:cNvSpPr txBox="1"/>
            <p:nvPr/>
          </p:nvSpPr>
          <p:spPr>
            <a:xfrm>
              <a:off x="5052568" y="1780610"/>
              <a:ext cx="12139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alibri Light" panose="020F0302020204030204" pitchFamily="34" charset="0"/>
                </a:rPr>
                <a:t>APOYO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AL SECTOR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SALUD</a:t>
              </a:r>
              <a:endParaRPr lang="en-US" b="1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TextBox 77"/>
            <p:cNvSpPr txBox="1"/>
            <p:nvPr/>
          </p:nvSpPr>
          <p:spPr>
            <a:xfrm>
              <a:off x="5500805" y="3643777"/>
              <a:ext cx="1244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alibri Light" panose="020F0302020204030204" pitchFamily="34" charset="0"/>
                </a:rPr>
                <a:t>APOYO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AL SECTOR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EDUCATIVO</a:t>
              </a:r>
              <a:endParaRPr lang="en-US" b="1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TextBox 77"/>
            <p:cNvSpPr txBox="1"/>
            <p:nvPr/>
          </p:nvSpPr>
          <p:spPr>
            <a:xfrm>
              <a:off x="4366125" y="4377007"/>
              <a:ext cx="12139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alibri Light" panose="020F0302020204030204" pitchFamily="34" charset="0"/>
                </a:rPr>
                <a:t>APOYO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AL SECTOR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DE OBRAS </a:t>
              </a:r>
            </a:p>
            <a:p>
              <a:r>
                <a:rPr lang="en-US" b="1" dirty="0" smtClean="0">
                  <a:latin typeface="Calibri Light" panose="020F0302020204030204" pitchFamily="34" charset="0"/>
                </a:rPr>
                <a:t>PÚBLICAS</a:t>
              </a:r>
              <a:endParaRPr lang="en-US" b="1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830053" y="3284984"/>
              <a:ext cx="152592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dirty="0"/>
                <a:t>APOYO AL DESARROLLO </a:t>
              </a:r>
              <a:r>
                <a:rPr lang="es-ES" sz="1400" dirty="0" smtClean="0"/>
                <a:t>PRODUCTIVO</a:t>
              </a:r>
            </a:p>
            <a:p>
              <a:r>
                <a:rPr lang="es-ES" sz="1400" dirty="0" smtClean="0"/>
                <a:t>Y </a:t>
              </a:r>
              <a:r>
                <a:rPr lang="es-ES" sz="1400" dirty="0"/>
                <a:t>MEDIO AMBIENTE</a:t>
              </a: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059832" y="1949931"/>
              <a:ext cx="16286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dirty="0"/>
                <a:t>APOYO AL DESARROLLO SOCIAL</a:t>
              </a:r>
            </a:p>
          </p:txBody>
        </p:sp>
      </p:grpSp>
      <p:sp>
        <p:nvSpPr>
          <p:cNvPr id="26" name="Title 5"/>
          <p:cNvSpPr txBox="1">
            <a:spLocks/>
          </p:cNvSpPr>
          <p:nvPr/>
        </p:nvSpPr>
        <p:spPr>
          <a:xfrm>
            <a:off x="1732469" y="494490"/>
            <a:ext cx="5936092" cy="11202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  DESARROLLO SOCIAL EQUITATIVO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71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7"/>
          <p:cNvSpPr/>
          <p:nvPr/>
        </p:nvSpPr>
        <p:spPr>
          <a:xfrm>
            <a:off x="539552" y="506810"/>
            <a:ext cx="1008112" cy="617934"/>
          </a:xfrm>
          <a:prstGeom prst="ellipse">
            <a:avLst/>
          </a:prstGeom>
          <a:solidFill>
            <a:srgbClr val="00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2.1.1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TextBox 77"/>
          <p:cNvSpPr txBox="1"/>
          <p:nvPr/>
        </p:nvSpPr>
        <p:spPr>
          <a:xfrm>
            <a:off x="1619672" y="4766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CCFF"/>
                </a:solidFill>
                <a:latin typeface="Calibri Light" panose="020F0302020204030204" pitchFamily="34" charset="0"/>
              </a:rPr>
              <a:t>APOYO AL SECTOR SALUD</a:t>
            </a:r>
            <a:endParaRPr lang="en-US" sz="3200" b="1" dirty="0">
              <a:solidFill>
                <a:srgbClr val="66CCFF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576954"/>
              </p:ext>
            </p:extLst>
          </p:nvPr>
        </p:nvGraphicFramePr>
        <p:xfrm>
          <a:off x="323527" y="1268760"/>
          <a:ext cx="8424937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Hoja de cálculo" r:id="rId3" imgW="8858380" imgH="3867068" progId="Excel.Sheet.8">
                  <p:embed/>
                </p:oleObj>
              </mc:Choice>
              <mc:Fallback>
                <p:oleObj name="Hoja de cálculo" r:id="rId3" imgW="8858380" imgH="386706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7" y="1268760"/>
                        <a:ext cx="8424937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20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3222</TotalTime>
  <Words>245</Words>
  <Application>Microsoft Office PowerPoint</Application>
  <PresentationFormat>Presentación en pantalla (4:3)</PresentationFormat>
  <Paragraphs>55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NewsPrint</vt:lpstr>
      <vt:lpstr>Hoja de cálculo</vt:lpstr>
      <vt:lpstr>Microsoft Excel 97-2003 Worksheet</vt:lpstr>
      <vt:lpstr>GOBERNACIÓN DE CANINDEYÚ</vt:lpstr>
      <vt:lpstr>VISIÓN DEL DEPARTAMENTO:  Un Departamento consolidado, descentralizado y altamente productivo con la participación ciudadana en el desarrollo social, económico, equitativo, con trabajo, honestidad y políticas públicas en todos los sectores y en armonía con el medio ambiente.   MISIÓN DE LA GOBERNACIÓN:  Gobierno Departamental de Canindeyú que promueve  la participación de los ciudadanos, en todos los sectores sociales a través de una comunicación permanente y transparente en el manejo de los recursos humanos, materiales, financieros y tecnológicos, que involucren a los Canindeyuenses, a fin de que juntos AVANCEMOS hacia el Canindeyú para todos, bajo un marco de legalidad y confianza.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XP Titan Ultimate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GOBERNACIÓN DE CANINDEYÚ</dc:title>
  <dc:creator>Administrador</dc:creator>
  <cp:lastModifiedBy>Gobernacion</cp:lastModifiedBy>
  <cp:revision>52</cp:revision>
  <cp:lastPrinted>2018-10-12T13:13:03Z</cp:lastPrinted>
  <dcterms:created xsi:type="dcterms:W3CDTF">2015-09-23T14:55:26Z</dcterms:created>
  <dcterms:modified xsi:type="dcterms:W3CDTF">2018-10-13T12:40:05Z</dcterms:modified>
</cp:coreProperties>
</file>