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6" r:id="rId3"/>
    <p:sldId id="447" r:id="rId4"/>
    <p:sldId id="448" r:id="rId5"/>
    <p:sldId id="291" r:id="rId6"/>
    <p:sldId id="492" r:id="rId7"/>
    <p:sldId id="489" r:id="rId8"/>
    <p:sldId id="490" r:id="rId9"/>
    <p:sldId id="491" r:id="rId10"/>
    <p:sldId id="486" r:id="rId11"/>
    <p:sldId id="487" r:id="rId12"/>
    <p:sldId id="460" r:id="rId13"/>
    <p:sldId id="303" r:id="rId14"/>
    <p:sldId id="343" r:id="rId15"/>
    <p:sldId id="398" r:id="rId16"/>
    <p:sldId id="495" r:id="rId17"/>
    <p:sldId id="494" r:id="rId18"/>
    <p:sldId id="496" r:id="rId19"/>
    <p:sldId id="497" r:id="rId20"/>
    <p:sldId id="498" r:id="rId21"/>
    <p:sldId id="499" r:id="rId22"/>
    <p:sldId id="500" r:id="rId23"/>
    <p:sldId id="397" r:id="rId24"/>
    <p:sldId id="399" r:id="rId25"/>
    <p:sldId id="415" r:id="rId26"/>
    <p:sldId id="416" r:id="rId27"/>
    <p:sldId id="488" r:id="rId28"/>
    <p:sldId id="464" r:id="rId29"/>
    <p:sldId id="465" r:id="rId30"/>
    <p:sldId id="400" r:id="rId31"/>
    <p:sldId id="475" r:id="rId32"/>
    <p:sldId id="476" r:id="rId33"/>
    <p:sldId id="477" r:id="rId34"/>
    <p:sldId id="478" r:id="rId35"/>
    <p:sldId id="479" r:id="rId36"/>
    <p:sldId id="449" r:id="rId37"/>
    <p:sldId id="450" r:id="rId38"/>
    <p:sldId id="451" r:id="rId39"/>
    <p:sldId id="421" r:id="rId40"/>
    <p:sldId id="422" r:id="rId41"/>
    <p:sldId id="434" r:id="rId42"/>
    <p:sldId id="423" r:id="rId43"/>
    <p:sldId id="424" r:id="rId44"/>
    <p:sldId id="439" r:id="rId45"/>
    <p:sldId id="437" r:id="rId46"/>
    <p:sldId id="428" r:id="rId47"/>
    <p:sldId id="429" r:id="rId48"/>
    <p:sldId id="430" r:id="rId49"/>
    <p:sldId id="293" r:id="rId50"/>
  </p:sldIdLst>
  <p:sldSz cx="9144000" cy="5143500" type="screen16x9"/>
  <p:notesSz cx="6797675" cy="9929813"/>
  <p:defaultTextStyle>
    <a:defPPr>
      <a:defRPr lang="es-ES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FF"/>
    <a:srgbClr val="000000"/>
    <a:srgbClr val="CCFF33"/>
    <a:srgbClr val="66FFFF"/>
    <a:srgbClr val="FF0000"/>
    <a:srgbClr val="CFAFE7"/>
    <a:srgbClr val="9933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9471" autoAdjust="0"/>
  </p:normalViewPr>
  <p:slideViewPr>
    <p:cSldViewPr>
      <p:cViewPr varScale="1">
        <p:scale>
          <a:sx n="96" d="100"/>
          <a:sy n="96" d="100"/>
        </p:scale>
        <p:origin x="786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critorio\Resumen%20Adjudicacion%202018\Resumen%20General%2014-09-201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PY"/>
              <a:t>Total Adjudicado por Fuente de Financiamiento           Año 2018</a:t>
            </a:r>
          </a:p>
        </c:rich>
      </c:tx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15903370952512E-2"/>
          <c:y val="0.33615877168088126"/>
          <c:w val="0.4961131995163498"/>
          <c:h val="0.56214786188651378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4349387576552924"/>
                  <c:y val="9.577136191309442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1B-44BE-A327-429D7DEE6B84}"/>
                </c:ext>
              </c:extLst>
            </c:dLbl>
            <c:dLbl>
              <c:idx val="1"/>
              <c:layout>
                <c:manualLayout>
                  <c:x val="0.14469006999125109"/>
                  <c:y val="-0.1056120589093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1B-44BE-A327-429D7DEE6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3200" b="1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GRÁFICO!$B$224:$B$225</c:f>
              <c:strCache>
                <c:ptCount val="2"/>
                <c:pt idx="0">
                  <c:v>Fuente de Financiamiento 10 (Recursos del Tesoro)</c:v>
                </c:pt>
                <c:pt idx="1">
                  <c:v>Fuente de Financiamiento 30 (Recursos Propios)</c:v>
                </c:pt>
              </c:strCache>
            </c:strRef>
          </c:cat>
          <c:val>
            <c:numRef>
              <c:f>GRÁFICO!$D$224:$D$225</c:f>
              <c:numCache>
                <c:formatCode>#,##0</c:formatCode>
                <c:ptCount val="2"/>
                <c:pt idx="0">
                  <c:v>1538833658</c:v>
                </c:pt>
                <c:pt idx="1">
                  <c:v>2244985662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1B-44BE-A327-429D7DEE6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141687382389877"/>
          <c:y val="0.48305158889037181"/>
          <c:w val="0.33903658621210514"/>
          <c:h val="0.26271223512315195"/>
        </c:manualLayout>
      </c:layout>
      <c:overlay val="0"/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57E4C-3807-4C05-987E-83C2F99C9E3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33400F8-AC33-4186-B24F-307FB85D9889}">
      <dgm:prSet/>
      <dgm:spPr>
        <a:solidFill>
          <a:srgbClr val="00B050"/>
        </a:solidFill>
      </dgm:spPr>
      <dgm:t>
        <a:bodyPr/>
        <a:lstStyle/>
        <a:p>
          <a:pPr rtl="0"/>
          <a:r>
            <a:rPr lang="es-ES_tradnl" b="1" dirty="0"/>
            <a:t>MUCHAS GRACIAS!</a:t>
          </a:r>
          <a:endParaRPr lang="es-ES" dirty="0"/>
        </a:p>
      </dgm:t>
    </dgm:pt>
    <dgm:pt modelId="{356B025C-AD4E-4F42-91E9-DA84718F7E96}" type="parTrans" cxnId="{915DC04E-2A43-460A-8847-9D7A103DA402}">
      <dgm:prSet/>
      <dgm:spPr/>
      <dgm:t>
        <a:bodyPr/>
        <a:lstStyle/>
        <a:p>
          <a:endParaRPr lang="es-ES"/>
        </a:p>
      </dgm:t>
    </dgm:pt>
    <dgm:pt modelId="{E4E9728D-5683-4AF4-B2A8-5C08AA5006AE}" type="sibTrans" cxnId="{915DC04E-2A43-460A-8847-9D7A103DA402}">
      <dgm:prSet/>
      <dgm:spPr/>
      <dgm:t>
        <a:bodyPr/>
        <a:lstStyle/>
        <a:p>
          <a:endParaRPr lang="es-ES"/>
        </a:p>
      </dgm:t>
    </dgm:pt>
    <dgm:pt modelId="{AB8C79AB-2911-4E21-9F12-04E5932B31BA}" type="pres">
      <dgm:prSet presAssocID="{F4157E4C-3807-4C05-987E-83C2F99C9E3E}" presName="linearFlow" presStyleCnt="0">
        <dgm:presLayoutVars>
          <dgm:dir/>
          <dgm:resizeHandles val="exact"/>
        </dgm:presLayoutVars>
      </dgm:prSet>
      <dgm:spPr/>
    </dgm:pt>
    <dgm:pt modelId="{E25371C4-4F46-45CB-A2FD-D4E935A4E902}" type="pres">
      <dgm:prSet presAssocID="{233400F8-AC33-4186-B24F-307FB85D9889}" presName="composite" presStyleCnt="0"/>
      <dgm:spPr/>
    </dgm:pt>
    <dgm:pt modelId="{67ED93BA-BBE0-48C8-8603-2D58F9CDAA8A}" type="pres">
      <dgm:prSet presAssocID="{233400F8-AC33-4186-B24F-307FB85D9889}" presName="imgShp" presStyleLbl="fgImgPlace1" presStyleIdx="0" presStyleCnt="1" custLinFactNeighborX="-39921" custLinFactNeighborY="-52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4BC426-57C3-4551-A1F3-EED5B6DFEC75}" type="pres">
      <dgm:prSet presAssocID="{233400F8-AC33-4186-B24F-307FB85D9889}" presName="txShp" presStyleLbl="node1" presStyleIdx="0" presStyleCnt="1" custScaleX="119413" custLinFactNeighborX="11854">
        <dgm:presLayoutVars>
          <dgm:bulletEnabled val="1"/>
        </dgm:presLayoutVars>
      </dgm:prSet>
      <dgm:spPr/>
    </dgm:pt>
  </dgm:ptLst>
  <dgm:cxnLst>
    <dgm:cxn modelId="{915DC04E-2A43-460A-8847-9D7A103DA402}" srcId="{F4157E4C-3807-4C05-987E-83C2F99C9E3E}" destId="{233400F8-AC33-4186-B24F-307FB85D9889}" srcOrd="0" destOrd="0" parTransId="{356B025C-AD4E-4F42-91E9-DA84718F7E96}" sibTransId="{E4E9728D-5683-4AF4-B2A8-5C08AA5006AE}"/>
    <dgm:cxn modelId="{86077F71-1159-41E9-9C71-55399DE62E86}" type="presOf" srcId="{233400F8-AC33-4186-B24F-307FB85D9889}" destId="{A84BC426-57C3-4551-A1F3-EED5B6DFEC75}" srcOrd="0" destOrd="0" presId="urn:microsoft.com/office/officeart/2005/8/layout/vList3#1"/>
    <dgm:cxn modelId="{F46CEF8F-64CB-4DE7-AF7E-B633C78223D9}" type="presOf" srcId="{F4157E4C-3807-4C05-987E-83C2F99C9E3E}" destId="{AB8C79AB-2911-4E21-9F12-04E5932B31BA}" srcOrd="0" destOrd="0" presId="urn:microsoft.com/office/officeart/2005/8/layout/vList3#1"/>
    <dgm:cxn modelId="{7D4150B3-52A3-4B9D-9D79-559022C2B873}" type="presParOf" srcId="{AB8C79AB-2911-4E21-9F12-04E5932B31BA}" destId="{E25371C4-4F46-45CB-A2FD-D4E935A4E902}" srcOrd="0" destOrd="0" presId="urn:microsoft.com/office/officeart/2005/8/layout/vList3#1"/>
    <dgm:cxn modelId="{B9BC18FB-A3AD-492D-BECC-87DDB24D3D6F}" type="presParOf" srcId="{E25371C4-4F46-45CB-A2FD-D4E935A4E902}" destId="{67ED93BA-BBE0-48C8-8603-2D58F9CDAA8A}" srcOrd="0" destOrd="0" presId="urn:microsoft.com/office/officeart/2005/8/layout/vList3#1"/>
    <dgm:cxn modelId="{6BB8B1BA-A0E3-4BA1-A08E-326BF1DE9BE0}" type="presParOf" srcId="{E25371C4-4F46-45CB-A2FD-D4E935A4E902}" destId="{A84BC426-57C3-4551-A1F3-EED5B6DFEC7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C426-57C3-4551-A1F3-EED5B6DFEC75}">
      <dsp:nvSpPr>
        <dsp:cNvPr id="0" name=""/>
        <dsp:cNvSpPr/>
      </dsp:nvSpPr>
      <dsp:spPr>
        <a:xfrm rot="10800000">
          <a:off x="1524857" y="0"/>
          <a:ext cx="6296856" cy="1357322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8541" tIns="160020" rIns="298704" bIns="160020" numCol="1" spcCol="1270" anchor="ctr" anchorCtr="0">
          <a:noAutofit/>
        </a:bodyPr>
        <a:lstStyle/>
        <a:p>
          <a:pPr marL="0" lvl="0" indent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200" b="1" kern="1200" dirty="0"/>
            <a:t>MUCHAS GRACIAS!</a:t>
          </a:r>
          <a:endParaRPr lang="es-ES" sz="4200" kern="1200" dirty="0"/>
        </a:p>
      </dsp:txBody>
      <dsp:txXfrm rot="10800000">
        <a:off x="1864187" y="0"/>
        <a:ext cx="5957526" cy="1357322"/>
      </dsp:txXfrm>
    </dsp:sp>
    <dsp:sp modelId="{67ED93BA-BBE0-48C8-8603-2D58F9CDAA8A}">
      <dsp:nvSpPr>
        <dsp:cNvPr id="0" name=""/>
        <dsp:cNvSpPr/>
      </dsp:nvSpPr>
      <dsp:spPr>
        <a:xfrm>
          <a:off x="191098" y="0"/>
          <a:ext cx="1357322" cy="13573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C126F-9AEA-4BDA-B4FC-E9EB3B7D62AC}" type="datetimeFigureOut">
              <a:rPr lang="es-PY" smtClean="0"/>
              <a:pPr/>
              <a:t>15/10/2018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6C1CF-E2CB-40A6-BA21-1002E011DED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01560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C2DE85D4-042A-4CC6-8C51-823C915A56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1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54CF61-3C13-4B8A-9D69-C3D8104F878A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1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5" y="2421402"/>
            <a:ext cx="7854697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5EC232-1AEA-4371-8EEC-EDB2B29CBCD1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618AA-AE69-4B4C-83CE-2768D353384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582DB-CFA1-43D7-AA16-272D814E739F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9D277-A376-4D70-A791-F108F220DDD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3" y="685803"/>
            <a:ext cx="2057401" cy="3908822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4" y="685803"/>
            <a:ext cx="6019801" cy="3908822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742FBC-4BFF-47F9-AFC0-6B98A7094DA2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03D9E-7AA4-4520-9D38-BD2E21ED031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C55B1-C260-4DB3-9586-E6EBF6F804C6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5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5" y="2028500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F371FC-9C32-4614-AE70-8709A1AA5731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3D6EF-766B-4E75-8D11-1DAC560E4B1D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6" y="1440064"/>
            <a:ext cx="4038601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2" y="1440064"/>
            <a:ext cx="4038601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9027D-1908-4221-92CA-13DB0E0B7FA6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AF304-608C-4ADA-88F2-787E0C9A4D6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8" y="1394820"/>
            <a:ext cx="4041774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2" y="1885952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1885952"/>
            <a:ext cx="4041774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C51EC-EB47-4265-9DEB-C4D973830FF9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B9478-0AC4-4B16-B2F9-4FF93553CB2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6" y="528066"/>
            <a:ext cx="8305801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CF918-278A-49FC-A11F-DD96A168FFFC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A5DDA-1B1B-4037-9A79-C0D204932F6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9662A7-4431-4E5B-A241-8F8F41C362EC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2FD98-23F6-46EC-8C1E-14B44C94C3A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1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1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4" y="1257300"/>
            <a:ext cx="5111751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822B17-494F-4324-B09B-D2FE4886C53A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A1295C-8694-4212-8F75-EF51BDCA205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9" y="831058"/>
            <a:ext cx="5257801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5" y="4019827"/>
            <a:ext cx="155449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882749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6" y="2121589"/>
            <a:ext cx="2209801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679D3F-2E87-41FD-9D1F-8F9C39393F6A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4767265"/>
            <a:ext cx="609600" cy="273844"/>
          </a:xfrm>
        </p:spPr>
        <p:txBody>
          <a:bodyPr/>
          <a:lstStyle/>
          <a:p>
            <a:pPr>
              <a:defRPr/>
            </a:pPr>
            <a:fld id="{E9B86E02-ECDD-4144-AE06-F2F88FC317B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6" y="899638"/>
            <a:ext cx="4617721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6" y="4362452"/>
            <a:ext cx="9163051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2" y="4664872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6" y="-5357"/>
            <a:ext cx="9163051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2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E82CA26-8433-4721-8302-0131384EC023}" type="datetime1">
              <a:rPr lang="es-ES" smtClean="0"/>
              <a:pPr>
                <a:defRPr/>
              </a:pPr>
              <a:t>15/10/2018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1" y="4767265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/>
              <a:t>Antonio Medrano</a:t>
            </a: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3" y="4767265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B1F9B8C-6A7B-4EB2-9746-79B4D636ADE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1.png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ESUPUESTO_2013 YO\PRESUPUESTO 2013_BLASSY\PRESUPUESTO 2018\ANTEPROYECTO 2019_PLURIANUAL 2019 2021\ANTEPROYECTO 2019\Informes de defensa reco 2019\SOLICITUD DE ADENDA A MH\2018-09(Set)Construcciones\DSC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09AC5-0F73-4963-810E-01FCA5D4E717}" type="slidenum">
              <a:rPr lang="es-ES"/>
              <a:pPr>
                <a:defRPr/>
              </a:pPr>
              <a:t>1</a:t>
            </a:fld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3505206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Rectangle 222"/>
          <p:cNvSpPr txBox="1">
            <a:spLocks noChangeArrowheads="1"/>
          </p:cNvSpPr>
          <p:nvPr/>
        </p:nvSpPr>
        <p:spPr>
          <a:xfrm>
            <a:off x="7918783" y="4777171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s-ES"/>
            </a:defPPr>
            <a:lvl1pPr algn="r" rtl="0" eaLnBrk="1" fontAlgn="base" latinLnBrk="0" hangingPunct="1">
              <a:spcBef>
                <a:spcPct val="50000"/>
              </a:spcBef>
              <a:spcAft>
                <a:spcPct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1A09AC5-0F73-4963-810E-01FCA5D4E717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12" name="3 Subtítulo"/>
          <p:cNvSpPr>
            <a:spLocks noGrp="1"/>
          </p:cNvSpPr>
          <p:nvPr>
            <p:ph type="subTitle" idx="1"/>
          </p:nvPr>
        </p:nvSpPr>
        <p:spPr>
          <a:xfrm>
            <a:off x="1492722" y="221453"/>
            <a:ext cx="6324596" cy="120015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dirty="0">
                <a:latin typeface="Arial Black" pitchFamily="34" charset="0"/>
              </a:rPr>
              <a:t>UNIVERSIDAD NACIONAL DE CONCEPCION</a:t>
            </a:r>
          </a:p>
          <a:p>
            <a:pPr algn="ctr"/>
            <a:r>
              <a:rPr lang="es-ES" dirty="0">
                <a:latin typeface="Arial Black" pitchFamily="34" charset="0"/>
              </a:rPr>
              <a:t>Creado por Ley 3201/07</a:t>
            </a:r>
          </a:p>
          <a:p>
            <a:pPr algn="ctr"/>
            <a:r>
              <a:rPr lang="es-ES" dirty="0">
                <a:latin typeface="Arial Black" pitchFamily="34" charset="0"/>
              </a:rPr>
              <a:t>Rectorado</a:t>
            </a:r>
          </a:p>
          <a:p>
            <a:pPr algn="ctr"/>
            <a:endParaRPr lang="es-ES" dirty="0">
              <a:latin typeface="Arial Black" pitchFamily="34" charset="0"/>
            </a:endParaRPr>
          </a:p>
        </p:txBody>
      </p:sp>
      <p:pic>
        <p:nvPicPr>
          <p:cNvPr id="13" name="12 Imagen" descr="LOGO-UNC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92722" cy="1449817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3499186" y="1838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0" name="3 Subtítulo"/>
          <p:cNvSpPr txBox="1">
            <a:spLocks/>
          </p:cNvSpPr>
          <p:nvPr/>
        </p:nvSpPr>
        <p:spPr>
          <a:xfrm>
            <a:off x="3726449" y="4464496"/>
            <a:ext cx="5454063" cy="6995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s-ES" sz="1800" dirty="0">
                <a:solidFill>
                  <a:srgbClr val="000000"/>
                </a:solidFill>
                <a:latin typeface="Arial Black" pitchFamily="34" charset="0"/>
              </a:rPr>
              <a:t>COMISIÓN BICAMERAL DE PRESUPUESTO</a:t>
            </a:r>
          </a:p>
          <a:p>
            <a:pPr algn="ctr" fontAlgn="auto">
              <a:spcAft>
                <a:spcPts val="0"/>
              </a:spcAft>
            </a:pPr>
            <a:r>
              <a:rPr lang="es-ES" sz="1800" dirty="0">
                <a:solidFill>
                  <a:srgbClr val="000000"/>
                </a:solidFill>
                <a:latin typeface="Arial Black" pitchFamily="34" charset="0"/>
              </a:rPr>
              <a:t>Ejercicio Fiscal 2019</a:t>
            </a:r>
          </a:p>
          <a:p>
            <a:pPr algn="ctr" fontAlgn="auto">
              <a:spcAft>
                <a:spcPts val="0"/>
              </a:spcAft>
            </a:pPr>
            <a:endParaRPr lang="es-ES" sz="18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auto">
              <a:spcAft>
                <a:spcPts val="0"/>
              </a:spcAft>
            </a:pPr>
            <a:endParaRPr lang="es-ES" sz="18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D590CE-5701-4E6F-BDC0-93DB7EA13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62" y="7127"/>
            <a:ext cx="1294030" cy="11290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885812" y="2020032"/>
            <a:ext cx="7372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200" b="1" dirty="0">
                <a:solidFill>
                  <a:schemeClr val="bg1">
                    <a:lumMod val="95000"/>
                  </a:schemeClr>
                </a:solidFill>
              </a:rPr>
              <a:t>ANTEPROYECTO DE PRESUPUESTO 2019</a:t>
            </a:r>
          </a:p>
          <a:p>
            <a:r>
              <a:rPr lang="es-PY" sz="3200" b="1" dirty="0">
                <a:solidFill>
                  <a:schemeClr val="bg1">
                    <a:lumMod val="95000"/>
                  </a:schemeClr>
                </a:solidFill>
              </a:rPr>
              <a:t>INFORME CONSOLIDADO POR PROGRAMAS</a:t>
            </a:r>
          </a:p>
        </p:txBody>
      </p:sp>
      <p:pic>
        <p:nvPicPr>
          <p:cNvPr id="4" name="12 Imagen" descr="LOGO-UNC1.png">
            <a:extLst>
              <a:ext uri="{FF2B5EF4-FFF2-40B4-BE49-F238E27FC236}">
                <a16:creationId xmlns:a16="http://schemas.microsoft.com/office/drawing/2014/main" id="{2A067206-16B8-4103-8E6D-D2E03F07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570215"/>
            <a:ext cx="1492722" cy="14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8FA1AC-EB7A-4957-B45E-83F1F22FD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1753"/>
            <a:ext cx="8928992" cy="48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08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2DA764-B528-48C5-B1BE-42A1B176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2391"/>
            <a:ext cx="8949878" cy="49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93675"/>
            <a:ext cx="9001156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990600" y="127635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Detalle del Crecimiento Vegetativo y Creaciones solicitadas para cada Unidad Académica</a:t>
            </a:r>
            <a:endParaRPr lang="es-PY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-20538"/>
            <a:ext cx="9001156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0BE2F0E-54E2-4532-A672-93F50DBA28C8}"/>
              </a:ext>
            </a:extLst>
          </p:cNvPr>
          <p:cNvSpPr/>
          <p:nvPr/>
        </p:nvSpPr>
        <p:spPr>
          <a:xfrm>
            <a:off x="161479" y="4443958"/>
            <a:ext cx="8821042" cy="68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Nota: Las Facultades de Ciencias Empresariales y Medicina, presentaron sus pedidos de escalafón docente como creaciones, el resto de las Facultades como recategorización, cuyo monto asciende a G. 1.617.371.600. Totalizando ESCALAFÓN DOCENTE POR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G. 3.189.343.352</a:t>
            </a:r>
          </a:p>
        </p:txBody>
      </p:sp>
    </p:spTree>
    <p:extLst>
      <p:ext uri="{BB962C8B-B14F-4D97-AF65-F5344CB8AC3E}">
        <p14:creationId xmlns:p14="http://schemas.microsoft.com/office/powerpoint/2010/main" val="181061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B1DCF0-99F8-424C-A04D-40D64BFE2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4"/>
          <a:stretch/>
        </p:blipFill>
        <p:spPr>
          <a:xfrm>
            <a:off x="179512" y="195486"/>
            <a:ext cx="8784976" cy="3770059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-20538"/>
            <a:ext cx="91440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s-PY" b="1" dirty="0"/>
              <a:t>RESUMEN DE CANTIDAD DE CARGOS Y MONTOS DE CREACIONES DOCENTES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730A03C-94D7-4438-A8CB-82BA21787658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3961168"/>
          <a:ext cx="814725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0958">
                  <a:extLst>
                    <a:ext uri="{9D8B030D-6E8A-4147-A177-3AD203B41FA5}">
                      <a16:colId xmlns:a16="http://schemas.microsoft.com/office/drawing/2014/main" val="827531433"/>
                    </a:ext>
                  </a:extLst>
                </a:gridCol>
                <a:gridCol w="411690">
                  <a:extLst>
                    <a:ext uri="{9D8B030D-6E8A-4147-A177-3AD203B41FA5}">
                      <a16:colId xmlns:a16="http://schemas.microsoft.com/office/drawing/2014/main" val="906615039"/>
                    </a:ext>
                  </a:extLst>
                </a:gridCol>
                <a:gridCol w="2314603">
                  <a:extLst>
                    <a:ext uri="{9D8B030D-6E8A-4147-A177-3AD203B41FA5}">
                      <a16:colId xmlns:a16="http://schemas.microsoft.com/office/drawing/2014/main" val="4179958391"/>
                    </a:ext>
                  </a:extLst>
                </a:gridCol>
              </a:tblGrid>
              <a:tr h="234809">
                <a:tc gridSpan="3">
                  <a:txBody>
                    <a:bodyPr/>
                    <a:lstStyle/>
                    <a:p>
                      <a:r>
                        <a:rPr lang="es-ES" sz="1400" dirty="0"/>
                        <a:t>Nota: En los montos de creaciones se encuentran incluidos escalafón docente de las Facultades: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79437"/>
                  </a:ext>
                </a:extLst>
              </a:tr>
              <a:tr h="281770"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Ciencias Empresariales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891,410,000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432255"/>
                  </a:ext>
                </a:extLst>
              </a:tr>
              <a:tr h="281770"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Medicina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725,961,600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137193"/>
                  </a:ext>
                </a:extLst>
              </a:tr>
              <a:tr h="281770">
                <a:tc>
                  <a:txBody>
                    <a:bodyPr/>
                    <a:lstStyle/>
                    <a:p>
                      <a:pPr algn="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1,617,371,600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7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4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0" y="-20538"/>
            <a:ext cx="9144000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s-PY" b="1" dirty="0"/>
              <a:t>RESUMEN DE CANTIDAD DE CARGOS Y MONTOS DE CRECIMIENTO VEGETATIVO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167689-1EFB-46C5-90D1-04337AC3C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7"/>
          <a:stretch/>
        </p:blipFill>
        <p:spPr>
          <a:xfrm>
            <a:off x="539552" y="771550"/>
            <a:ext cx="8028571" cy="41566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E0DDF-BC2E-45E2-84BB-2ED4AE27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0AEA254-41CD-43CD-A025-0E45B0F10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06069"/>
              </p:ext>
            </p:extLst>
          </p:nvPr>
        </p:nvGraphicFramePr>
        <p:xfrm>
          <a:off x="0" y="0"/>
          <a:ext cx="9144000" cy="483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053689204"/>
                    </a:ext>
                  </a:extLst>
                </a:gridCol>
              </a:tblGrid>
              <a:tr h="48351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DETALLE DE LAS CREACIONES SOLICITADOS EXTENSIÓN YBY YAÚ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234139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7B3E3E67-3971-4340-BB9A-C393A1C1F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4" y="483518"/>
            <a:ext cx="862291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4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E0DDF-BC2E-45E2-84BB-2ED4AE27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0AEA254-41CD-43CD-A025-0E45B0F10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847091"/>
              </p:ext>
            </p:extLst>
          </p:nvPr>
        </p:nvGraphicFramePr>
        <p:xfrm>
          <a:off x="0" y="28738"/>
          <a:ext cx="9144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053689204"/>
                    </a:ext>
                  </a:extLst>
                </a:gridCol>
              </a:tblGrid>
              <a:tr h="41151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DETALLE DE LAS CREACIONES SOLICITADOS EXTENSIÓN FUERTE OLIMPO. Facultad de Ciencias Agrarias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23413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9A97223-CB31-456B-9CA4-644F389C0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68818"/>
            <a:ext cx="8435283" cy="43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3" y="4386265"/>
            <a:ext cx="762000" cy="273844"/>
          </a:xfrm>
        </p:spPr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57200" y="-95250"/>
            <a:ext cx="4572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S" sz="2800" b="1" i="1" dirty="0"/>
              <a:t>MISIÓN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3399" y="476250"/>
            <a:ext cx="44958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Somos una Universidad innovadora, comprometida con la mejora constante de la calidad, la eficiencia del servicio prestado en la formación de varones y mujeres como profesionales competentes para asumir y resolver con visión prospectiva situaciones que se relaciones consigo mismo y con la sociedad.</a:t>
            </a:r>
            <a:endParaRPr lang="es-ES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810000" y="2190750"/>
            <a:ext cx="4572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S" sz="2800" b="1" i="1" dirty="0"/>
              <a:t>VISIÓN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810004" y="2590804"/>
            <a:ext cx="4495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Ser una Institución con alto liderazgo, inspirada en los principios y valores de la democracia y la libertad, difusión de la cultura, el saber universal y nacional, que busca el desarrollo integral de la persona, implementando la investigación y el servicio a la colectividad en los ámbitos de su competencia a través de actividades de extensión universitaria y una política de relaciones interinstitucionales e internacionales que fortalezcan sus objetivos.</a:t>
            </a:r>
            <a:endParaRPr lang="es-ES" sz="1400" dirty="0"/>
          </a:p>
        </p:txBody>
      </p:sp>
      <p:sp>
        <p:nvSpPr>
          <p:cNvPr id="10" name="9 Flecha curvada hacia abajo"/>
          <p:cNvSpPr/>
          <p:nvPr/>
        </p:nvSpPr>
        <p:spPr>
          <a:xfrm rot="5400000">
            <a:off x="4905374" y="85726"/>
            <a:ext cx="1314450" cy="1066800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10 Flecha curvada hacia abajo"/>
          <p:cNvSpPr/>
          <p:nvPr/>
        </p:nvSpPr>
        <p:spPr>
          <a:xfrm rot="16200000" flipH="1">
            <a:off x="2619376" y="2371726"/>
            <a:ext cx="1314450" cy="1066800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E0DDF-BC2E-45E2-84BB-2ED4AE27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0AEA254-41CD-43CD-A025-0E45B0F10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969391"/>
              </p:ext>
            </p:extLst>
          </p:nvPr>
        </p:nvGraphicFramePr>
        <p:xfrm>
          <a:off x="0" y="28738"/>
          <a:ext cx="9144000" cy="41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053689204"/>
                    </a:ext>
                  </a:extLst>
                </a:gridCol>
              </a:tblGrid>
              <a:tr h="41151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DETALLE DE LAS CREACIONES SOLICITADOS EXTENSIÓN FUERTE OLIMPO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234139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272334C5-5726-40AE-9E4E-CDC330DFE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440248"/>
            <a:ext cx="8820472" cy="40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99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E0DDF-BC2E-45E2-84BB-2ED4AE27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0AEA254-41CD-43CD-A025-0E45B0F1089F}"/>
              </a:ext>
            </a:extLst>
          </p:cNvPr>
          <p:cNvGraphicFramePr>
            <a:graphicFrameLocks noGrp="1"/>
          </p:cNvGraphicFramePr>
          <p:nvPr/>
        </p:nvGraphicFramePr>
        <p:xfrm>
          <a:off x="0" y="28738"/>
          <a:ext cx="9144000" cy="41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053689204"/>
                    </a:ext>
                  </a:extLst>
                </a:gridCol>
              </a:tblGrid>
              <a:tr h="41151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DETALLE DE LAS CREACIONES SOLICITADOS EXTENSIÓN VALLEMI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23413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60BE700-E3DB-44C6-B7E7-89582323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40" y="421027"/>
            <a:ext cx="8538732" cy="462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4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E0DDF-BC2E-45E2-84BB-2ED4AE27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0AEA254-41CD-43CD-A025-0E45B0F10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57434"/>
              </p:ext>
            </p:extLst>
          </p:nvPr>
        </p:nvGraphicFramePr>
        <p:xfrm>
          <a:off x="0" y="274240"/>
          <a:ext cx="9144000" cy="41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053689204"/>
                    </a:ext>
                  </a:extLst>
                </a:gridCol>
              </a:tblGrid>
              <a:tr h="41151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DETALLE DE LAS CREACIONES SOLICITADOS EXTENSIÓN VALLEMI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234139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75ACE022-7018-4A1C-B141-93A430B0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9542"/>
            <a:ext cx="865035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6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652F3A-B211-4D81-B1BA-793B8E064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1" y="102391"/>
            <a:ext cx="8899451" cy="490699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38183"/>
            <a:ext cx="9144000" cy="53860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endParaRPr lang="es-PY" sz="200" b="1" dirty="0"/>
          </a:p>
          <a:p>
            <a:r>
              <a:rPr lang="es-PY" sz="1600" b="1" dirty="0"/>
              <a:t>RESUMEN DE CANTIDAD DE CARGOS Y MONTOS DE CREACIONES ADMINISTRATIVOS</a:t>
            </a:r>
          </a:p>
          <a:p>
            <a:endParaRPr lang="es-PY" sz="200" b="1" dirty="0"/>
          </a:p>
        </p:txBody>
      </p:sp>
    </p:spTree>
    <p:extLst>
      <p:ext uri="{BB962C8B-B14F-4D97-AF65-F5344CB8AC3E}">
        <p14:creationId xmlns:p14="http://schemas.microsoft.com/office/powerpoint/2010/main" val="883440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A27719-91DF-4A19-892D-7A253988A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3398" r="2750"/>
          <a:stretch/>
        </p:blipFill>
        <p:spPr>
          <a:xfrm>
            <a:off x="179512" y="123478"/>
            <a:ext cx="8712968" cy="49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CDDDAF-6E1E-44E6-B415-0244A818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3312"/>
            <a:ext cx="8899931" cy="49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0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6200"/>
            <a:ext cx="9001156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929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BFC60A-3CA9-4EB5-806B-B435C599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2391"/>
            <a:ext cx="8784976" cy="49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51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990600" y="1276350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DETALLES SOLICITADAS DE:</a:t>
            </a:r>
          </a:p>
          <a:p>
            <a:r>
              <a:rPr lang="es-PY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GASTOS CORRIENTES E INVERSIONES</a:t>
            </a:r>
          </a:p>
        </p:txBody>
      </p:sp>
    </p:spTree>
    <p:extLst>
      <p:ext uri="{BB962C8B-B14F-4D97-AF65-F5344CB8AC3E}">
        <p14:creationId xmlns:p14="http://schemas.microsoft.com/office/powerpoint/2010/main" val="158819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1470"/>
            <a:ext cx="8858312" cy="500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929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52400" y="132636"/>
            <a:ext cx="8839200" cy="4862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Y" sz="2000" b="1" u="sng" dirty="0">
                <a:solidFill>
                  <a:schemeClr val="accent5">
                    <a:lumMod val="50000"/>
                  </a:schemeClr>
                </a:solidFill>
              </a:rPr>
              <a:t>CARRERA ACREDITADAS POR ANEAES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Carrera de Ingeniería Agronómica </a:t>
            </a:r>
          </a:p>
          <a:p>
            <a:pPr algn="just">
              <a:spcBef>
                <a:spcPts val="600"/>
              </a:spcBef>
              <a:tabLst>
                <a:tab pos="446088" algn="l"/>
              </a:tabLst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	(Facultad de Ciencias Agrarias).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Carrera de Ciencias de la Educación</a:t>
            </a:r>
          </a:p>
          <a:p>
            <a:pPr algn="just">
              <a:spcBef>
                <a:spcPts val="600"/>
              </a:spcBef>
              <a:tabLst>
                <a:tab pos="361950" algn="l"/>
              </a:tabLst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 	(Facultad de Humanidades).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Carrera de Odontología (Facultad de Odontología).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Carrera de Medicina (Facultad de Medicina).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s-PY" sz="2000" b="1" dirty="0">
                <a:solidFill>
                  <a:schemeClr val="accent6">
                    <a:lumMod val="50000"/>
                  </a:schemeClr>
                </a:solidFill>
              </a:rPr>
              <a:t>Contaduría Pública (Facultad de Ciencias Económicas y Administrativas – Filial Horqueta).</a:t>
            </a:r>
          </a:p>
          <a:p>
            <a:pPr algn="just">
              <a:spcBef>
                <a:spcPts val="600"/>
              </a:spcBef>
            </a:pPr>
            <a:r>
              <a:rPr lang="es-PY" sz="2000" b="1" dirty="0"/>
              <a:t>En proceso de acreditación las siguientes Carreras: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s-PY" sz="2000" b="1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Ingeniería en Informática Empresarial (Facultad de Ciencias Económicas y Administrativas – Evaluación Diagnóstica).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s-PY" sz="2000" b="1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Administración Agropecuaria (Facultad de Ciencias Agrarias).</a:t>
            </a:r>
          </a:p>
        </p:txBody>
      </p:sp>
    </p:spTree>
    <p:extLst>
      <p:ext uri="{BB962C8B-B14F-4D97-AF65-F5344CB8AC3E}">
        <p14:creationId xmlns:p14="http://schemas.microsoft.com/office/powerpoint/2010/main" val="1328973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20"/>
            <a:ext cx="900115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14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6150" y="506674"/>
            <a:ext cx="8342130" cy="3831403"/>
          </a:xfrm>
        </p:spPr>
        <p:txBody>
          <a:bodyPr/>
          <a:lstStyle/>
          <a:p>
            <a:pPr algn="ctr"/>
            <a:r>
              <a:rPr lang="es-PY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PY" sz="33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RESUMEN DE LICITACIONES AL 14/09/2018 </a:t>
            </a:r>
            <a:br>
              <a:rPr lang="es-PY" sz="3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PY" sz="3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PY" sz="3200" dirty="0">
                <a:solidFill>
                  <a:srgbClr val="FF0000"/>
                </a:solidFill>
                <a:latin typeface="Showcard Gothic" pitchFamily="82" charset="0"/>
                <a:cs typeface="Times New Roman" panose="02020603050405020304" pitchFamily="18" charset="0"/>
              </a:rPr>
              <a:t>Unidad Operativa de Contrataciones</a:t>
            </a:r>
            <a:br>
              <a:rPr lang="es-PY" sz="3200" dirty="0">
                <a:solidFill>
                  <a:srgbClr val="FF0000"/>
                </a:solidFill>
                <a:latin typeface="Showcard Gothic" pitchFamily="82" charset="0"/>
                <a:cs typeface="Times New Roman" panose="02020603050405020304" pitchFamily="18" charset="0"/>
              </a:rPr>
            </a:br>
            <a:r>
              <a:rPr lang="es-PY" sz="3200" dirty="0">
                <a:solidFill>
                  <a:srgbClr val="FF0000"/>
                </a:solidFill>
                <a:latin typeface="Showcard Gothic" pitchFamily="82" charset="0"/>
                <a:cs typeface="Times New Roman" panose="02020603050405020304" pitchFamily="18" charset="0"/>
              </a:rPr>
              <a:t>U.O.C.</a:t>
            </a:r>
            <a:br>
              <a:rPr lang="es-PY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PY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PY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9592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6"/>
            <a:ext cx="885831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748594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800"/>
            <a:ext cx="871543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6069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438150"/>
            <a:ext cx="84137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603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>
            <a:graphicFrameLocks/>
          </p:cNvGraphicFramePr>
          <p:nvPr/>
        </p:nvGraphicFramePr>
        <p:xfrm>
          <a:off x="214282" y="142858"/>
          <a:ext cx="8786874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02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295400" y="1123950"/>
            <a:ext cx="678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RESUMEN DE PROYECTOS DE INVERSIÓN PENDIENTES </a:t>
            </a:r>
            <a:r>
              <a:rPr lang="es-PY" sz="3600" dirty="0">
                <a:solidFill>
                  <a:srgbClr val="FF0000"/>
                </a:solidFill>
                <a:latin typeface="Arial Black" pitchFamily="34" charset="0"/>
              </a:rPr>
              <a:t>NO INCLUIDOS </a:t>
            </a:r>
            <a:r>
              <a:rPr lang="es-PY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EN EL PRESUPUESTO 2019</a:t>
            </a:r>
          </a:p>
        </p:txBody>
      </p:sp>
    </p:spTree>
    <p:extLst>
      <p:ext uri="{BB962C8B-B14F-4D97-AF65-F5344CB8AC3E}">
        <p14:creationId xmlns:p14="http://schemas.microsoft.com/office/powerpoint/2010/main" val="1284900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0994" y="285734"/>
            <a:ext cx="8991600" cy="4450037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180000" tIns="36000" rIns="180000" bIns="18000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PY" sz="2200" b="1" dirty="0">
                <a:solidFill>
                  <a:srgbClr val="FFFF00"/>
                </a:solidFill>
                <a:latin typeface="Cambria"/>
              </a:rPr>
              <a:t>Proyectos de Inversión - Rectorado:</a:t>
            </a:r>
          </a:p>
          <a:p>
            <a:pPr marL="457200" indent="-457200" algn="just">
              <a:buClr>
                <a:schemeClr val="accent2">
                  <a:lumMod val="40000"/>
                  <a:lumOff val="60000"/>
                </a:schemeClr>
              </a:buClr>
              <a:buFont typeface="+mj-lt"/>
              <a:buAutoNum type="alphaLcParenR"/>
            </a:pPr>
            <a:r>
              <a:rPr lang="es-PY" sz="2200" b="1" dirty="0">
                <a:solidFill>
                  <a:schemeClr val="bg1"/>
                </a:solidFill>
                <a:latin typeface="Times" pitchFamily="18" charset="0"/>
                <a:cs typeface="Mongolian Baiti" pitchFamily="66" charset="0"/>
              </a:rPr>
              <a:t>Construcción de camineros internos con pavimento asfaltico de aproximadamente 25.000 m2. Costo aprox. de </a:t>
            </a:r>
            <a:r>
              <a:rPr lang="es-PY" sz="2200" b="1" dirty="0">
                <a:solidFill>
                  <a:srgbClr val="FFFF00"/>
                </a:solidFill>
                <a:latin typeface="Times" pitchFamily="18" charset="0"/>
                <a:cs typeface="Mongolian Baiti" pitchFamily="66" charset="0"/>
              </a:rPr>
              <a:t>G. 1.000.000.000. -</a:t>
            </a:r>
          </a:p>
          <a:p>
            <a:pPr marL="457200" indent="-457200" algn="just">
              <a:buClr>
                <a:schemeClr val="accent2">
                  <a:lumMod val="40000"/>
                  <a:lumOff val="60000"/>
                </a:schemeClr>
              </a:buClr>
              <a:buFont typeface="+mj-lt"/>
              <a:buAutoNum type="alphaLcParenR"/>
            </a:pPr>
            <a:r>
              <a:rPr lang="es-PY" sz="2200" b="1" dirty="0">
                <a:solidFill>
                  <a:schemeClr val="bg1"/>
                </a:solidFill>
                <a:latin typeface="Times" pitchFamily="18" charset="0"/>
                <a:cs typeface="Mongolian Baiti" pitchFamily="66" charset="0"/>
              </a:rPr>
              <a:t>Así también, se solicita la previsión presupuestaria para dar inicio a la construcción de un complejo recreativo y cultural, que albergará a toda la población estudiantil en los eventos encarados por los distintos estamentos de la Institución, primera etapa </a:t>
            </a:r>
            <a:r>
              <a:rPr lang="es-PY" sz="2200" b="1" dirty="0">
                <a:solidFill>
                  <a:srgbClr val="FFFF00"/>
                </a:solidFill>
                <a:latin typeface="Times" pitchFamily="18" charset="0"/>
                <a:cs typeface="Mongolian Baiti" pitchFamily="66" charset="0"/>
              </a:rPr>
              <a:t>G. 1.500.000.000.-</a:t>
            </a:r>
          </a:p>
          <a:p>
            <a:pPr marL="457200" indent="-457200" algn="just">
              <a:buClr>
                <a:schemeClr val="accent2">
                  <a:lumMod val="40000"/>
                  <a:lumOff val="60000"/>
                </a:schemeClr>
              </a:buClr>
              <a:buFont typeface="+mj-lt"/>
              <a:buAutoNum type="alphaLcParenR"/>
            </a:pPr>
            <a:r>
              <a:rPr lang="es-PY" sz="2200" b="1" dirty="0">
                <a:solidFill>
                  <a:schemeClr val="bg1"/>
                </a:solidFill>
                <a:latin typeface="Times" pitchFamily="18" charset="0"/>
                <a:cs typeface="Mongolian Baiti" pitchFamily="66" charset="0"/>
              </a:rPr>
              <a:t>Drenaje interno de aguas de lluvia y desagüe cloacal en el campus de la UNC, costo aproximado de </a:t>
            </a:r>
            <a:r>
              <a:rPr lang="es-PY" sz="2200" b="1" dirty="0">
                <a:solidFill>
                  <a:srgbClr val="FFFF00"/>
                </a:solidFill>
                <a:latin typeface="Times" pitchFamily="18" charset="0"/>
                <a:cs typeface="Mongolian Baiti" pitchFamily="66" charset="0"/>
              </a:rPr>
              <a:t>G. 800.000.000.-</a:t>
            </a:r>
          </a:p>
        </p:txBody>
      </p:sp>
    </p:spTree>
    <p:extLst>
      <p:ext uri="{BB962C8B-B14F-4D97-AF65-F5344CB8AC3E}">
        <p14:creationId xmlns:p14="http://schemas.microsoft.com/office/powerpoint/2010/main" val="1163854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38</a:t>
            </a:fld>
            <a:endParaRPr lang="es-ES" dirty="0"/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2000232" y="1201344"/>
            <a:ext cx="6915172" cy="30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0" y="44971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3600" b="1" i="1" dirty="0"/>
              <a:t> ACCESO CENTRAL </a:t>
            </a:r>
            <a:r>
              <a:rPr lang="es-ES" sz="3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CAMPUS</a:t>
            </a:r>
          </a:p>
        </p:txBody>
      </p:sp>
      <p:pic>
        <p:nvPicPr>
          <p:cNvPr id="10" name="Imagen 6">
            <a:extLst>
              <a:ext uri="{FF2B5EF4-FFF2-40B4-BE49-F238E27FC236}">
                <a16:creationId xmlns:a16="http://schemas.microsoft.com/office/drawing/2014/main" id="{1AB41DE5-D04D-4530-ABD3-268A44954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2"/>
          <a:stretch>
            <a:fillRect/>
          </a:stretch>
        </p:blipFill>
        <p:spPr>
          <a:xfrm>
            <a:off x="0" y="69663"/>
            <a:ext cx="9144000" cy="443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Elipse"/>
          <p:cNvSpPr/>
          <p:nvPr/>
        </p:nvSpPr>
        <p:spPr>
          <a:xfrm>
            <a:off x="142844" y="0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25525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3" y="4257690"/>
            <a:ext cx="762000" cy="273844"/>
          </a:xfrm>
        </p:spPr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37147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2400" dirty="0"/>
              <a:t> </a:t>
            </a:r>
            <a:r>
              <a:rPr lang="es-ES" sz="2800" dirty="0">
                <a:latin typeface="Arial Black" pitchFamily="34" charset="0"/>
              </a:rPr>
              <a:t>Rectorado</a:t>
            </a:r>
            <a:r>
              <a:rPr lang="es-ES" sz="2400" dirty="0">
                <a:latin typeface="Arial Black" pitchFamily="34" charset="0"/>
              </a:rPr>
              <a:t>. </a:t>
            </a:r>
          </a:p>
        </p:txBody>
      </p:sp>
      <p:pic>
        <p:nvPicPr>
          <p:cNvPr id="1026" name="Picture 2" descr="D:\PRESUPUESTO_2013 YO\PRESUPUESTO 2013_BLASSY\PRESUPUESTO 2018\ANTEPROYECTO 2019_PLURIANUAL 2019 2021\ANTEPROYECTO 2019\Informes de defensa reco 2019\SOLICITUD DE ADENDA A MH\2018-09(Set)Construcciones\DSC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642924"/>
            <a:ext cx="9144032" cy="450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Elipse"/>
          <p:cNvSpPr/>
          <p:nvPr/>
        </p:nvSpPr>
        <p:spPr>
          <a:xfrm>
            <a:off x="500034" y="1214428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8373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533400" y="515362"/>
            <a:ext cx="8077200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Y" sz="2400" b="1" dirty="0"/>
              <a:t>PROGRAMA DE EXTENSIÓN EN ÁREAS DE INFLUENCIA.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PY" sz="2400" b="1" dirty="0"/>
              <a:t>Yby Yaú.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PY" sz="2400" b="1" dirty="0"/>
              <a:t>Loreto.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PY" sz="2400" b="1" dirty="0"/>
              <a:t>Fuerte Olimpo.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PY" sz="2400" b="1" dirty="0"/>
              <a:t>Filial en la ciudad de Horqueta.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s-PY" sz="2400" b="1" dirty="0"/>
              <a:t>Propuesta 2019, apertura de carreras en la ciudad de Vallemi. </a:t>
            </a:r>
          </a:p>
        </p:txBody>
      </p:sp>
    </p:spTree>
    <p:extLst>
      <p:ext uri="{BB962C8B-B14F-4D97-AF65-F5344CB8AC3E}">
        <p14:creationId xmlns:p14="http://schemas.microsoft.com/office/powerpoint/2010/main" val="4149293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618AA-AE69-4B4C-83CE-2768D3533842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5286316" y="4214824"/>
            <a:ext cx="38576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s-ES" sz="2000" dirty="0"/>
              <a:t> </a:t>
            </a:r>
            <a:r>
              <a:rPr lang="es-ES" sz="2400" dirty="0">
                <a:latin typeface="Arial Black" pitchFamily="34" charset="0"/>
              </a:rPr>
              <a:t>Biblioteca Central</a:t>
            </a:r>
            <a:r>
              <a:rPr lang="es-ES" sz="2000" dirty="0">
                <a:latin typeface="Arial Black" pitchFamily="34" charset="0"/>
              </a:rPr>
              <a:t>. </a:t>
            </a:r>
          </a:p>
        </p:txBody>
      </p:sp>
      <p:pic>
        <p:nvPicPr>
          <p:cNvPr id="2050" name="Picture 2" descr="D:\PRESUPUESTO_2013 YO\PRESUPUESTO 2013_BLASSY\PRESUPUESTO 2018\ANTEPROYECTO 2019_PLURIANUAL 2019 2021\ANTEPROYECTO 2019\Informes de defensa reco 2019\SOLICITUD DE ADENDA A MH\2018-09(Set)Construcciones\DSC_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0"/>
            <a:ext cx="4500562" cy="400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PRESUPUESTO_2013 YO\PRESUPUESTO 2013_BLASSY\PRESUPUESTO 2018\ANTEPROYECTO 2019_PLURIANUAL 2019 2021\ANTEPROYECTO 2019\Informes de defensa reco 2019\SOLICITUD DE ADENDA A MH\2018-09(Set)Construcciones\DSC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8"/>
            <a:ext cx="5072066" cy="357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Elipse"/>
          <p:cNvSpPr/>
          <p:nvPr/>
        </p:nvSpPr>
        <p:spPr>
          <a:xfrm>
            <a:off x="1571604" y="142858"/>
            <a:ext cx="1357321" cy="1357321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84752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  <p:cxnSp>
        <p:nvCxnSpPr>
          <p:cNvPr id="7" name="6 Conector recto"/>
          <p:cNvCxnSpPr/>
          <p:nvPr/>
        </p:nvCxnSpPr>
        <p:spPr>
          <a:xfrm>
            <a:off x="2214546" y="1178710"/>
            <a:ext cx="6700858" cy="2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PRESUPUESTO_2013 YO\PRESUPUESTO 2013_BLASSY\PRESUPUESTO 2018\ANTEPROYECTO 2019_PLURIANUAL 2019 2021\ANTEPROYECTO 2019\Informes de defensa reco 2019\SOLICITUD DE ADENDA A MH\2018-09(Set)Construcciones\DSC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71420"/>
            <a:ext cx="9001155" cy="500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Rectángulo"/>
          <p:cNvSpPr/>
          <p:nvPr/>
        </p:nvSpPr>
        <p:spPr>
          <a:xfrm>
            <a:off x="0" y="4497169"/>
            <a:ext cx="44958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SALON MULTIUSO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929421" y="4497169"/>
            <a:ext cx="22145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CAMPUS</a:t>
            </a:r>
          </a:p>
        </p:txBody>
      </p:sp>
      <p:sp>
        <p:nvSpPr>
          <p:cNvPr id="14" name="13 Elipse"/>
          <p:cNvSpPr/>
          <p:nvPr/>
        </p:nvSpPr>
        <p:spPr>
          <a:xfrm>
            <a:off x="7358082" y="500048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73365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589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s-ES" sz="2400" dirty="0">
                <a:latin typeface="Arial Black" pitchFamily="34" charset="0"/>
              </a:rPr>
              <a:t>Facultad de Odontología.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072066" y="3911213"/>
            <a:ext cx="340045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s-ES" sz="2400" dirty="0">
                <a:latin typeface="Arial Black" pitchFamily="34" charset="0"/>
              </a:rPr>
              <a:t> Clínica A  &amp;                 </a:t>
            </a:r>
          </a:p>
          <a:p>
            <a:pPr algn="l"/>
            <a:r>
              <a:rPr lang="es-ES" sz="2400" dirty="0">
                <a:latin typeface="Arial Black" pitchFamily="34" charset="0"/>
              </a:rPr>
              <a:t>    Clínica B. </a:t>
            </a:r>
          </a:p>
        </p:txBody>
      </p:sp>
      <p:pic>
        <p:nvPicPr>
          <p:cNvPr id="3074" name="Picture 2" descr="D:\PRESUPUESTO_2013 YO\PRESUPUESTO 2013_BLASSY\PRESUPUESTO 2018\ANTEPROYECTO 2019_PLURIANUAL 2019 2021\ANTEPROYECTO 2019\Informes de defensa reco 2019\SOLICITUD DE ADENDA A MH\2018-09(Set)Construcciones\DSC_0044.JPG"/>
          <p:cNvPicPr>
            <a:picLocks noChangeAspect="1" noChangeArrowheads="1"/>
          </p:cNvPicPr>
          <p:nvPr/>
        </p:nvPicPr>
        <p:blipFill>
          <a:blip r:embed="rId3" cstate="print"/>
          <a:srcRect t="22222"/>
          <a:stretch>
            <a:fillRect/>
          </a:stretch>
        </p:blipFill>
        <p:spPr bwMode="auto">
          <a:xfrm>
            <a:off x="1" y="428610"/>
            <a:ext cx="9144000" cy="471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Elipse"/>
          <p:cNvSpPr/>
          <p:nvPr/>
        </p:nvSpPr>
        <p:spPr>
          <a:xfrm>
            <a:off x="7786679" y="0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95277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618AA-AE69-4B4C-83CE-2768D3533842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0" y="4681835"/>
            <a:ext cx="83582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s-ES" sz="2400" dirty="0">
                <a:latin typeface="Arial Black" pitchFamily="34" charset="0"/>
              </a:rPr>
              <a:t> Facultad de Ciencias Agrarias </a:t>
            </a:r>
          </a:p>
        </p:txBody>
      </p:sp>
      <p:pic>
        <p:nvPicPr>
          <p:cNvPr id="4098" name="Picture 2" descr="D:\PRESUPUESTO_2013 YO\PRESUPUESTO 2013_BLASSY\PRESUPUESTO 2018\ANTEPROYECTO 2019_PLURIANUAL 2019 2021\ANTEPROYECTO 2019\Informes de defensa reco 2019\SOLICITUD DE ADENDA A MH\2018-09(Set)Construcciones\DSC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31" cy="464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Elipse"/>
          <p:cNvSpPr/>
          <p:nvPr/>
        </p:nvSpPr>
        <p:spPr>
          <a:xfrm>
            <a:off x="7500958" y="357172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63051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13 Conector recto"/>
          <p:cNvCxnSpPr/>
          <p:nvPr/>
        </p:nvCxnSpPr>
        <p:spPr>
          <a:xfrm flipV="1">
            <a:off x="2500298" y="572694"/>
            <a:ext cx="6415106" cy="1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0" y="4514851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FACULTAD DE CIENCIAS ECONOMICAS.</a:t>
            </a:r>
            <a:endParaRPr lang="es-ES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D:\PRESUPUESTO_2013 YO\PRESUPUESTO 2013_BLASSY\PRESUPUESTO 2018\ANTEPROYECTO 2019_PLURIANUAL 2019 2021\ANTEPROYECTO 2019\Informes de defensa reco 2019\SOLICITUD DE ADENDA A MH\2018-09(Set)Construcciones\DSC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8"/>
            <a:ext cx="9143999" cy="450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Elipse"/>
          <p:cNvSpPr/>
          <p:nvPr/>
        </p:nvSpPr>
        <p:spPr>
          <a:xfrm>
            <a:off x="214282" y="214296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68989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  <p:pic>
        <p:nvPicPr>
          <p:cNvPr id="7" name="Picture 4" descr="D:\Escritorio\Nueva carpeta\IMG-20161013-WA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07"/>
            <a:ext cx="9144000" cy="5020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14282" y="4497169"/>
            <a:ext cx="871543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FILIAL HORQUETA</a:t>
            </a:r>
            <a:endParaRPr lang="es-ES" sz="3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7 Elipse"/>
          <p:cNvSpPr/>
          <p:nvPr/>
        </p:nvSpPr>
        <p:spPr>
          <a:xfrm>
            <a:off x="7786679" y="0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39425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>
                <a:latin typeface="Arial Black" pitchFamily="34" charset="0"/>
              </a:rPr>
              <a:t>Facultad de Medicina.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857620" y="0"/>
            <a:ext cx="52863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2000" dirty="0">
                <a:latin typeface="Arial Black" pitchFamily="34" charset="0"/>
              </a:rPr>
              <a:t> Sede en Construcción - Campus.</a:t>
            </a:r>
          </a:p>
        </p:txBody>
      </p:sp>
      <p:pic>
        <p:nvPicPr>
          <p:cNvPr id="8195" name="Picture 3" descr="D:\PRESUPUESTO_2013 YO\PRESUPUESTO 2013_BLASSY\PRESUPUESTO 2018\ANTEPROYECTO 2019_PLURIANUAL 2019 2021\ANTEPROYECTO 2019\Informes de defensa reco 2019\SOLICITUD DE ADENDA A MH\2018-09(Set)Construcciones\DSC_0026.JPG"/>
          <p:cNvPicPr>
            <a:picLocks noChangeAspect="1" noChangeArrowheads="1"/>
          </p:cNvPicPr>
          <p:nvPr/>
        </p:nvPicPr>
        <p:blipFill>
          <a:blip r:embed="rId3" cstate="print"/>
          <a:srcRect l="7407" t="40278" r="31481" b="16666"/>
          <a:stretch>
            <a:fillRect/>
          </a:stretch>
        </p:blipFill>
        <p:spPr bwMode="auto">
          <a:xfrm>
            <a:off x="4429092" y="500048"/>
            <a:ext cx="4714908" cy="464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D:\PRESUPUESTO_2013 YO\PRESUPUESTO 2013_BLASSY\PRESUPUESTO 2018\ANTEPROYECTO 2019_PLURIANUAL 2019 2021\ANTEPROYECTO 2019\Informes de defensa reco 2019\SOLICITUD DE ADENDA A MH\2018-09(Set)Construcciones\DSC_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28610"/>
            <a:ext cx="4714876" cy="471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Elipse"/>
          <p:cNvSpPr/>
          <p:nvPr/>
        </p:nvSpPr>
        <p:spPr>
          <a:xfrm>
            <a:off x="357158" y="500048"/>
            <a:ext cx="1357321" cy="1357321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63932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2100" dirty="0">
                <a:latin typeface="Arial Black" pitchFamily="34" charset="0"/>
              </a:rPr>
              <a:t> Facultad de Humanidades y Ciencias de la Educación.</a:t>
            </a:r>
          </a:p>
        </p:txBody>
      </p:sp>
      <p:pic>
        <p:nvPicPr>
          <p:cNvPr id="7172" name="Picture 4" descr="D:\PRESUPUESTO_2013 YO\PRESUPUESTO 2013_BLASSY\PRESUPUESTO 2018\ANTEPROYECTO 2019_PLURIANUAL 2019 2021\ANTEPROYECTO 2019\Informes de defensa reco 2019\SOLICITUD DE ADENDA A MH\2018-09(Set)Construcciones\DSC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72"/>
            <a:ext cx="9143999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Elipse"/>
          <p:cNvSpPr/>
          <p:nvPr/>
        </p:nvSpPr>
        <p:spPr>
          <a:xfrm>
            <a:off x="357158" y="642924"/>
            <a:ext cx="1357321" cy="135732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9598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632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s-ES" sz="2400" dirty="0">
                <a:latin typeface="Arial Black" pitchFamily="34" charset="0"/>
              </a:rPr>
              <a:t> </a:t>
            </a:r>
            <a:r>
              <a:rPr lang="es-ES" dirty="0">
                <a:latin typeface="Arial Black" pitchFamily="34" charset="0"/>
              </a:rPr>
              <a:t>Facultad de Ciencias Exactas y Tecnológicas.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EEC1E067-9E03-441B-B7FA-A0C0C21B6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38" y="432048"/>
            <a:ext cx="5398226" cy="365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8">
            <a:extLst>
              <a:ext uri="{FF2B5EF4-FFF2-40B4-BE49-F238E27FC236}">
                <a16:creationId xmlns:a16="http://schemas.microsoft.com/office/drawing/2014/main" id="{604831AB-9ABD-4ADD-8DB8-CBF86979C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3" r="-931" b="3595"/>
          <a:stretch/>
        </p:blipFill>
        <p:spPr>
          <a:xfrm>
            <a:off x="0" y="3000378"/>
            <a:ext cx="1428728" cy="102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Elipse"/>
          <p:cNvSpPr/>
          <p:nvPr/>
        </p:nvSpPr>
        <p:spPr>
          <a:xfrm>
            <a:off x="6732240" y="406033"/>
            <a:ext cx="1357321" cy="1357321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5401D1-3F42-4ACE-8EEC-E77065766F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65" y="2379729"/>
            <a:ext cx="4145657" cy="27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16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RESUPUESTO_2013 YO\PRESUPUESTO 2013_BLASSY\PRESUPUESTO 2018\ANTEPROYECTO 2019_PLURIANUAL 2019 2021\ANTEPROYECTO 2019\Informes de defensa reco 2019\SOLICITUD DE ADENDA A MH\2018-09(Set)Construcciones\DSC_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331765209"/>
              </p:ext>
            </p:extLst>
          </p:nvPr>
        </p:nvGraphicFramePr>
        <p:xfrm>
          <a:off x="1214414" y="3786178"/>
          <a:ext cx="7929586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348072" y="186097"/>
            <a:ext cx="8447856" cy="47713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Y" sz="2200" b="1" dirty="0">
                <a:latin typeface="Times New Roman" pitchFamily="18" charset="0"/>
                <a:cs typeface="Times New Roman" pitchFamily="18" charset="0"/>
              </a:rPr>
              <a:t>El Proyecto de Presupuesto 2019 de la Universidad Nacional de Concepción, remitido por el Poder Ejecutivo (Ministerio de Hacienda) al Parlamento Nacional NO TUVO RESPUESTA FAVORABLE A NINGÚN RUBRO PARA CRECIMIENTO VEGETATIVO, CREACIONES E INVERSIONES, para ninguna de las Facultades y el Rectorado.</a:t>
            </a:r>
            <a:r>
              <a:rPr lang="es-PY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s-PY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Por lo expuesto se solicita la atención en fuente 10 (Recursos del Tesoro) en crecimiento vegetativo, creaciones, inversiones y porcentaje mínimo </a:t>
            </a:r>
            <a:r>
              <a:rPr lang="es-PY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 recategorización.</a:t>
            </a:r>
            <a:endParaRPr lang="es-PY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14282" y="142859"/>
          <a:ext cx="8643998" cy="4894817"/>
        </p:xfrm>
        <a:graphic>
          <a:graphicData uri="http://schemas.openxmlformats.org/drawingml/2006/table">
            <a:tbl>
              <a:tblPr/>
              <a:tblGrid>
                <a:gridCol w="51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7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1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576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PY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UNIVERSIDAD NACIONAL DE CONCEPCIÓN</a:t>
                      </a:r>
                    </a:p>
                  </a:txBody>
                  <a:tcPr marL="6202" marR="6202" marT="62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494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PY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Cantidad de alumnos por Unidad Académica MATRICULADOS HASTA AGOSTO 2018</a:t>
                      </a:r>
                    </a:p>
                  </a:txBody>
                  <a:tcPr marL="6202" marR="6202" marT="62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385"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050" b="1" i="0" u="none" strike="noStrike">
                          <a:latin typeface="Aharoni"/>
                        </a:rPr>
                        <a:t>Tipo de Presupuesto</a:t>
                      </a:r>
                    </a:p>
                  </a:txBody>
                  <a:tcPr marL="6202" marR="6202" marT="620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050" b="1" i="0" u="none" strike="noStrike">
                          <a:latin typeface="Aharoni"/>
                        </a:rPr>
                        <a:t>Programa</a:t>
                      </a:r>
                    </a:p>
                  </a:txBody>
                  <a:tcPr marL="6202" marR="6202" marT="620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050" b="1" i="0" u="none" strike="noStrike">
                          <a:latin typeface="Aharoni"/>
                        </a:rPr>
                        <a:t>Sub-Programa</a:t>
                      </a:r>
                    </a:p>
                  </a:txBody>
                  <a:tcPr marL="6202" marR="6202" marT="620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800" b="1" i="0" u="none" strike="noStrike">
                          <a:latin typeface="Aharoni"/>
                        </a:rPr>
                        <a:t>UNIDADES ACADÉMICAS</a:t>
                      </a:r>
                    </a:p>
                  </a:txBody>
                  <a:tcPr marL="6202" marR="6202" marT="62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400" b="1" i="0" u="none" strike="noStrike">
                          <a:latin typeface="Aharoni"/>
                        </a:rPr>
                        <a:t>CANTIDAD DE ALUMNOS</a:t>
                      </a:r>
                    </a:p>
                  </a:txBody>
                  <a:tcPr marL="6202" marR="6202" marT="62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0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RECTORADO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   220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FACULTAD DE ODONTOLOGÍA 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   243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FACULTAD DE CIENCIAS AGRARIAS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   619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3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FACULTAD DE CIENCIAS ECONÓMICAS Y ADMINISTRATIVAS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1.024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FACULTAD DE MEDICINA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   577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FACULTAD DE HUMANIDADES Y CIENCIAS DE LA EDUCACIÓN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   578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666"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FACULTAD DE CIENCIAS EXACTAS Y TECNOLOGÍCAS</a:t>
                      </a:r>
                    </a:p>
                  </a:txBody>
                  <a:tcPr marL="6202" marR="6202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>
                          <a:latin typeface="Arial"/>
                        </a:rPr>
                        <a:t>    198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66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Y" sz="1600" b="1" i="0" u="none" strike="noStrike">
                          <a:latin typeface="Arial"/>
                        </a:rPr>
                        <a:t>TOTAL GENERAL</a:t>
                      </a:r>
                    </a:p>
                  </a:txBody>
                  <a:tcPr marL="6202" marR="6202" marT="620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2000" b="1" i="0" u="none" strike="noStrike" dirty="0">
                          <a:latin typeface="Arial"/>
                        </a:rPr>
                        <a:t> 3.459 </a:t>
                      </a:r>
                    </a:p>
                  </a:txBody>
                  <a:tcPr marL="6202" marR="186066" marT="62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83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1028700" y="2355726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EJECUCIÓN PRESUPUESTARIA DE INGRESOS Y GASTOS AL 18 DE SETIEMBRE DE 2018</a:t>
            </a:r>
          </a:p>
        </p:txBody>
      </p:sp>
      <p:pic>
        <p:nvPicPr>
          <p:cNvPr id="4" name="12 Imagen" descr="LOGO-UNC1.png">
            <a:extLst>
              <a:ext uri="{FF2B5EF4-FFF2-40B4-BE49-F238E27FC236}">
                <a16:creationId xmlns:a16="http://schemas.microsoft.com/office/drawing/2014/main" id="{DD245849-52AC-46F6-9BAF-A6F985B54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555526"/>
            <a:ext cx="1492722" cy="14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2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8"/>
            <a:ext cx="885831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434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8F739-42F7-4269-8708-6561E2393C53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8"/>
            <a:ext cx="8858311" cy="500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0882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10664</TotalTime>
  <Words>771</Words>
  <Application>Microsoft Office PowerPoint</Application>
  <PresentationFormat>Presentación en pantalla (16:9)</PresentationFormat>
  <Paragraphs>166</Paragraphs>
  <Slides>49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62" baseType="lpstr">
      <vt:lpstr>Aharoni</vt:lpstr>
      <vt:lpstr>Arial</vt:lpstr>
      <vt:lpstr>Arial Black</vt:lpstr>
      <vt:lpstr>Calibri</vt:lpstr>
      <vt:lpstr>Cambria</vt:lpstr>
      <vt:lpstr>Constantia</vt:lpstr>
      <vt:lpstr>Mongolian Baiti</vt:lpstr>
      <vt:lpstr>Showcard Gothic</vt:lpstr>
      <vt:lpstr>Times</vt:lpstr>
      <vt:lpstr>Times New Roman</vt:lpstr>
      <vt:lpstr>Wingdings</vt:lpstr>
      <vt:lpstr>Wingdings 2</vt:lpstr>
      <vt:lpstr>Flujo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RESUMEN DE LICITACIONES AL 14/09/2018   Unidad Operativa de Contrataciones U.O.C.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</dc:creator>
  <cp:lastModifiedBy>Ángel Leonardo Leguizamón</cp:lastModifiedBy>
  <cp:revision>579</cp:revision>
  <cp:lastPrinted>2016-10-14T15:23:25Z</cp:lastPrinted>
  <dcterms:created xsi:type="dcterms:W3CDTF">1601-01-01T00:00:00Z</dcterms:created>
  <dcterms:modified xsi:type="dcterms:W3CDTF">2018-10-15T17:35:02Z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