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0" r:id="rId2"/>
    <p:sldId id="258" r:id="rId3"/>
    <p:sldId id="259" r:id="rId4"/>
    <p:sldId id="303" r:id="rId5"/>
    <p:sldId id="279" r:id="rId6"/>
    <p:sldId id="304" r:id="rId7"/>
    <p:sldId id="285" r:id="rId8"/>
    <p:sldId id="301" r:id="rId9"/>
    <p:sldId id="302" r:id="rId10"/>
    <p:sldId id="283" r:id="rId11"/>
    <p:sldId id="296" r:id="rId12"/>
    <p:sldId id="282" r:id="rId13"/>
    <p:sldId id="294" r:id="rId14"/>
    <p:sldId id="280" r:id="rId15"/>
    <p:sldId id="291" r:id="rId16"/>
    <p:sldId id="281" r:id="rId17"/>
    <p:sldId id="298" r:id="rId18"/>
    <p:sldId id="306" r:id="rId19"/>
    <p:sldId id="271" r:id="rId20"/>
    <p:sldId id="272" r:id="rId21"/>
    <p:sldId id="307" r:id="rId22"/>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BAF3F"/>
    <a:srgbClr val="CC0066"/>
    <a:srgbClr val="F6E7E6"/>
    <a:srgbClr val="00AEEF"/>
    <a:srgbClr val="8CC63F"/>
    <a:srgbClr val="BD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varScale="1">
        <p:scale>
          <a:sx n="82" d="100"/>
          <a:sy n="82" d="100"/>
        </p:scale>
        <p:origin x="858" y="1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20del%20Carmen%20Peres\Descargas\Presupuesto%20Tekopora%20-%20SAS%20-%20PGN%20%202008%20-%202016%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20del%20Carmen%20Peres\Descargas\Ejecuci&#243;n%202013-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PY">
                <a:solidFill>
                  <a:sysClr val="windowText" lastClr="000000"/>
                </a:solidFill>
              </a:rPr>
              <a:t>Modalidades de Pago</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'[Presupuesto Tekopora - SAS - PGN  2008 - 2016 (1).xlsx]Modalidades de pago'!$D$3:$E$3</c:f>
              <c:strCache>
                <c:ptCount val="1"/>
                <c:pt idx="0">
                  <c:v>dic-13</c:v>
                </c:pt>
              </c:strCache>
            </c:strRef>
          </c:tx>
          <c:spPr>
            <a:solidFill>
              <a:schemeClr val="accent2"/>
            </a:solidFill>
            <a:ln>
              <a:noFill/>
            </a:ln>
            <a:effectLst/>
            <a:sp3d/>
          </c:spPr>
          <c:invertIfNegative val="0"/>
          <c:val>
            <c:numRef>
              <c:f>'[Presupuesto Tekopora - SAS - PGN  2008 - 2016 (1).xlsx]Modalidades de pago'!$E$4:$E$7</c:f>
              <c:numCache>
                <c:formatCode>0%</c:formatCode>
                <c:ptCount val="4"/>
                <c:pt idx="0">
                  <c:v>0.12205431286002842</c:v>
                </c:pt>
                <c:pt idx="1">
                  <c:v>0.33813371237624995</c:v>
                </c:pt>
                <c:pt idx="2">
                  <c:v>0</c:v>
                </c:pt>
                <c:pt idx="3">
                  <c:v>0.53981197476372156</c:v>
                </c:pt>
              </c:numCache>
            </c:numRef>
          </c:val>
          <c:extLst>
            <c:ext xmlns:c16="http://schemas.microsoft.com/office/drawing/2014/chart" uri="{C3380CC4-5D6E-409C-BE32-E72D297353CC}">
              <c16:uniqueId val="{00000001-3555-428B-B29C-269A18E6090A}"/>
            </c:ext>
          </c:extLst>
        </c:ser>
        <c:ser>
          <c:idx val="0"/>
          <c:order val="1"/>
          <c:tx>
            <c:strRef>
              <c:f>'[Presupuesto Tekopora - SAS - PGN  2008 - 2016 (1).xlsx]Modalidades de pago'!$B$3:$C$3</c:f>
              <c:strCache>
                <c:ptCount val="1"/>
                <c:pt idx="0">
                  <c:v>jun-17</c:v>
                </c:pt>
              </c:strCache>
            </c:strRef>
          </c:tx>
          <c:spPr>
            <a:solidFill>
              <a:srgbClr val="009999"/>
            </a:solidFill>
            <a:ln>
              <a:noFill/>
            </a:ln>
            <a:effectLst/>
            <a:sp3d/>
          </c:spPr>
          <c:invertIfNegative val="0"/>
          <c:cat>
            <c:strRef>
              <c:f>'[Presupuesto Tekopora - SAS - PGN  2008 - 2016 (1).xlsx]Modalidades de pago'!$A$4:$A$7</c:f>
              <c:strCache>
                <c:ptCount val="4"/>
                <c:pt idx="0">
                  <c:v>VENTANILLA</c:v>
                </c:pt>
                <c:pt idx="1">
                  <c:v>CAJERO MÓVIL</c:v>
                </c:pt>
                <c:pt idx="2">
                  <c:v>BILLETERA ELECTRONICA</c:v>
                </c:pt>
                <c:pt idx="3">
                  <c:v>TARJETA DE DEBITO</c:v>
                </c:pt>
              </c:strCache>
            </c:strRef>
          </c:cat>
          <c:val>
            <c:numRef>
              <c:f>'[Presupuesto Tekopora - SAS - PGN  2008 - 2016 (1).xlsx]Modalidades de pago'!$C$4:$C$7</c:f>
              <c:numCache>
                <c:formatCode>0%</c:formatCode>
                <c:ptCount val="4"/>
                <c:pt idx="0">
                  <c:v>0.36009375504389507</c:v>
                </c:pt>
                <c:pt idx="1">
                  <c:v>9.8702447034716034E-2</c:v>
                </c:pt>
                <c:pt idx="2">
                  <c:v>0.12185348669113467</c:v>
                </c:pt>
                <c:pt idx="3">
                  <c:v>0.41935031123025424</c:v>
                </c:pt>
              </c:numCache>
            </c:numRef>
          </c:val>
          <c:extLst>
            <c:ext xmlns:c16="http://schemas.microsoft.com/office/drawing/2014/chart" uri="{C3380CC4-5D6E-409C-BE32-E72D297353CC}">
              <c16:uniqueId val="{00000000-3555-428B-B29C-269A18E6090A}"/>
            </c:ext>
          </c:extLst>
        </c:ser>
        <c:dLbls>
          <c:showLegendKey val="0"/>
          <c:showVal val="0"/>
          <c:showCatName val="0"/>
          <c:showSerName val="0"/>
          <c:showPercent val="0"/>
          <c:showBubbleSize val="0"/>
        </c:dLbls>
        <c:gapWidth val="150"/>
        <c:shape val="box"/>
        <c:axId val="264731640"/>
        <c:axId val="264730072"/>
        <c:axId val="0"/>
      </c:bar3DChart>
      <c:catAx>
        <c:axId val="264731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730072"/>
        <c:crosses val="autoZero"/>
        <c:auto val="1"/>
        <c:lblAlgn val="ctr"/>
        <c:lblOffset val="100"/>
        <c:noMultiLvlLbl val="0"/>
      </c:catAx>
      <c:valAx>
        <c:axId val="26473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731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8333333333333334E-2"/>
          <c:y val="0"/>
          <c:w val="0.93888888888888888"/>
          <c:h val="0.8416746864975212"/>
        </c:manualLayout>
      </c:layout>
      <c:barChart>
        <c:barDir val="col"/>
        <c:grouping val="clustered"/>
        <c:varyColors val="0"/>
        <c:ser>
          <c:idx val="0"/>
          <c:order val="0"/>
          <c:spPr>
            <a:solidFill>
              <a:srgbClr val="00808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'Ejecución SAS'!$A$7:$E$7</c:f>
              <c:numCache>
                <c:formatCode>General</c:formatCode>
                <c:ptCount val="5"/>
                <c:pt idx="0">
                  <c:v>2013</c:v>
                </c:pt>
                <c:pt idx="1">
                  <c:v>2014</c:v>
                </c:pt>
                <c:pt idx="2">
                  <c:v>2015</c:v>
                </c:pt>
                <c:pt idx="3">
                  <c:v>2016</c:v>
                </c:pt>
                <c:pt idx="4">
                  <c:v>2017</c:v>
                </c:pt>
              </c:numCache>
            </c:numRef>
          </c:cat>
          <c:val>
            <c:numRef>
              <c:f>'Ejecución SAS'!$A$8:$E$8</c:f>
              <c:numCache>
                <c:formatCode>0.00%</c:formatCode>
                <c:ptCount val="5"/>
                <c:pt idx="0">
                  <c:v>0.71799999999999997</c:v>
                </c:pt>
                <c:pt idx="1">
                  <c:v>0.86099999999999999</c:v>
                </c:pt>
                <c:pt idx="2">
                  <c:v>0.89400000000000002</c:v>
                </c:pt>
                <c:pt idx="3">
                  <c:v>0.93400000000000005</c:v>
                </c:pt>
                <c:pt idx="4">
                  <c:v>0.95579999999999998</c:v>
                </c:pt>
              </c:numCache>
            </c:numRef>
          </c:val>
          <c:extLst>
            <c:ext xmlns:c16="http://schemas.microsoft.com/office/drawing/2014/chart" uri="{C3380CC4-5D6E-409C-BE32-E72D297353CC}">
              <c16:uniqueId val="{00000000-3DFD-4AA5-B996-BCFB6FAC483D}"/>
            </c:ext>
          </c:extLst>
        </c:ser>
        <c:dLbls>
          <c:dLblPos val="inEnd"/>
          <c:showLegendKey val="0"/>
          <c:showVal val="1"/>
          <c:showCatName val="0"/>
          <c:showSerName val="0"/>
          <c:showPercent val="0"/>
          <c:showBubbleSize val="0"/>
        </c:dLbls>
        <c:gapWidth val="41"/>
        <c:axId val="264729288"/>
        <c:axId val="203609032"/>
      </c:barChart>
      <c:catAx>
        <c:axId val="264729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S"/>
          </a:p>
        </c:txPr>
        <c:crossAx val="203609032"/>
        <c:crosses val="autoZero"/>
        <c:auto val="1"/>
        <c:lblAlgn val="ctr"/>
        <c:lblOffset val="100"/>
        <c:noMultiLvlLbl val="0"/>
      </c:catAx>
      <c:valAx>
        <c:axId val="203609032"/>
        <c:scaling>
          <c:orientation val="minMax"/>
        </c:scaling>
        <c:delete val="1"/>
        <c:axPos val="l"/>
        <c:numFmt formatCode="0.00%" sourceLinked="1"/>
        <c:majorTickMark val="none"/>
        <c:minorTickMark val="none"/>
        <c:tickLblPos val="nextTo"/>
        <c:crossAx val="2647292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2FED7-4790-49F3-B399-88EC1CF39370}" type="datetimeFigureOut">
              <a:rPr lang="es-PY" smtClean="0"/>
              <a:pPr/>
              <a:t>10/10/2017</a:t>
            </a:fld>
            <a:endParaRPr lang="es-PY"/>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7D92A-878E-402A-8DF2-0B4DDFC38887}" type="slidenum">
              <a:rPr lang="es-PY" smtClean="0"/>
              <a:pPr/>
              <a:t>‹Nº›</a:t>
            </a:fld>
            <a:endParaRPr lang="es-PY"/>
          </a:p>
        </p:txBody>
      </p:sp>
    </p:spTree>
    <p:extLst>
      <p:ext uri="{BB962C8B-B14F-4D97-AF65-F5344CB8AC3E}">
        <p14:creationId xmlns:p14="http://schemas.microsoft.com/office/powerpoint/2010/main" val="28409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6A77D92A-878E-402A-8DF2-0B4DDFC38887}" type="slidenum">
              <a:rPr lang="es-PY" smtClean="0"/>
              <a:pPr/>
              <a:t>3</a:t>
            </a:fld>
            <a:endParaRPr lang="es-PY"/>
          </a:p>
        </p:txBody>
      </p:sp>
    </p:spTree>
    <p:extLst>
      <p:ext uri="{BB962C8B-B14F-4D97-AF65-F5344CB8AC3E}">
        <p14:creationId xmlns:p14="http://schemas.microsoft.com/office/powerpoint/2010/main" val="403461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8</a:t>
            </a:fld>
            <a:endParaRPr lang="es-PY"/>
          </a:p>
        </p:txBody>
      </p:sp>
    </p:spTree>
    <p:extLst>
      <p:ext uri="{BB962C8B-B14F-4D97-AF65-F5344CB8AC3E}">
        <p14:creationId xmlns:p14="http://schemas.microsoft.com/office/powerpoint/2010/main" val="377117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11773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95786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82906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91306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7301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35709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8" name="Marcador de pie de página 7"/>
          <p:cNvSpPr>
            <a:spLocks noGrp="1"/>
          </p:cNvSpPr>
          <p:nvPr>
            <p:ph type="ftr" sz="quarter" idx="11"/>
          </p:nvPr>
        </p:nvSpPr>
        <p:spPr/>
        <p:txBody>
          <a:bodyPr/>
          <a:lstStyle/>
          <a:p>
            <a:endParaRPr lang="es-PY"/>
          </a:p>
        </p:txBody>
      </p:sp>
      <p:sp>
        <p:nvSpPr>
          <p:cNvPr id="9" name="Marcador de número de diapositiva 8"/>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71103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fecha 2"/>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4" name="Marcador de pie de página 3"/>
          <p:cNvSpPr>
            <a:spLocks noGrp="1"/>
          </p:cNvSpPr>
          <p:nvPr>
            <p:ph type="ftr" sz="quarter" idx="11"/>
          </p:nvPr>
        </p:nvSpPr>
        <p:spPr/>
        <p:txBody>
          <a:bodyPr/>
          <a:lstStyle/>
          <a:p>
            <a:endParaRPr lang="es-PY"/>
          </a:p>
        </p:txBody>
      </p:sp>
      <p:sp>
        <p:nvSpPr>
          <p:cNvPr id="5" name="Marcador de número de diapositiva 4"/>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69243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3" name="Marcador de pie de página 2"/>
          <p:cNvSpPr>
            <a:spLocks noGrp="1"/>
          </p:cNvSpPr>
          <p:nvPr>
            <p:ph type="ftr" sz="quarter" idx="11"/>
          </p:nvPr>
        </p:nvSpPr>
        <p:spPr/>
        <p:txBody>
          <a:bodyPr/>
          <a:lstStyle/>
          <a:p>
            <a:endParaRPr lang="es-PY"/>
          </a:p>
        </p:txBody>
      </p:sp>
      <p:sp>
        <p:nvSpPr>
          <p:cNvPr id="4" name="Marcador de número de diapositiva 3"/>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412885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15512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8D3FCD-0F3E-477E-8257-487FEBBA1376}" type="datetimeFigureOut">
              <a:rPr lang="es-PY" smtClean="0"/>
              <a:pPr/>
              <a:t>10/10/2017</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187011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3FCD-0F3E-477E-8257-487FEBBA1376}" type="datetimeFigureOut">
              <a:rPr lang="es-PY" smtClean="0"/>
              <a:pPr/>
              <a:t>10/10/2017</a:t>
            </a:fld>
            <a:endParaRPr lang="es-P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569F6-947D-4568-8985-8C0EB5200A13}" type="slidenum">
              <a:rPr lang="es-PY" smtClean="0"/>
              <a:pPr/>
              <a:t>‹Nº›</a:t>
            </a:fld>
            <a:endParaRPr lang="es-PY"/>
          </a:p>
        </p:txBody>
      </p:sp>
    </p:spTree>
    <p:extLst>
      <p:ext uri="{BB962C8B-B14F-4D97-AF65-F5344CB8AC3E}">
        <p14:creationId xmlns:p14="http://schemas.microsoft.com/office/powerpoint/2010/main" val="1853416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6D3726C3-E0B6-48FF-BB04-6B054A649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14"/>
            <a:ext cx="5825699" cy="3499994"/>
          </a:xfrm>
          <a:prstGeom prst="rect">
            <a:avLst/>
          </a:prstGeom>
        </p:spPr>
      </p:pic>
      <p:pic>
        <p:nvPicPr>
          <p:cNvPr id="18" name="Imagen 17">
            <a:extLst>
              <a:ext uri="{FF2B5EF4-FFF2-40B4-BE49-F238E27FC236}">
                <a16:creationId xmlns:a16="http://schemas.microsoft.com/office/drawing/2014/main" id="{DBFD416A-E7CC-487E-B04C-A5D76FC01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629" y="5263803"/>
            <a:ext cx="1790964" cy="597729"/>
          </a:xfrm>
          <a:prstGeom prst="rect">
            <a:avLst/>
          </a:prstGeom>
        </p:spPr>
      </p:pic>
      <p:pic>
        <p:nvPicPr>
          <p:cNvPr id="20" name="Imagen 19">
            <a:extLst>
              <a:ext uri="{FF2B5EF4-FFF2-40B4-BE49-F238E27FC236}">
                <a16:creationId xmlns:a16="http://schemas.microsoft.com/office/drawing/2014/main" id="{00A0E9F2-DE22-4B0F-BCAB-FF75C2ADB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507" y="3556791"/>
            <a:ext cx="1533209" cy="562177"/>
          </a:xfrm>
          <a:prstGeom prst="rect">
            <a:avLst/>
          </a:prstGeom>
        </p:spPr>
      </p:pic>
      <p:sp>
        <p:nvSpPr>
          <p:cNvPr id="11" name="1 Título"/>
          <p:cNvSpPr txBox="1">
            <a:spLocks/>
          </p:cNvSpPr>
          <p:nvPr/>
        </p:nvSpPr>
        <p:spPr>
          <a:xfrm>
            <a:off x="4734695" y="1007360"/>
            <a:ext cx="7457305" cy="42484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latin typeface="Humanst521 BT" panose="020B0602020204020204" pitchFamily="34" charset="0"/>
              </a:rPr>
              <a:t>SECRETARIA DE ACCIÓN SOCIAL</a:t>
            </a:r>
            <a:br>
              <a:rPr lang="es-ES" sz="3200" b="1" dirty="0">
                <a:latin typeface="Humanst521 BT" panose="020B0602020204020204" pitchFamily="34" charset="0"/>
              </a:rPr>
            </a:br>
            <a:br>
              <a:rPr lang="es-ES" sz="3200" b="1" dirty="0">
                <a:latin typeface="Humanst521 Lt BT" panose="020B0402020204020304" pitchFamily="34" charset="0"/>
              </a:rPr>
            </a:br>
            <a:r>
              <a:rPr lang="es-ES" sz="3200" b="1" dirty="0">
                <a:solidFill>
                  <a:schemeClr val="tx1">
                    <a:lumMod val="65000"/>
                    <a:lumOff val="35000"/>
                  </a:schemeClr>
                </a:solidFill>
                <a:latin typeface="Humanst521 Lt BT" panose="020B0402020204020304" pitchFamily="34" charset="0"/>
              </a:rPr>
              <a:t>PROYECTO DE PRESUPUESTO GENERAL </a:t>
            </a:r>
            <a:br>
              <a:rPr lang="es-ES" sz="3200" b="1" dirty="0">
                <a:solidFill>
                  <a:schemeClr val="tx1">
                    <a:lumMod val="65000"/>
                    <a:lumOff val="35000"/>
                  </a:schemeClr>
                </a:solidFill>
                <a:latin typeface="Humanst521 Lt BT" panose="020B0402020204020304" pitchFamily="34" charset="0"/>
              </a:rPr>
            </a:br>
            <a:r>
              <a:rPr lang="es-ES" sz="3200" b="1" dirty="0">
                <a:solidFill>
                  <a:schemeClr val="tx1">
                    <a:lumMod val="65000"/>
                    <a:lumOff val="35000"/>
                  </a:schemeClr>
                </a:solidFill>
                <a:latin typeface="Humanst521 Lt BT" panose="020B0402020204020304" pitchFamily="34" charset="0"/>
              </a:rPr>
              <a:t>DE LA NACIÓN  2018 </a:t>
            </a:r>
            <a:endParaRPr lang="es-PY" sz="3200" b="1" dirty="0">
              <a:solidFill>
                <a:schemeClr val="tx1">
                  <a:lumMod val="65000"/>
                  <a:lumOff val="35000"/>
                </a:schemeClr>
              </a:solidFill>
              <a:latin typeface="Humanst521 Lt BT" panose="020B0402020204020304" pitchFamily="34" charset="0"/>
            </a:endParaRPr>
          </a:p>
        </p:txBody>
      </p:sp>
      <p:sp>
        <p:nvSpPr>
          <p:cNvPr id="12" name="3 Rectángulo"/>
          <p:cNvSpPr/>
          <p:nvPr/>
        </p:nvSpPr>
        <p:spPr>
          <a:xfrm>
            <a:off x="5498670" y="4797152"/>
            <a:ext cx="5929354" cy="1754326"/>
          </a:xfrm>
          <a:prstGeom prst="rect">
            <a:avLst/>
          </a:prstGeom>
        </p:spPr>
        <p:txBody>
          <a:bodyPr wrap="square">
            <a:spAutoFit/>
          </a:bodyPr>
          <a:lstStyle/>
          <a:p>
            <a:pPr algn="ctr">
              <a:spcBef>
                <a:spcPct val="50000"/>
              </a:spcBef>
            </a:pPr>
            <a:r>
              <a:rPr lang="es-MX" sz="2400" b="1" dirty="0">
                <a:latin typeface="Humanst521 BT" panose="020B0602020204020204" pitchFamily="34" charset="0"/>
                <a:cs typeface="Times New Roman" pitchFamily="18" charset="0"/>
              </a:rPr>
              <a:t>Presentación ante la</a:t>
            </a:r>
            <a:br>
              <a:rPr lang="es-MX" sz="2400" b="1" dirty="0">
                <a:latin typeface="Humanst521 BT" panose="020B0602020204020204" pitchFamily="34" charset="0"/>
                <a:cs typeface="Times New Roman" pitchFamily="18" charset="0"/>
              </a:rPr>
            </a:br>
            <a:r>
              <a:rPr lang="es-MX" sz="2400" b="1" dirty="0">
                <a:latin typeface="Humanst521 BT" panose="020B0602020204020204" pitchFamily="34" charset="0"/>
                <a:cs typeface="Times New Roman" pitchFamily="18" charset="0"/>
              </a:rPr>
              <a:t>Comisión Bicameral de Presupuesto del Congreso Nacional</a:t>
            </a:r>
          </a:p>
          <a:p>
            <a:pPr algn="ctr">
              <a:spcBef>
                <a:spcPct val="50000"/>
              </a:spcBef>
            </a:pPr>
            <a:r>
              <a:rPr lang="es-MX" sz="1100" b="1" dirty="0">
                <a:latin typeface="Humanst521 BT" panose="020B0602020204020204" pitchFamily="34" charset="0"/>
                <a:cs typeface="Times New Roman" pitchFamily="18" charset="0"/>
              </a:rPr>
              <a:t>OCTUBRE DE 2017</a:t>
            </a:r>
            <a:r>
              <a:rPr lang="es-MX" sz="2400" b="1" dirty="0">
                <a:latin typeface="Humanst521 BT" panose="020B0602020204020204" pitchFamily="34" charset="0"/>
                <a:cs typeface="Times New Roman" pitchFamily="18" charset="0"/>
              </a:rPr>
              <a:t> </a:t>
            </a:r>
            <a:endParaRPr lang="es-ES" sz="2400" b="1" dirty="0">
              <a:latin typeface="Humanst521 BT" panose="020B0602020204020204" pitchFamily="34" charset="0"/>
              <a:cs typeface="Times New Roman" pitchFamily="18" charset="0"/>
            </a:endParaRPr>
          </a:p>
        </p:txBody>
      </p:sp>
    </p:spTree>
    <p:extLst>
      <p:ext uri="{BB962C8B-B14F-4D97-AF65-F5344CB8AC3E}">
        <p14:creationId xmlns:p14="http://schemas.microsoft.com/office/powerpoint/2010/main" val="114678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a:spLocks noGrp="1"/>
          </p:cNvSpPr>
          <p:nvPr>
            <p:ph type="title"/>
          </p:nvPr>
        </p:nvSpPr>
        <p:spPr>
          <a:xfrm rot="16200000">
            <a:off x="-2757264" y="2757263"/>
            <a:ext cx="6858001" cy="1343472"/>
          </a:xfrm>
          <a:solidFill>
            <a:schemeClr val="bg1">
              <a:lumMod val="65000"/>
            </a:schemeClr>
          </a:solidFill>
        </p:spPr>
        <p:txBody>
          <a:bodyPr>
            <a:noAutofit/>
          </a:bodyPr>
          <a:lstStyle/>
          <a:p>
            <a:r>
              <a:rPr lang="es-PY" sz="4000" dirty="0">
                <a:latin typeface="Humanst521 BT" panose="020B0602020204020204" pitchFamily="34" charset="0"/>
              </a:rPr>
              <a:t> PROGRAMA TENONDERA</a:t>
            </a:r>
          </a:p>
        </p:txBody>
      </p:sp>
      <p:graphicFrame>
        <p:nvGraphicFramePr>
          <p:cNvPr id="10" name="Tabla 9"/>
          <p:cNvGraphicFramePr>
            <a:graphicFrameLocks noGrp="1"/>
          </p:cNvGraphicFramePr>
          <p:nvPr>
            <p:extLst>
              <p:ext uri="{D42A27DB-BD31-4B8C-83A1-F6EECF244321}">
                <p14:modId xmlns:p14="http://schemas.microsoft.com/office/powerpoint/2010/main" val="4020641779"/>
              </p:ext>
            </p:extLst>
          </p:nvPr>
        </p:nvGraphicFramePr>
        <p:xfrm>
          <a:off x="8472264" y="967098"/>
          <a:ext cx="3384376" cy="178308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1"/>
                    </a:ext>
                  </a:extLst>
                </a:gridCol>
              </a:tblGrid>
              <a:tr h="0">
                <a:tc>
                  <a:txBody>
                    <a:bodyPr/>
                    <a:lstStyle/>
                    <a:p>
                      <a:pPr algn="ctr"/>
                      <a:r>
                        <a:rPr lang="es-ES" sz="2000" dirty="0"/>
                        <a:t> </a:t>
                      </a:r>
                      <a:r>
                        <a:rPr lang="es-ES" sz="2000" b="1" dirty="0"/>
                        <a:t>META 2018 </a:t>
                      </a:r>
                      <a:endParaRPr lang="es-PY" sz="2000" dirty="0"/>
                    </a:p>
                  </a:txBody>
                  <a:tcPr>
                    <a:solidFill>
                      <a:srgbClr val="C00000"/>
                    </a:solidFill>
                  </a:tcPr>
                </a:tc>
                <a:extLst>
                  <a:ext uri="{0D108BD9-81ED-4DB2-BD59-A6C34878D82A}">
                    <a16:rowId xmlns:a16="http://schemas.microsoft.com/office/drawing/2014/main" val="10000"/>
                  </a:ext>
                </a:extLst>
              </a:tr>
              <a:tr h="54102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ES" sz="2000" dirty="0"/>
                        <a:t>Asistencia Financiera a 5.500</a:t>
                      </a:r>
                    </a:p>
                    <a:p>
                      <a:pPr marL="0" marR="0" indent="0" algn="l" defTabSz="914400" rtl="0" eaLnBrk="1" fontAlgn="auto" latinLnBrk="0" hangingPunct="1">
                        <a:lnSpc>
                          <a:spcPct val="100000"/>
                        </a:lnSpc>
                        <a:spcBef>
                          <a:spcPts val="0"/>
                        </a:spcBef>
                        <a:spcAft>
                          <a:spcPts val="600"/>
                        </a:spcAft>
                        <a:buClrTx/>
                        <a:buSzTx/>
                        <a:buFontTx/>
                        <a:buNone/>
                        <a:tabLst/>
                        <a:defRPr/>
                      </a:pPr>
                      <a:r>
                        <a:rPr lang="es-ES" sz="2000" dirty="0"/>
                        <a:t>Capacitación y Acompañamiento </a:t>
                      </a:r>
                      <a:r>
                        <a:rPr lang="es-ES" sz="2000" b="0" dirty="0">
                          <a:solidFill>
                            <a:schemeClr val="tx1"/>
                          </a:solidFill>
                        </a:rPr>
                        <a:t>11.000</a:t>
                      </a:r>
                      <a:r>
                        <a:rPr lang="es-ES" sz="2000" b="0" baseline="0" dirty="0">
                          <a:solidFill>
                            <a:schemeClr val="tx1"/>
                          </a:solidFill>
                        </a:rPr>
                        <a:t> </a:t>
                      </a:r>
                      <a:r>
                        <a:rPr lang="es-ES" sz="2000" dirty="0"/>
                        <a:t>Familias.	</a:t>
                      </a: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2"/>
          <a:stretch>
            <a:fillRect/>
          </a:stretch>
        </p:blipFill>
        <p:spPr>
          <a:xfrm>
            <a:off x="1703512" y="548680"/>
            <a:ext cx="5976664" cy="2736304"/>
          </a:xfrm>
          <a:prstGeom prst="rect">
            <a:avLst/>
          </a:prstGeom>
        </p:spPr>
      </p:pic>
      <p:sp>
        <p:nvSpPr>
          <p:cNvPr id="8" name="Rectángulo 7"/>
          <p:cNvSpPr/>
          <p:nvPr/>
        </p:nvSpPr>
        <p:spPr>
          <a:xfrm>
            <a:off x="1559496" y="3498234"/>
            <a:ext cx="10441160" cy="307777"/>
          </a:xfrm>
          <a:prstGeom prst="rect">
            <a:avLst/>
          </a:prstGeom>
        </p:spPr>
        <p:txBody>
          <a:bodyPr wrap="square">
            <a:spAutoFit/>
          </a:bodyPr>
          <a:lstStyle/>
          <a:p>
            <a:r>
              <a:rPr lang="es-ES" sz="1400" dirty="0"/>
              <a:t>El 75% del presupuesto del Programa es destinado a la inversión en capital semilla para las familias participantes.</a:t>
            </a:r>
            <a:endParaRPr lang="es-PY" sz="1400" dirty="0"/>
          </a:p>
        </p:txBody>
      </p:sp>
    </p:spTree>
    <p:extLst>
      <p:ext uri="{BB962C8B-B14F-4D97-AF65-F5344CB8AC3E}">
        <p14:creationId xmlns:p14="http://schemas.microsoft.com/office/powerpoint/2010/main" val="194926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txBox="1">
            <a:spLocks/>
          </p:cNvSpPr>
          <p:nvPr/>
        </p:nvSpPr>
        <p:spPr>
          <a:xfrm>
            <a:off x="1835840" y="1503632"/>
            <a:ext cx="9695780" cy="462538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s-ES" sz="2200" dirty="0"/>
              <a:t>A través de Tenonderã se realiza la inclusión financiera de </a:t>
            </a:r>
            <a:r>
              <a:rPr lang="es-ES" sz="2200" b="1" dirty="0"/>
              <a:t>15.783 familias </a:t>
            </a:r>
            <a:r>
              <a:rPr lang="es-ES" sz="2200" dirty="0"/>
              <a:t>que han recibido capital semilla y capacitación para el inicio o fortalecimiento de diversos emprendimientos productivos, desde el inicio de este Programa en el año 2014. </a:t>
            </a:r>
          </a:p>
          <a:p>
            <a:pPr>
              <a:buFont typeface="Wingdings" panose="05000000000000000000" pitchFamily="2" charset="2"/>
              <a:buChar char="v"/>
            </a:pPr>
            <a:r>
              <a:rPr lang="es-ES" sz="2200" dirty="0"/>
              <a:t>El Proceso de Pagos de Tenonderã ha logrado mantener la </a:t>
            </a:r>
            <a:r>
              <a:rPr lang="es-ES" sz="2200" b="1" dirty="0"/>
              <a:t>Certificación Internacional ISO 9001:2008</a:t>
            </a:r>
            <a:r>
              <a:rPr lang="es-ES" sz="2200" dirty="0"/>
              <a:t>. Esta segunda certificación evidencia el esfuerzo sistemático, integral y exitoso que la SAS lleva adelante en procura de una gestión de calidad</a:t>
            </a:r>
            <a:r>
              <a:rPr lang="es-PY" sz="2200" dirty="0"/>
              <a:t>.</a:t>
            </a:r>
          </a:p>
          <a:p>
            <a:pPr algn="just">
              <a:lnSpc>
                <a:spcPts val="2800"/>
              </a:lnSpc>
              <a:spcAft>
                <a:spcPts val="1200"/>
              </a:spcAft>
              <a:buFont typeface="Wingdings" panose="05000000000000000000" pitchFamily="2" charset="2"/>
              <a:buChar char="v"/>
            </a:pPr>
            <a:r>
              <a:rPr lang="es-PY" sz="2200" dirty="0"/>
              <a:t>Inclusión de </a:t>
            </a:r>
            <a:r>
              <a:rPr lang="es-PY" sz="2200" b="1" dirty="0"/>
              <a:t>398 familias de 14 Comunidades indígenas </a:t>
            </a:r>
            <a:r>
              <a:rPr lang="es-PY" sz="2200" dirty="0"/>
              <a:t>al Programa luego de las consultas previas, libres e informadas, en cumplimiento al Protocolo de Atención a las Comunidades Indígenas de la SAS.</a:t>
            </a:r>
            <a:endParaRPr lang="es-ES" sz="2200" dirty="0"/>
          </a:p>
          <a:p>
            <a:pPr>
              <a:lnSpc>
                <a:spcPts val="2800"/>
              </a:lnSpc>
              <a:spcAft>
                <a:spcPts val="1200"/>
              </a:spcAft>
              <a:buFont typeface="Wingdings" panose="05000000000000000000" pitchFamily="2" charset="2"/>
              <a:buChar char="v"/>
            </a:pPr>
            <a:endParaRPr lang="es-ES" sz="2200" dirty="0"/>
          </a:p>
          <a:p>
            <a:pPr>
              <a:lnSpc>
                <a:spcPts val="2800"/>
              </a:lnSpc>
              <a:spcAft>
                <a:spcPts val="1200"/>
              </a:spcAft>
              <a:buFont typeface="Wingdings" panose="05000000000000000000" pitchFamily="2" charset="2"/>
              <a:buChar char="v"/>
            </a:pPr>
            <a:endParaRPr lang="es-ES" sz="2200" dirty="0"/>
          </a:p>
        </p:txBody>
      </p:sp>
      <p:sp>
        <p:nvSpPr>
          <p:cNvPr id="11"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4000">
                <a:latin typeface="Humanst521 BT" panose="020B0602020204020204" pitchFamily="34" charset="0"/>
              </a:rPr>
              <a:t> PROGRAMA TENONDERA</a:t>
            </a:r>
            <a:endParaRPr lang="es-PY" sz="4000" dirty="0">
              <a:latin typeface="Humanst521 BT" panose="020B0602020204020204" pitchFamily="34" charset="0"/>
            </a:endParaRPr>
          </a:p>
        </p:txBody>
      </p:sp>
      <p:sp>
        <p:nvSpPr>
          <p:cNvPr id="12" name="Título 2"/>
          <p:cNvSpPr txBox="1">
            <a:spLocks/>
          </p:cNvSpPr>
          <p:nvPr/>
        </p:nvSpPr>
        <p:spPr>
          <a:xfrm>
            <a:off x="1856092" y="476672"/>
            <a:ext cx="8475438" cy="10269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a:solidFill>
                  <a:schemeClr val="accent3">
                    <a:lumMod val="75000"/>
                  </a:schemeClr>
                </a:solidFill>
                <a:latin typeface="Segoe UI" panose="020B0502040204020203" pitchFamily="34" charset="0"/>
                <a:cs typeface="Segoe UI" panose="020B0502040204020203" pitchFamily="34" charset="0"/>
              </a:rPr>
              <a:t>PRINCIPALES LOGROS</a:t>
            </a:r>
          </a:p>
        </p:txBody>
      </p:sp>
    </p:spTree>
    <p:extLst>
      <p:ext uri="{BB962C8B-B14F-4D97-AF65-F5344CB8AC3E}">
        <p14:creationId xmlns:p14="http://schemas.microsoft.com/office/powerpoint/2010/main" val="9933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8" name="8 Marcador de contenido"/>
          <p:cNvSpPr txBox="1">
            <a:spLocks/>
          </p:cNvSpPr>
          <p:nvPr/>
        </p:nvSpPr>
        <p:spPr>
          <a:xfrm>
            <a:off x="2063552" y="4221088"/>
            <a:ext cx="9307191" cy="10081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1200"/>
              </a:spcAft>
              <a:buNone/>
            </a:pPr>
            <a:r>
              <a:rPr lang="es-ES" sz="1400" dirty="0" err="1"/>
              <a:t>Obs</a:t>
            </a:r>
            <a:r>
              <a:rPr lang="es-ES" sz="1400" dirty="0"/>
              <a:t>: La regularización de los lotes implica una serie de procesos (aprobación de planos del territorio, censo de las familias, presentación de documentos de las familias requeridos por Programa, entre otros) que varía de acuerdo a cada caso, lo cual conlleva a un proceso de gestión de tiempo y recursos financieros variables.</a:t>
            </a:r>
          </a:p>
          <a:p>
            <a:pPr marL="0" indent="0" algn="just">
              <a:lnSpc>
                <a:spcPts val="2800"/>
              </a:lnSpc>
              <a:spcAft>
                <a:spcPts val="1200"/>
              </a:spcAft>
              <a:buNone/>
            </a:pPr>
            <a:r>
              <a:rPr lang="es-ES" sz="1800" dirty="0"/>
              <a:t>		</a:t>
            </a:r>
          </a:p>
          <a:p>
            <a:pPr algn="just">
              <a:lnSpc>
                <a:spcPts val="2800"/>
              </a:lnSpc>
              <a:spcAft>
                <a:spcPts val="1200"/>
              </a:spcAft>
              <a:buFont typeface="Wingdings" pitchFamily="2" charset="2"/>
              <a:buChar char="Ø"/>
            </a:pPr>
            <a:endParaRPr lang="es-ES" sz="1800" dirty="0"/>
          </a:p>
        </p:txBody>
      </p:sp>
      <p:sp>
        <p:nvSpPr>
          <p:cNvPr id="9" name="Título 2"/>
          <p:cNvSpPr>
            <a:spLocks noGrp="1"/>
          </p:cNvSpPr>
          <p:nvPr>
            <p:ph type="title"/>
          </p:nvPr>
        </p:nvSpPr>
        <p:spPr>
          <a:xfrm rot="16200000">
            <a:off x="-2757264" y="2757263"/>
            <a:ext cx="6858001" cy="1343472"/>
          </a:xfrm>
          <a:solidFill>
            <a:schemeClr val="bg1">
              <a:lumMod val="65000"/>
            </a:schemeClr>
          </a:solidFill>
        </p:spPr>
        <p:txBody>
          <a:bodyPr>
            <a:noAutofit/>
          </a:bodyPr>
          <a:lstStyle/>
          <a:p>
            <a:r>
              <a:rPr lang="es-PY" sz="3600" dirty="0">
                <a:latin typeface="Humanst521 BT" panose="020B0602020204020204" pitchFamily="34" charset="0"/>
              </a:rPr>
              <a:t> PROGRAMA TEKOHA</a:t>
            </a:r>
          </a:p>
        </p:txBody>
      </p:sp>
      <p:graphicFrame>
        <p:nvGraphicFramePr>
          <p:cNvPr id="14" name="Tabla 13"/>
          <p:cNvGraphicFramePr>
            <a:graphicFrameLocks noGrp="1"/>
          </p:cNvGraphicFramePr>
          <p:nvPr>
            <p:extLst>
              <p:ext uri="{D42A27DB-BD31-4B8C-83A1-F6EECF244321}">
                <p14:modId xmlns:p14="http://schemas.microsoft.com/office/powerpoint/2010/main" val="1164853261"/>
              </p:ext>
            </p:extLst>
          </p:nvPr>
        </p:nvGraphicFramePr>
        <p:xfrm>
          <a:off x="8112224" y="1620318"/>
          <a:ext cx="3531821" cy="1313108"/>
        </p:xfrm>
        <a:graphic>
          <a:graphicData uri="http://schemas.openxmlformats.org/drawingml/2006/table">
            <a:tbl>
              <a:tblPr firstRow="1" bandRow="1">
                <a:tableStyleId>{5C22544A-7EE6-4342-B048-85BDC9FD1C3A}</a:tableStyleId>
              </a:tblPr>
              <a:tblGrid>
                <a:gridCol w="3531821">
                  <a:extLst>
                    <a:ext uri="{9D8B030D-6E8A-4147-A177-3AD203B41FA5}">
                      <a16:colId xmlns:a16="http://schemas.microsoft.com/office/drawing/2014/main" val="20001"/>
                    </a:ext>
                  </a:extLst>
                </a:gridCol>
              </a:tblGrid>
              <a:tr h="612068">
                <a:tc>
                  <a:txBody>
                    <a:bodyPr/>
                    <a:lstStyle/>
                    <a:p>
                      <a:pPr algn="ctr"/>
                      <a:r>
                        <a:rPr lang="es-ES" sz="2000" dirty="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META 2018</a:t>
                      </a:r>
                    </a:p>
                    <a:p>
                      <a:pPr algn="ctr"/>
                      <a:r>
                        <a:rPr lang="es-ES" sz="2000" b="1" baseline="0" dirty="0">
                          <a:effectLst>
                            <a:outerShdw blurRad="38100" dist="38100" dir="2700000" algn="tl">
                              <a:srgbClr val="000000">
                                <a:alpha val="43137"/>
                              </a:srgbClr>
                            </a:outerShdw>
                          </a:effectLst>
                        </a:rPr>
                        <a:t>REGULARIZACIÓN DE LOTES </a:t>
                      </a:r>
                      <a:endParaRPr lang="es-PY" sz="2000" dirty="0">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10000"/>
                  </a:ext>
                </a:extLst>
              </a:tr>
              <a:tr h="612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3.000 </a:t>
                      </a:r>
                      <a:r>
                        <a:rPr lang="es-ES" sz="2000" dirty="0"/>
                        <a:t>Familias </a:t>
                      </a:r>
                      <a:endParaRPr lang="es-PY" sz="2000" dirty="0">
                        <a:effectLst>
                          <a:outerShdw blurRad="38100" dist="38100" dir="2700000" algn="tl">
                            <a:srgbClr val="000000">
                              <a:alpha val="43137"/>
                            </a:srgbClr>
                          </a:outerShdw>
                        </a:effectLst>
                      </a:endParaRP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3" name="Imagen 2"/>
          <p:cNvPicPr>
            <a:picLocks noChangeAspect="1"/>
          </p:cNvPicPr>
          <p:nvPr/>
        </p:nvPicPr>
        <p:blipFill>
          <a:blip r:embed="rId2"/>
          <a:stretch>
            <a:fillRect/>
          </a:stretch>
        </p:blipFill>
        <p:spPr>
          <a:xfrm>
            <a:off x="2063552" y="908720"/>
            <a:ext cx="5616624" cy="2736304"/>
          </a:xfrm>
          <a:prstGeom prst="rect">
            <a:avLst/>
          </a:prstGeom>
        </p:spPr>
      </p:pic>
    </p:spTree>
    <p:extLst>
      <p:ext uri="{BB962C8B-B14F-4D97-AF65-F5344CB8AC3E}">
        <p14:creationId xmlns:p14="http://schemas.microsoft.com/office/powerpoint/2010/main" val="337840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txBox="1">
            <a:spLocks/>
          </p:cNvSpPr>
          <p:nvPr/>
        </p:nvSpPr>
        <p:spPr>
          <a:xfrm>
            <a:off x="1856092" y="1844824"/>
            <a:ext cx="8606760" cy="3791344"/>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2800"/>
              </a:lnSpc>
              <a:spcAft>
                <a:spcPts val="1200"/>
              </a:spcAft>
              <a:buFont typeface="Wingdings" pitchFamily="2" charset="2"/>
              <a:buChar char="Ø"/>
            </a:pPr>
            <a:r>
              <a:rPr lang="es-ES" sz="2000" dirty="0"/>
              <a:t>Aumento de cantidad de familias que obtienen seguridad jurídica en la tenencia de sus tierras con contratos compra-venta firmados en el marco del Programa Tekoha de Desarrollo y Apoyo Social a los Asentamientos o Núcleos Poblacionales Urbanos o Suburbanos que desde 15 de agosto el año 2013, al 30 de septiembre de 2017 suman </a:t>
            </a:r>
            <a:r>
              <a:rPr lang="es-ES" sz="2000" b="1" dirty="0"/>
              <a:t>11.912 familias</a:t>
            </a:r>
            <a:r>
              <a:rPr lang="es-ES" sz="2000" dirty="0"/>
              <a:t>, en </a:t>
            </a:r>
            <a:r>
              <a:rPr lang="es-ES" sz="2000" b="1" dirty="0"/>
              <a:t>más de 350 Territorios Sociales</a:t>
            </a:r>
            <a:r>
              <a:rPr lang="es-ES" sz="2000" dirty="0"/>
              <a:t> de 12 departamentos y la capital del país.</a:t>
            </a:r>
          </a:p>
          <a:p>
            <a:pPr algn="just">
              <a:lnSpc>
                <a:spcPts val="2800"/>
              </a:lnSpc>
              <a:spcAft>
                <a:spcPts val="1200"/>
              </a:spcAft>
              <a:buFont typeface="Wingdings" pitchFamily="2" charset="2"/>
              <a:buChar char="Ø"/>
            </a:pPr>
            <a:r>
              <a:rPr lang="es-ES" sz="2000" dirty="0"/>
              <a:t>Los contratos firmados suman a la fecha mas de 22.000.</a:t>
            </a:r>
          </a:p>
          <a:p>
            <a:pPr marL="0" indent="0">
              <a:lnSpc>
                <a:spcPts val="2800"/>
              </a:lnSpc>
              <a:spcAft>
                <a:spcPts val="1200"/>
              </a:spcAft>
              <a:buNone/>
            </a:pPr>
            <a:r>
              <a:rPr lang="es-ES" sz="2000" dirty="0"/>
              <a:t> </a:t>
            </a:r>
          </a:p>
        </p:txBody>
      </p:sp>
      <p:sp>
        <p:nvSpPr>
          <p:cNvPr id="12" name="Título 2"/>
          <p:cNvSpPr txBox="1">
            <a:spLocks/>
          </p:cNvSpPr>
          <p:nvPr/>
        </p:nvSpPr>
        <p:spPr>
          <a:xfrm>
            <a:off x="1856092" y="476672"/>
            <a:ext cx="8475438" cy="10269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a:solidFill>
                  <a:schemeClr val="accent3">
                    <a:lumMod val="75000"/>
                  </a:schemeClr>
                </a:solidFill>
                <a:latin typeface="Segoe UI" panose="020B0502040204020203" pitchFamily="34" charset="0"/>
                <a:cs typeface="Segoe UI" panose="020B0502040204020203" pitchFamily="34" charset="0"/>
              </a:rPr>
              <a:t>PRINCIPALES LOGROS</a:t>
            </a:r>
          </a:p>
        </p:txBody>
      </p:sp>
      <p:sp>
        <p:nvSpPr>
          <p:cNvPr id="13" name="Título 2"/>
          <p:cNvSpPr>
            <a:spLocks noGrp="1"/>
          </p:cNvSpPr>
          <p:nvPr>
            <p:ph type="title"/>
          </p:nvPr>
        </p:nvSpPr>
        <p:spPr>
          <a:xfrm rot="16200000">
            <a:off x="-2757264" y="2757264"/>
            <a:ext cx="6858001" cy="1343472"/>
          </a:xfrm>
          <a:solidFill>
            <a:schemeClr val="bg1">
              <a:lumMod val="65000"/>
            </a:schemeClr>
          </a:solidFill>
        </p:spPr>
        <p:txBody>
          <a:bodyPr>
            <a:noAutofit/>
          </a:bodyPr>
          <a:lstStyle/>
          <a:p>
            <a:r>
              <a:rPr lang="es-PY" sz="3600" dirty="0">
                <a:latin typeface="Humanst521 BT" panose="020B0602020204020204" pitchFamily="34" charset="0"/>
              </a:rPr>
              <a:t> PROGRAMA TEKOHA</a:t>
            </a:r>
          </a:p>
        </p:txBody>
      </p:sp>
    </p:spTree>
    <p:extLst>
      <p:ext uri="{BB962C8B-B14F-4D97-AF65-F5344CB8AC3E}">
        <p14:creationId xmlns:p14="http://schemas.microsoft.com/office/powerpoint/2010/main" val="184428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rot="16200000">
            <a:off x="-2757264" y="2757263"/>
            <a:ext cx="6858001" cy="1343472"/>
          </a:xfrm>
          <a:solidFill>
            <a:schemeClr val="bg1">
              <a:lumMod val="65000"/>
            </a:schemeClr>
          </a:solidFill>
        </p:spPr>
        <p:txBody>
          <a:bodyPr>
            <a:noAutofit/>
          </a:bodyPr>
          <a:lstStyle/>
          <a:p>
            <a:r>
              <a:rPr lang="es-PY" sz="3600" dirty="0">
                <a:latin typeface="Humanst521 BT" panose="020B0602020204020204" pitchFamily="34" charset="0"/>
              </a:rPr>
              <a:t>COORDINACIÓN DE LA ACCION SOCIAL</a:t>
            </a:r>
          </a:p>
        </p:txBody>
      </p:sp>
      <p:pic>
        <p:nvPicPr>
          <p:cNvPr id="2" name="Imagen 1"/>
          <p:cNvPicPr>
            <a:picLocks noChangeAspect="1"/>
          </p:cNvPicPr>
          <p:nvPr/>
        </p:nvPicPr>
        <p:blipFill>
          <a:blip r:embed="rId2"/>
          <a:stretch>
            <a:fillRect/>
          </a:stretch>
        </p:blipFill>
        <p:spPr>
          <a:xfrm>
            <a:off x="2351584" y="836712"/>
            <a:ext cx="8303926" cy="4106763"/>
          </a:xfrm>
          <a:prstGeom prst="rect">
            <a:avLst/>
          </a:prstGeom>
        </p:spPr>
      </p:pic>
      <p:sp>
        <p:nvSpPr>
          <p:cNvPr id="3" name="CuadroTexto 2"/>
          <p:cNvSpPr txBox="1"/>
          <p:nvPr/>
        </p:nvSpPr>
        <p:spPr>
          <a:xfrm>
            <a:off x="2495600" y="5589240"/>
            <a:ext cx="9073008" cy="646331"/>
          </a:xfrm>
          <a:prstGeom prst="rect">
            <a:avLst/>
          </a:prstGeom>
          <a:noFill/>
        </p:spPr>
        <p:txBody>
          <a:bodyPr wrap="square" rtlCol="0">
            <a:spAutoFit/>
          </a:bodyPr>
          <a:lstStyle/>
          <a:p>
            <a:r>
              <a:rPr lang="es-PY" dirty="0"/>
              <a:t>El presupuesto de este programa, que incluye a todas las áreas de apoyo a las misionales, representa apenas el </a:t>
            </a:r>
            <a:r>
              <a:rPr lang="es-PY" b="1" dirty="0"/>
              <a:t>7,8% </a:t>
            </a:r>
            <a:r>
              <a:rPr lang="es-PY" dirty="0"/>
              <a:t>del presupuesto total de la SAS.</a:t>
            </a:r>
          </a:p>
        </p:txBody>
      </p:sp>
    </p:spTree>
    <p:extLst>
      <p:ext uri="{BB962C8B-B14F-4D97-AF65-F5344CB8AC3E}">
        <p14:creationId xmlns:p14="http://schemas.microsoft.com/office/powerpoint/2010/main" val="35872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p:cNvSpPr txBox="1">
            <a:spLocks/>
          </p:cNvSpPr>
          <p:nvPr/>
        </p:nvSpPr>
        <p:spPr>
          <a:xfrm>
            <a:off x="1856092" y="476672"/>
            <a:ext cx="8475438" cy="10269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a:solidFill>
                  <a:schemeClr val="accent3">
                    <a:lumMod val="75000"/>
                  </a:schemeClr>
                </a:solidFill>
                <a:latin typeface="Segoe UI" panose="020B0502040204020203" pitchFamily="34" charset="0"/>
                <a:cs typeface="Segoe UI" panose="020B0502040204020203" pitchFamily="34" charset="0"/>
              </a:rPr>
              <a:t>PRINCIPALES LOGROS</a:t>
            </a:r>
          </a:p>
        </p:txBody>
      </p:sp>
      <p:sp>
        <p:nvSpPr>
          <p:cNvPr id="9" name="8 Marcador de contenido"/>
          <p:cNvSpPr txBox="1">
            <a:spLocks/>
          </p:cNvSpPr>
          <p:nvPr/>
        </p:nvSpPr>
        <p:spPr>
          <a:xfrm>
            <a:off x="1847309" y="1503632"/>
            <a:ext cx="9428860" cy="47806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2800"/>
              </a:lnSpc>
              <a:spcAft>
                <a:spcPts val="1200"/>
              </a:spcAft>
              <a:buFont typeface="Wingdings" panose="05000000000000000000" pitchFamily="2" charset="2"/>
              <a:buChar char="v"/>
            </a:pPr>
            <a:r>
              <a:rPr lang="es-PY" sz="2000" dirty="0"/>
              <a:t>Planificación institucional para el año 2017, monitoreado en ambiente Web y con capacidad para generar reportes de evaluación de 4 Programas sociales, 2 proyectos y todas las dependencias estratégicas y de apoyo.</a:t>
            </a:r>
          </a:p>
          <a:p>
            <a:pPr algn="just">
              <a:lnSpc>
                <a:spcPts val="2800"/>
              </a:lnSpc>
              <a:spcAft>
                <a:spcPts val="1200"/>
              </a:spcAft>
              <a:buFont typeface="Wingdings" panose="05000000000000000000" pitchFamily="2" charset="2"/>
              <a:buChar char="v"/>
            </a:pPr>
            <a:r>
              <a:rPr lang="es-PY" sz="2000" dirty="0"/>
              <a:t>Obtención de </a:t>
            </a:r>
            <a:r>
              <a:rPr lang="es-PY" sz="2000" b="1" dirty="0"/>
              <a:t>Certificado ISO 9001:2008 </a:t>
            </a:r>
            <a:r>
              <a:rPr lang="es-PY" sz="2000" dirty="0"/>
              <a:t>al Sistema de Gestión de Calidad de la SAS – Procesos misionales de Tekoporã y Tenonderã y Procesos transversales de Apoyo a la Auditoría de Gestión de la Auditoría Interna Institucional, Dirección de Asesoría Jurídica y Secretaría General, y mantenimiento del Certificado de Calidad a los procesos de pagos de ambos programas.</a:t>
            </a:r>
          </a:p>
          <a:p>
            <a:pPr lvl="0">
              <a:buFont typeface="Wingdings" panose="05000000000000000000" pitchFamily="2" charset="2"/>
              <a:buChar char="v"/>
            </a:pPr>
            <a:r>
              <a:rPr lang="es-ES_tradnl" sz="2000" dirty="0"/>
              <a:t>Adecuación del Sistema de Control Interno a los requisitos mínimos MECIP 2015 (Contraloría General de la República).</a:t>
            </a:r>
            <a:endParaRPr lang="es-PY" sz="2000" dirty="0"/>
          </a:p>
          <a:p>
            <a:pPr lvl="0">
              <a:buFont typeface="Wingdings" panose="05000000000000000000" pitchFamily="2" charset="2"/>
              <a:buChar char="v"/>
            </a:pPr>
            <a:r>
              <a:rPr lang="es-ES_tradnl" sz="2000" dirty="0"/>
              <a:t>Auditoría General del Poder Ejecutivo: 5 (cinco) ADECUADO – Primer semestre 2017.  </a:t>
            </a:r>
            <a:endParaRPr lang="es-PY" sz="2000" dirty="0"/>
          </a:p>
          <a:p>
            <a:pPr lvl="0">
              <a:buFont typeface="Wingdings" panose="05000000000000000000" pitchFamily="2" charset="2"/>
              <a:buChar char="v"/>
            </a:pPr>
            <a:r>
              <a:rPr lang="es-ES_tradnl" sz="2000" dirty="0"/>
              <a:t>Contraloría General de República: 4.99 (cuatro punto noventa y nueve) ADECUADO – Año 2016. </a:t>
            </a:r>
            <a:endParaRPr lang="es-PY" sz="2000" dirty="0"/>
          </a:p>
          <a:p>
            <a:pPr algn="just">
              <a:lnSpc>
                <a:spcPts val="2800"/>
              </a:lnSpc>
              <a:spcAft>
                <a:spcPts val="1200"/>
              </a:spcAft>
              <a:buFont typeface="Wingdings" panose="05000000000000000000" pitchFamily="2" charset="2"/>
              <a:buChar char="v"/>
            </a:pPr>
            <a:endParaRPr lang="es-ES" sz="2000" dirty="0"/>
          </a:p>
          <a:p>
            <a:pPr algn="just">
              <a:lnSpc>
                <a:spcPts val="2800"/>
              </a:lnSpc>
              <a:spcAft>
                <a:spcPts val="1200"/>
              </a:spcAft>
              <a:buFont typeface="Wingdings" panose="05000000000000000000" pitchFamily="2" charset="2"/>
              <a:buChar char="v"/>
            </a:pPr>
            <a:endParaRPr lang="es-ES" sz="2000" b="1" dirty="0"/>
          </a:p>
          <a:p>
            <a:pPr algn="just">
              <a:lnSpc>
                <a:spcPts val="2800"/>
              </a:lnSpc>
              <a:spcAft>
                <a:spcPts val="1200"/>
              </a:spcAft>
              <a:buFont typeface="Wingdings" panose="05000000000000000000" pitchFamily="2" charset="2"/>
              <a:buChar char="v"/>
            </a:pPr>
            <a:endParaRPr lang="es-ES" sz="2000" dirty="0">
              <a:solidFill>
                <a:srgbClr val="FF0000"/>
              </a:solidFill>
            </a:endParaRPr>
          </a:p>
          <a:p>
            <a:pPr>
              <a:lnSpc>
                <a:spcPts val="2800"/>
              </a:lnSpc>
              <a:spcAft>
                <a:spcPts val="1200"/>
              </a:spcAft>
              <a:buFont typeface="Wingdings" panose="05000000000000000000" pitchFamily="2" charset="2"/>
              <a:buChar char="v"/>
            </a:pPr>
            <a:endParaRPr lang="es-ES" sz="2000" dirty="0"/>
          </a:p>
          <a:p>
            <a:pPr>
              <a:lnSpc>
                <a:spcPts val="2800"/>
              </a:lnSpc>
              <a:spcAft>
                <a:spcPts val="1200"/>
              </a:spcAft>
              <a:buFont typeface="Wingdings" panose="05000000000000000000" pitchFamily="2" charset="2"/>
              <a:buChar char="v"/>
            </a:pPr>
            <a:endParaRPr lang="es-ES" sz="2000" dirty="0"/>
          </a:p>
          <a:p>
            <a:pPr>
              <a:lnSpc>
                <a:spcPts val="2800"/>
              </a:lnSpc>
              <a:spcAft>
                <a:spcPts val="1200"/>
              </a:spcAft>
              <a:buFont typeface="Wingdings" panose="05000000000000000000" pitchFamily="2" charset="2"/>
              <a:buChar char="v"/>
            </a:pPr>
            <a:endParaRPr lang="es-ES" sz="2000" dirty="0"/>
          </a:p>
          <a:p>
            <a:pPr>
              <a:lnSpc>
                <a:spcPts val="2800"/>
              </a:lnSpc>
              <a:spcAft>
                <a:spcPts val="1200"/>
              </a:spcAft>
              <a:buFont typeface="Wingdings" panose="05000000000000000000" pitchFamily="2" charset="2"/>
              <a:buChar char="v"/>
            </a:pPr>
            <a:endParaRPr lang="es-ES" sz="2000" dirty="0"/>
          </a:p>
          <a:p>
            <a:pPr>
              <a:lnSpc>
                <a:spcPts val="2800"/>
              </a:lnSpc>
              <a:spcAft>
                <a:spcPts val="1200"/>
              </a:spcAft>
              <a:buFont typeface="Wingdings" panose="05000000000000000000" pitchFamily="2" charset="2"/>
              <a:buChar char="v"/>
            </a:pPr>
            <a:endParaRPr lang="es-ES" sz="2000" dirty="0"/>
          </a:p>
          <a:p>
            <a:pPr>
              <a:lnSpc>
                <a:spcPts val="2800"/>
              </a:lnSpc>
              <a:spcAft>
                <a:spcPts val="1200"/>
              </a:spcAft>
              <a:buFont typeface="Wingdings" panose="05000000000000000000" pitchFamily="2" charset="2"/>
              <a:buChar char="v"/>
            </a:pPr>
            <a:endParaRPr lang="es-ES" sz="2000" dirty="0"/>
          </a:p>
        </p:txBody>
      </p:sp>
      <p:sp>
        <p:nvSpPr>
          <p:cNvPr id="11"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3600">
                <a:latin typeface="Humanst521 BT" panose="020B0602020204020204" pitchFamily="34" charset="0"/>
              </a:rPr>
              <a:t>COORDINACIÓN DE LA ACCION SOCIAL</a:t>
            </a:r>
            <a:endParaRPr lang="es-PY" sz="3600" dirty="0">
              <a:latin typeface="Humanst521 BT" panose="020B0602020204020204" pitchFamily="34" charset="0"/>
            </a:endParaRPr>
          </a:p>
        </p:txBody>
      </p:sp>
    </p:spTree>
    <p:extLst>
      <p:ext uri="{BB962C8B-B14F-4D97-AF65-F5344CB8AC3E}">
        <p14:creationId xmlns:p14="http://schemas.microsoft.com/office/powerpoint/2010/main" val="63324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3200" dirty="0">
                <a:latin typeface="Humanst521 BT" panose="020B0602020204020204" pitchFamily="34" charset="0"/>
              </a:rPr>
              <a:t>PROGRAMA DE ASISTENCIA A PESCADORES DEL TERRITORIO NACIONAL</a:t>
            </a:r>
          </a:p>
        </p:txBody>
      </p:sp>
      <p:graphicFrame>
        <p:nvGraphicFramePr>
          <p:cNvPr id="10" name="Tabla 9"/>
          <p:cNvGraphicFramePr>
            <a:graphicFrameLocks noGrp="1"/>
          </p:cNvGraphicFramePr>
          <p:nvPr>
            <p:extLst>
              <p:ext uri="{D42A27DB-BD31-4B8C-83A1-F6EECF244321}">
                <p14:modId xmlns:p14="http://schemas.microsoft.com/office/powerpoint/2010/main" val="1102639433"/>
              </p:ext>
            </p:extLst>
          </p:nvPr>
        </p:nvGraphicFramePr>
        <p:xfrm>
          <a:off x="5519936" y="4365104"/>
          <a:ext cx="3024336" cy="1562898"/>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1"/>
                    </a:ext>
                  </a:extLst>
                </a:gridCol>
              </a:tblGrid>
              <a:tr h="781449">
                <a:tc>
                  <a:txBody>
                    <a:bodyPr/>
                    <a:lstStyle/>
                    <a:p>
                      <a:pPr algn="ctr"/>
                      <a:r>
                        <a:rPr lang="es-ES" sz="2000" dirty="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META 2018    </a:t>
                      </a:r>
                    </a:p>
                    <a:p>
                      <a:pPr algn="ctr"/>
                      <a:r>
                        <a:rPr lang="es-ES" sz="2000" b="1" dirty="0">
                          <a:effectLst>
                            <a:outerShdw blurRad="38100" dist="38100" dir="2700000" algn="tl">
                              <a:srgbClr val="000000">
                                <a:alpha val="43137"/>
                              </a:srgbClr>
                            </a:outerShdw>
                          </a:effectLst>
                        </a:rPr>
                        <a:t>SUBSIDIO A PESCADORES</a:t>
                      </a:r>
                      <a:endParaRPr lang="es-PY" sz="2000" dirty="0">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10000"/>
                  </a:ext>
                </a:extLst>
              </a:tr>
              <a:tr h="781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5.500 </a:t>
                      </a:r>
                      <a:r>
                        <a:rPr lang="es-ES" sz="2000" dirty="0"/>
                        <a:t>Familias </a:t>
                      </a:r>
                      <a:endParaRPr lang="es-PY" sz="2000" dirty="0">
                        <a:effectLst>
                          <a:outerShdw blurRad="38100" dist="38100" dir="2700000" algn="tl">
                            <a:srgbClr val="000000">
                              <a:alpha val="43137"/>
                            </a:srgbClr>
                          </a:outerShdw>
                        </a:effectLst>
                      </a:endParaRP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2"/>
          <a:stretch>
            <a:fillRect/>
          </a:stretch>
        </p:blipFill>
        <p:spPr>
          <a:xfrm>
            <a:off x="2639616" y="620688"/>
            <a:ext cx="7893185" cy="3240360"/>
          </a:xfrm>
          <a:prstGeom prst="rect">
            <a:avLst/>
          </a:prstGeom>
        </p:spPr>
      </p:pic>
    </p:spTree>
    <p:extLst>
      <p:ext uri="{BB962C8B-B14F-4D97-AF65-F5344CB8AC3E}">
        <p14:creationId xmlns:p14="http://schemas.microsoft.com/office/powerpoint/2010/main" val="96313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6092" y="2132856"/>
            <a:ext cx="9552383" cy="3108543"/>
          </a:xfrm>
          <a:prstGeom prst="rect">
            <a:avLst/>
          </a:prstGeom>
        </p:spPr>
        <p:txBody>
          <a:bodyPr wrap="square">
            <a:spAutoFit/>
          </a:bodyPr>
          <a:lstStyle/>
          <a:p>
            <a:pPr marL="457200" indent="-457200" algn="just">
              <a:buFont typeface="Wingdings" panose="05000000000000000000" pitchFamily="2" charset="2"/>
              <a:buChar char="v"/>
            </a:pPr>
            <a:r>
              <a:rPr lang="es-ES" sz="2800" dirty="0">
                <a:ea typeface="Times New Roman" panose="02020603050405020304" pitchFamily="18" charset="0"/>
                <a:cs typeface="Times New Roman" panose="02020603050405020304" pitchFamily="18" charset="0"/>
              </a:rPr>
              <a:t>Desde el 2014 se ha trabajado intensamente en la depuración del listado de pescadores y pescadoras de forma a garantizar que los subsidios por veda pesquera sean entregados a la población en situación de pobreza y vulnerabilidad. </a:t>
            </a:r>
          </a:p>
          <a:p>
            <a:pPr marL="457200" indent="-457200" algn="just">
              <a:buFont typeface="Wingdings" panose="05000000000000000000" pitchFamily="2" charset="2"/>
              <a:buChar char="v"/>
            </a:pPr>
            <a:r>
              <a:rPr lang="es-ES" sz="2800" dirty="0">
                <a:ea typeface="Times New Roman" panose="02020603050405020304" pitchFamily="18" charset="0"/>
                <a:cs typeface="Times New Roman" panose="02020603050405020304" pitchFamily="18" charset="0"/>
              </a:rPr>
              <a:t>De los 21.414 pescadores/as de la veda 2012, se han reducido a 3.679 familias de pescadores/as con subsidio en el marco de la veda pesquera 2016. </a:t>
            </a:r>
            <a:endParaRPr lang="es-PY" sz="2800" dirty="0">
              <a:effectLst/>
            </a:endParaRPr>
          </a:p>
        </p:txBody>
      </p:sp>
      <p:sp>
        <p:nvSpPr>
          <p:cNvPr id="8"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3200" dirty="0">
                <a:latin typeface="Humanst521 BT" panose="020B0602020204020204" pitchFamily="34" charset="0"/>
              </a:rPr>
              <a:t>PROGRAMA DE ASISTENCIA A PESCADORES DEL TERRITORIO NACIONAL</a:t>
            </a:r>
          </a:p>
        </p:txBody>
      </p:sp>
      <p:sp>
        <p:nvSpPr>
          <p:cNvPr id="9" name="Título 2"/>
          <p:cNvSpPr txBox="1">
            <a:spLocks/>
          </p:cNvSpPr>
          <p:nvPr/>
        </p:nvSpPr>
        <p:spPr>
          <a:xfrm>
            <a:off x="1856092" y="476672"/>
            <a:ext cx="8475438" cy="10269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a:solidFill>
                  <a:schemeClr val="accent3">
                    <a:lumMod val="75000"/>
                  </a:schemeClr>
                </a:solidFill>
                <a:latin typeface="Segoe UI" panose="020B0502040204020203" pitchFamily="34" charset="0"/>
                <a:cs typeface="Segoe UI" panose="020B0502040204020203" pitchFamily="34" charset="0"/>
              </a:rPr>
              <a:t>PRINCIPALES LOGROS</a:t>
            </a:r>
          </a:p>
        </p:txBody>
      </p:sp>
    </p:spTree>
    <p:extLst>
      <p:ext uri="{BB962C8B-B14F-4D97-AF65-F5344CB8AC3E}">
        <p14:creationId xmlns:p14="http://schemas.microsoft.com/office/powerpoint/2010/main" val="88933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3600" dirty="0">
                <a:latin typeface="Humanst521 BT" panose="020B0602020204020204" pitchFamily="34" charset="0"/>
              </a:rPr>
              <a:t> 4. REQUERIMIENTO ADICIONAL </a:t>
            </a:r>
          </a:p>
        </p:txBody>
      </p:sp>
      <p:sp>
        <p:nvSpPr>
          <p:cNvPr id="2" name="CuadroTexto 1"/>
          <p:cNvSpPr txBox="1"/>
          <p:nvPr/>
        </p:nvSpPr>
        <p:spPr>
          <a:xfrm>
            <a:off x="2195736" y="476672"/>
            <a:ext cx="8820980" cy="3539430"/>
          </a:xfrm>
          <a:prstGeom prst="rect">
            <a:avLst/>
          </a:prstGeom>
          <a:noFill/>
        </p:spPr>
        <p:txBody>
          <a:bodyPr wrap="square" rtlCol="0">
            <a:spAutoFit/>
          </a:bodyPr>
          <a:lstStyle/>
          <a:p>
            <a:r>
              <a:rPr lang="es-PY" sz="3200" dirty="0"/>
              <a:t>El Presupuesto vigente fue ampliado recientemente (octubre/2017) en 50.000.000.000 G. para los siguientes programas:</a:t>
            </a:r>
          </a:p>
          <a:p>
            <a:endParaRPr lang="es-PY" sz="3200" dirty="0"/>
          </a:p>
          <a:p>
            <a:pPr marL="1371600" lvl="2" indent="-457200">
              <a:buFont typeface="Wingdings" panose="05000000000000000000" pitchFamily="2" charset="2"/>
              <a:buChar char="v"/>
            </a:pPr>
            <a:r>
              <a:rPr lang="es-PY" sz="3200" dirty="0"/>
              <a:t>Tekoporã</a:t>
            </a:r>
          </a:p>
          <a:p>
            <a:pPr marL="1371600" lvl="2" indent="-457200">
              <a:buFont typeface="Wingdings" panose="05000000000000000000" pitchFamily="2" charset="2"/>
              <a:buChar char="v"/>
            </a:pPr>
            <a:r>
              <a:rPr lang="es-PY" sz="3200" dirty="0"/>
              <a:t>Tenonderã</a:t>
            </a:r>
          </a:p>
          <a:p>
            <a:pPr marL="1371600" lvl="2" indent="-457200">
              <a:buFont typeface="Wingdings" panose="05000000000000000000" pitchFamily="2" charset="2"/>
              <a:buChar char="v"/>
            </a:pPr>
            <a:r>
              <a:rPr lang="es-PY" sz="3200" dirty="0"/>
              <a:t>Coordinación de la Acción Social</a:t>
            </a:r>
          </a:p>
        </p:txBody>
      </p:sp>
      <p:sp>
        <p:nvSpPr>
          <p:cNvPr id="3" name="Rectángulo 2"/>
          <p:cNvSpPr/>
          <p:nvPr/>
        </p:nvSpPr>
        <p:spPr>
          <a:xfrm>
            <a:off x="2303748" y="4581128"/>
            <a:ext cx="8712968" cy="1569660"/>
          </a:xfrm>
          <a:prstGeom prst="rect">
            <a:avLst/>
          </a:prstGeom>
          <a:solidFill>
            <a:srgbClr val="FBAF3F"/>
          </a:solidFill>
        </p:spPr>
        <p:txBody>
          <a:bodyPr wrap="square">
            <a:spAutoFit/>
          </a:bodyPr>
          <a:lstStyle/>
          <a:p>
            <a:pPr algn="ctr"/>
            <a:r>
              <a:rPr lang="es-PY" sz="3200" b="1" dirty="0"/>
              <a:t>Para mantener las metas desde el inicio del año 2.018 es necesario incluir esa ampliación en el proyecto de presupuesto en igual medida</a:t>
            </a:r>
          </a:p>
        </p:txBody>
      </p:sp>
    </p:spTree>
    <p:extLst>
      <p:ext uri="{BB962C8B-B14F-4D97-AF65-F5344CB8AC3E}">
        <p14:creationId xmlns:p14="http://schemas.microsoft.com/office/powerpoint/2010/main" val="318543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351584" y="692696"/>
            <a:ext cx="9217024" cy="5173939"/>
          </a:xfrm>
          <a:prstGeom prst="rect">
            <a:avLst/>
          </a:prstGeom>
        </p:spPr>
      </p:pic>
      <p:sp>
        <p:nvSpPr>
          <p:cNvPr id="9"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b="0" i="0" u="none" strike="noStrike" kern="1200" baseline="0">
                <a:solidFill>
                  <a:prstClr val="black">
                    <a:lumMod val="65000"/>
                    <a:lumOff val="35000"/>
                  </a:prstClr>
                </a:solidFill>
                <a:effectLst/>
                <a:latin typeface="+mn-lt"/>
                <a:ea typeface="+mn-ea"/>
                <a:cs typeface="+mn-cs"/>
              </a:defRPr>
            </a:pPr>
            <a:r>
              <a:rPr lang="es-ES" sz="3200" dirty="0">
                <a:solidFill>
                  <a:sysClr val="windowText" lastClr="000000"/>
                </a:solidFill>
                <a:latin typeface="Humanst521 BT" panose="020B0602020204020204" pitchFamily="34" charset="0"/>
              </a:rPr>
              <a:t>5. EJECUCIÓN PRESUPUESTARIA SAS</a:t>
            </a:r>
          </a:p>
          <a:p>
            <a:pPr>
              <a:defRPr b="0" i="0" u="none" strike="noStrike" kern="1200" baseline="0">
                <a:solidFill>
                  <a:prstClr val="black">
                    <a:lumMod val="65000"/>
                    <a:lumOff val="35000"/>
                  </a:prstClr>
                </a:solidFill>
                <a:effectLst/>
                <a:latin typeface="+mn-lt"/>
                <a:ea typeface="+mn-ea"/>
                <a:cs typeface="+mn-cs"/>
              </a:defRPr>
            </a:pPr>
            <a:r>
              <a:rPr lang="es-ES" sz="3200" dirty="0">
                <a:solidFill>
                  <a:sysClr val="windowText" lastClr="000000"/>
                </a:solidFill>
                <a:latin typeface="Humanst521 BT" panose="020B0602020204020204" pitchFamily="34" charset="0"/>
              </a:rPr>
              <a:t>09-2017 </a:t>
            </a:r>
          </a:p>
        </p:txBody>
      </p:sp>
    </p:spTree>
    <p:extLst>
      <p:ext uri="{BB962C8B-B14F-4D97-AF65-F5344CB8AC3E}">
        <p14:creationId xmlns:p14="http://schemas.microsoft.com/office/powerpoint/2010/main" val="95922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2214829" y="785794"/>
            <a:ext cx="9145016" cy="5544616"/>
          </a:xfrm>
          <a:prstGeom prst="rect">
            <a:avLst/>
          </a:prstGeom>
        </p:spPr>
        <p:txBody>
          <a:bodyPr vert="horz" lIns="91440" tIns="45720" rIns="91440" bIns="45720" rtlCol="0">
            <a:normAutofit/>
          </a:bodyPr>
          <a:lstStyle/>
          <a:p>
            <a:pPr marL="514350" indent="-514350">
              <a:spcAft>
                <a:spcPts val="2400"/>
              </a:spcAft>
              <a:buFont typeface="+mj-lt"/>
              <a:buAutoNum type="arabicPeriod"/>
            </a:pPr>
            <a:r>
              <a:rPr lang="es-ES" sz="3200" dirty="0">
                <a:solidFill>
                  <a:schemeClr val="tx2">
                    <a:lumMod val="50000"/>
                  </a:schemeClr>
                </a:solidFill>
                <a:latin typeface="Humanst521 BT" panose="020B0602020204020204" pitchFamily="34" charset="0"/>
              </a:rPr>
              <a:t>Objetivos Estratégicos Institucional</a:t>
            </a:r>
          </a:p>
          <a:p>
            <a:pPr marL="514350" indent="-514350">
              <a:spcAft>
                <a:spcPts val="2400"/>
              </a:spcAft>
              <a:buFont typeface="+mj-lt"/>
              <a:buAutoNum type="arabicPeriod"/>
            </a:pPr>
            <a:r>
              <a:rPr lang="es-ES" sz="3200" dirty="0">
                <a:solidFill>
                  <a:schemeClr val="tx2">
                    <a:lumMod val="50000"/>
                  </a:schemeClr>
                </a:solidFill>
                <a:latin typeface="Humanst521 BT" panose="020B0602020204020204" pitchFamily="34" charset="0"/>
              </a:rPr>
              <a:t>Proyecto de Presupuesto Institucional 2.018</a:t>
            </a:r>
          </a:p>
          <a:p>
            <a:pPr marL="514350" indent="-514350">
              <a:spcAft>
                <a:spcPts val="2400"/>
              </a:spcAft>
              <a:buFont typeface="+mj-lt"/>
              <a:buAutoNum type="arabicPeriod"/>
            </a:pPr>
            <a:r>
              <a:rPr lang="es-ES" sz="3200" dirty="0">
                <a:solidFill>
                  <a:schemeClr val="tx2">
                    <a:lumMod val="50000"/>
                  </a:schemeClr>
                </a:solidFill>
                <a:latin typeface="Humanst521 BT" panose="020B0602020204020204" pitchFamily="34" charset="0"/>
              </a:rPr>
              <a:t>Proyecto de Presupuesto, Metas y Logros por Programas </a:t>
            </a:r>
          </a:p>
          <a:p>
            <a:pPr marL="514350" indent="-514350">
              <a:spcAft>
                <a:spcPts val="2400"/>
              </a:spcAft>
              <a:buFont typeface="+mj-lt"/>
              <a:buAutoNum type="arabicPeriod"/>
            </a:pPr>
            <a:r>
              <a:rPr lang="es-ES" sz="3200" dirty="0">
                <a:solidFill>
                  <a:schemeClr val="tx2">
                    <a:lumMod val="50000"/>
                  </a:schemeClr>
                </a:solidFill>
                <a:latin typeface="Humanst521 BT" panose="020B0602020204020204" pitchFamily="34" charset="0"/>
              </a:rPr>
              <a:t>Requerimientos adicionales y de ampliación </a:t>
            </a:r>
          </a:p>
          <a:p>
            <a:pPr marL="514350" indent="-514350">
              <a:spcAft>
                <a:spcPts val="2400"/>
              </a:spcAft>
              <a:buFont typeface="+mj-lt"/>
              <a:buAutoNum type="arabicPeriod"/>
            </a:pPr>
            <a:r>
              <a:rPr lang="es-ES" sz="3200" dirty="0">
                <a:solidFill>
                  <a:schemeClr val="tx2">
                    <a:lumMod val="50000"/>
                  </a:schemeClr>
                </a:solidFill>
                <a:latin typeface="Humanst521 BT" panose="020B0602020204020204" pitchFamily="34" charset="0"/>
              </a:rPr>
              <a:t>Ejecución presupuestaria al 2017</a:t>
            </a:r>
          </a:p>
        </p:txBody>
      </p:sp>
      <p:sp>
        <p:nvSpPr>
          <p:cNvPr id="8" name="1 Título"/>
          <p:cNvSpPr txBox="1">
            <a:spLocks/>
          </p:cNvSpPr>
          <p:nvPr/>
        </p:nvSpPr>
        <p:spPr>
          <a:xfrm rot="16200000">
            <a:off x="-2753781" y="2753780"/>
            <a:ext cx="6851035" cy="1343474"/>
          </a:xfrm>
          <a:prstGeom prst="rect">
            <a:avLst/>
          </a:prstGeom>
          <a:solidFill>
            <a:schemeClr val="bg1">
              <a:lumMod val="65000"/>
            </a:schemeClr>
          </a:solidFill>
        </p:spPr>
        <p:txBody>
          <a:bodyPr vert="horz" lIns="91440" tIns="45720" rIns="91440" bIns="45720" rtlCol="0" anchor="ctr">
            <a:noAutofit/>
          </a:bodyPr>
          <a:lstStyle/>
          <a:p>
            <a:pPr lvl="0">
              <a:spcBef>
                <a:spcPct val="0"/>
              </a:spcBef>
              <a:defRPr/>
            </a:pPr>
            <a:r>
              <a:rPr lang="es-ES" sz="4400" dirty="0">
                <a:latin typeface="Humanst521 BT" panose="020B0602020204020204" pitchFamily="34" charset="0"/>
              </a:rPr>
              <a:t>CONTENIDO</a:t>
            </a:r>
            <a:endParaRPr lang="es-PY" sz="4000" b="1" dirty="0">
              <a:latin typeface="Humanst521 BT" panose="020B0602020204020204" pitchFamily="34" charset="0"/>
              <a:ea typeface="+mj-ea"/>
              <a:cs typeface="+mj-cs"/>
            </a:endParaRPr>
          </a:p>
        </p:txBody>
      </p:sp>
      <p:sp>
        <p:nvSpPr>
          <p:cNvPr id="9" name="1 Título"/>
          <p:cNvSpPr txBox="1">
            <a:spLocks/>
          </p:cNvSpPr>
          <p:nvPr/>
        </p:nvSpPr>
        <p:spPr>
          <a:xfrm>
            <a:off x="2238348" y="785794"/>
            <a:ext cx="7258072" cy="500066"/>
          </a:xfrm>
          <a:prstGeom prst="rect">
            <a:avLst/>
          </a:prstGeom>
        </p:spPr>
        <p:txBody>
          <a:bodyPr vert="horz" lIns="91440" tIns="45720" rIns="91440" bIns="45720" rtlCol="0" anchor="ctr">
            <a:normAutofit/>
          </a:bodyPr>
          <a:lstStyle/>
          <a:p>
            <a:pPr>
              <a:spcBef>
                <a:spcPct val="0"/>
              </a:spcBef>
              <a:defRPr/>
            </a:pPr>
            <a:endParaRPr lang="es-PY" sz="2500" b="1" dirty="0">
              <a:solidFill>
                <a:schemeClr val="bg1">
                  <a:lumMod val="50000"/>
                </a:schemeClr>
              </a:solidFill>
              <a:latin typeface="Humanst521 BT" panose="020B0602020204020204" pitchFamily="34" charset="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p:cNvSpPr txBox="1">
            <a:spLocks/>
          </p:cNvSpPr>
          <p:nvPr/>
        </p:nvSpPr>
        <p:spPr>
          <a:xfrm rot="16200000">
            <a:off x="-2757264" y="2757263"/>
            <a:ext cx="6858001" cy="1343472"/>
          </a:xfrm>
          <a:prstGeom prst="rect">
            <a:avLst/>
          </a:prstGeom>
          <a:solidFill>
            <a:schemeClr val="bg1">
              <a:lumMod val="6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b="0" i="0" u="none" strike="noStrike" kern="1200" baseline="0">
                <a:solidFill>
                  <a:prstClr val="black">
                    <a:lumMod val="65000"/>
                    <a:lumOff val="35000"/>
                  </a:prstClr>
                </a:solidFill>
                <a:effectLst/>
                <a:latin typeface="+mn-lt"/>
                <a:ea typeface="+mn-ea"/>
                <a:cs typeface="+mn-cs"/>
              </a:defRPr>
            </a:pPr>
            <a:r>
              <a:rPr lang="es-ES" sz="3200" dirty="0">
                <a:solidFill>
                  <a:sysClr val="windowText" lastClr="000000"/>
                </a:solidFill>
                <a:latin typeface="Humanst521 BT" panose="020B0602020204020204" pitchFamily="34" charset="0"/>
              </a:rPr>
              <a:t>5. EJECUCIÓN PRESUPUESTARIA SAS</a:t>
            </a:r>
          </a:p>
          <a:p>
            <a:pPr>
              <a:defRPr b="0" i="0" u="none" strike="noStrike" kern="1200" baseline="0">
                <a:solidFill>
                  <a:prstClr val="black">
                    <a:lumMod val="65000"/>
                    <a:lumOff val="35000"/>
                  </a:prstClr>
                </a:solidFill>
                <a:effectLst/>
                <a:latin typeface="+mn-lt"/>
                <a:ea typeface="+mn-ea"/>
                <a:cs typeface="+mn-cs"/>
              </a:defRPr>
            </a:pPr>
            <a:r>
              <a:rPr lang="es-ES" sz="3200" dirty="0">
                <a:solidFill>
                  <a:sysClr val="windowText" lastClr="000000"/>
                </a:solidFill>
                <a:latin typeface="Humanst521 BT" panose="020B0602020204020204" pitchFamily="34" charset="0"/>
              </a:rPr>
              <a:t>2013-2017 </a:t>
            </a:r>
          </a:p>
        </p:txBody>
      </p:sp>
      <p:pic>
        <p:nvPicPr>
          <p:cNvPr id="13" name="Imagen 12"/>
          <p:cNvPicPr>
            <a:picLocks noChangeAspect="1"/>
          </p:cNvPicPr>
          <p:nvPr/>
        </p:nvPicPr>
        <p:blipFill>
          <a:blip r:embed="rId2"/>
          <a:stretch>
            <a:fillRect/>
          </a:stretch>
        </p:blipFill>
        <p:spPr>
          <a:xfrm>
            <a:off x="2192723" y="3645024"/>
            <a:ext cx="4839381" cy="3104621"/>
          </a:xfrm>
          <a:prstGeom prst="rect">
            <a:avLst/>
          </a:prstGeom>
          <a:ln>
            <a:noFill/>
          </a:ln>
          <a:effectLst>
            <a:softEdge rad="112500"/>
          </a:effectLst>
        </p:spPr>
      </p:pic>
      <p:sp>
        <p:nvSpPr>
          <p:cNvPr id="15" name="CuadroTexto 14"/>
          <p:cNvSpPr txBox="1"/>
          <p:nvPr/>
        </p:nvSpPr>
        <p:spPr>
          <a:xfrm>
            <a:off x="7824192" y="4581128"/>
            <a:ext cx="3096344" cy="830997"/>
          </a:xfrm>
          <a:prstGeom prst="rect">
            <a:avLst/>
          </a:prstGeom>
          <a:solidFill>
            <a:srgbClr val="FBAF3F"/>
          </a:solidFill>
        </p:spPr>
        <p:txBody>
          <a:bodyPr wrap="square" rtlCol="0">
            <a:spAutoFit/>
          </a:bodyPr>
          <a:lstStyle/>
          <a:p>
            <a:pPr algn="ctr"/>
            <a:r>
              <a:rPr lang="es-PY" sz="2400" b="1" dirty="0"/>
              <a:t>A SEPTIEMBRE DE 2017 ES DE 68,62%</a:t>
            </a:r>
          </a:p>
        </p:txBody>
      </p:sp>
      <p:grpSp>
        <p:nvGrpSpPr>
          <p:cNvPr id="6" name="Grupo 5"/>
          <p:cNvGrpSpPr/>
          <p:nvPr/>
        </p:nvGrpSpPr>
        <p:grpSpPr>
          <a:xfrm>
            <a:off x="3503712" y="188640"/>
            <a:ext cx="8122190" cy="3456384"/>
            <a:chOff x="3503712" y="188640"/>
            <a:chExt cx="8122190" cy="3456384"/>
          </a:xfrm>
        </p:grpSpPr>
        <p:graphicFrame>
          <p:nvGraphicFramePr>
            <p:cNvPr id="9" name="Gráfico 8"/>
            <p:cNvGraphicFramePr>
              <a:graphicFrameLocks/>
            </p:cNvGraphicFramePr>
            <p:nvPr>
              <p:extLst>
                <p:ext uri="{D42A27DB-BD31-4B8C-83A1-F6EECF244321}">
                  <p14:modId xmlns:p14="http://schemas.microsoft.com/office/powerpoint/2010/main" val="3185427464"/>
                </p:ext>
              </p:extLst>
            </p:nvPr>
          </p:nvGraphicFramePr>
          <p:xfrm>
            <a:off x="3503712" y="188640"/>
            <a:ext cx="5832648" cy="345638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ector recto de flecha 2"/>
            <p:cNvCxnSpPr/>
            <p:nvPr/>
          </p:nvCxnSpPr>
          <p:spPr>
            <a:xfrm flipV="1">
              <a:off x="4007768" y="764704"/>
              <a:ext cx="5112568" cy="576064"/>
            </a:xfrm>
            <a:prstGeom prst="straightConnector1">
              <a:avLst/>
            </a:prstGeom>
            <a:ln w="25400">
              <a:prstDash val="sysDash"/>
              <a:tailEnd type="triangle"/>
            </a:ln>
          </p:spPr>
          <p:style>
            <a:lnRef idx="3">
              <a:schemeClr val="accent2"/>
            </a:lnRef>
            <a:fillRef idx="0">
              <a:schemeClr val="accent2"/>
            </a:fillRef>
            <a:effectRef idx="2">
              <a:schemeClr val="accent2"/>
            </a:effectRef>
            <a:fontRef idx="minor">
              <a:schemeClr val="tx1"/>
            </a:fontRef>
          </p:style>
        </p:cxnSp>
        <p:sp>
          <p:nvSpPr>
            <p:cNvPr id="4" name="Elipse 3"/>
            <p:cNvSpPr/>
            <p:nvPr/>
          </p:nvSpPr>
          <p:spPr>
            <a:xfrm>
              <a:off x="8112224" y="476672"/>
              <a:ext cx="1512168"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noFill/>
              </a:endParaRPr>
            </a:p>
          </p:txBody>
        </p:sp>
        <p:sp>
          <p:nvSpPr>
            <p:cNvPr id="5" name="CuadroTexto 4"/>
            <p:cNvSpPr txBox="1"/>
            <p:nvPr/>
          </p:nvSpPr>
          <p:spPr>
            <a:xfrm>
              <a:off x="9624392" y="620688"/>
              <a:ext cx="2001510" cy="923330"/>
            </a:xfrm>
            <a:prstGeom prst="rect">
              <a:avLst/>
            </a:prstGeom>
            <a:noFill/>
          </p:spPr>
          <p:txBody>
            <a:bodyPr wrap="none" rtlCol="0">
              <a:spAutoFit/>
            </a:bodyPr>
            <a:lstStyle/>
            <a:p>
              <a:r>
                <a:rPr lang="es-PY" dirty="0"/>
                <a:t>PROYECCIÓN </a:t>
              </a:r>
            </a:p>
            <a:p>
              <a:r>
                <a:rPr lang="es-PY" dirty="0"/>
                <a:t>DE LA EJECUCIÓN </a:t>
              </a:r>
            </a:p>
            <a:p>
              <a:r>
                <a:rPr lang="es-PY" dirty="0"/>
                <a:t>PARA EL AÑO 2017 </a:t>
              </a:r>
            </a:p>
          </p:txBody>
        </p:sp>
      </p:grpSp>
    </p:spTree>
    <p:extLst>
      <p:ext uri="{BB962C8B-B14F-4D97-AF65-F5344CB8AC3E}">
        <p14:creationId xmlns:p14="http://schemas.microsoft.com/office/powerpoint/2010/main" val="328388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33999" y="2661592"/>
            <a:ext cx="6858001" cy="1343472"/>
          </a:xfrm>
          <a:solidFill>
            <a:schemeClr val="bg1">
              <a:lumMod val="65000"/>
            </a:schemeClr>
          </a:solidFill>
        </p:spPr>
        <p:txBody>
          <a:bodyPr>
            <a:noAutofit/>
          </a:bodyPr>
          <a:lstStyle/>
          <a:p>
            <a:r>
              <a:rPr lang="es-PY" sz="3200" dirty="0">
                <a:latin typeface="Humanst521 BT" panose="020B0602020204020204" pitchFamily="34" charset="0"/>
              </a:rPr>
              <a:t>MUCHAS GRACIAS!</a:t>
            </a:r>
          </a:p>
        </p:txBody>
      </p:sp>
    </p:spTree>
    <p:extLst>
      <p:ext uri="{BB962C8B-B14F-4D97-AF65-F5344CB8AC3E}">
        <p14:creationId xmlns:p14="http://schemas.microsoft.com/office/powerpoint/2010/main" val="215370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829273" y="2829270"/>
            <a:ext cx="6858001" cy="1199456"/>
          </a:xfrm>
          <a:solidFill>
            <a:schemeClr val="bg1">
              <a:lumMod val="65000"/>
            </a:schemeClr>
          </a:solidFill>
        </p:spPr>
        <p:txBody>
          <a:bodyPr>
            <a:normAutofit/>
          </a:bodyPr>
          <a:lstStyle/>
          <a:p>
            <a:pPr lvl="0"/>
            <a:r>
              <a:rPr lang="es-ES" dirty="0">
                <a:latin typeface="Humanst521 BT" panose="020B0602020204020204" pitchFamily="34" charset="0"/>
              </a:rPr>
              <a:t>1. OBJETIVOS ESTRATÉGICOS</a:t>
            </a:r>
            <a:endParaRPr lang="es-PY" dirty="0">
              <a:latin typeface="Humanst521 BT" panose="020B0602020204020204" pitchFamily="34" charset="0"/>
            </a:endParaRPr>
          </a:p>
        </p:txBody>
      </p:sp>
      <p:sp>
        <p:nvSpPr>
          <p:cNvPr id="11" name="10 Rectángulo"/>
          <p:cNvSpPr/>
          <p:nvPr/>
        </p:nvSpPr>
        <p:spPr>
          <a:xfrm>
            <a:off x="2286774" y="2083376"/>
            <a:ext cx="8738849" cy="646331"/>
          </a:xfrm>
          <a:prstGeom prst="rect">
            <a:avLst/>
          </a:prstGeom>
        </p:spPr>
        <p:txBody>
          <a:bodyPr wrap="square">
            <a:spAutoFit/>
          </a:bodyPr>
          <a:lstStyle/>
          <a:p>
            <a:pPr algn="just">
              <a:spcBef>
                <a:spcPts val="600"/>
              </a:spcBef>
            </a:pPr>
            <a:r>
              <a:rPr lang="es-ES" b="1" dirty="0">
                <a:latin typeface="Humanst521 BT" panose="020B0602020204020204" pitchFamily="34" charset="0"/>
              </a:rPr>
              <a:t>Implementar un sistema de acceso de la ciudadanía a la atención institucional, con calidad y calidez </a:t>
            </a:r>
            <a:r>
              <a:rPr lang="es-ES" dirty="0">
                <a:solidFill>
                  <a:schemeClr val="tx2">
                    <a:lumMod val="50000"/>
                  </a:schemeClr>
                </a:solidFill>
                <a:latin typeface="Humanst521 BT" panose="020B0602020204020204" pitchFamily="34" charset="0"/>
              </a:rPr>
              <a:t>. </a:t>
            </a:r>
          </a:p>
        </p:txBody>
      </p:sp>
      <p:pic>
        <p:nvPicPr>
          <p:cNvPr id="5125" name="Picture 5" descr="C:\Users\dlopez\Desktop\Iconografias\rompe.png"/>
          <p:cNvPicPr>
            <a:picLocks noChangeAspect="1" noChangeArrowheads="1"/>
          </p:cNvPicPr>
          <p:nvPr/>
        </p:nvPicPr>
        <p:blipFill>
          <a:blip r:embed="rId3" cstate="print"/>
          <a:srcRect/>
          <a:stretch>
            <a:fillRect/>
          </a:stretch>
        </p:blipFill>
        <p:spPr bwMode="auto">
          <a:xfrm rot="5400000">
            <a:off x="1816618" y="1274474"/>
            <a:ext cx="449925" cy="451776"/>
          </a:xfrm>
          <a:prstGeom prst="rect">
            <a:avLst/>
          </a:prstGeom>
          <a:noFill/>
        </p:spPr>
      </p:pic>
      <p:sp>
        <p:nvSpPr>
          <p:cNvPr id="18" name="17 Rectángulo"/>
          <p:cNvSpPr/>
          <p:nvPr/>
        </p:nvSpPr>
        <p:spPr>
          <a:xfrm>
            <a:off x="2287107" y="1152772"/>
            <a:ext cx="9000192" cy="646331"/>
          </a:xfrm>
          <a:prstGeom prst="rect">
            <a:avLst/>
          </a:prstGeom>
        </p:spPr>
        <p:txBody>
          <a:bodyPr wrap="square">
            <a:spAutoFit/>
          </a:bodyPr>
          <a:lstStyle/>
          <a:p>
            <a:pPr algn="just">
              <a:spcBef>
                <a:spcPts val="600"/>
              </a:spcBef>
            </a:pPr>
            <a:r>
              <a:rPr lang="es-ES" b="1" dirty="0">
                <a:latin typeface="Humanst521 BT" panose="020B0602020204020204" pitchFamily="34" charset="0"/>
              </a:rPr>
              <a:t>Desarrollar una red de bienes y servicios enfocado a la población en situación de pobreza, pobreza extrema y vulnerabilidad social.</a:t>
            </a:r>
            <a:endParaRPr lang="es-ES" dirty="0">
              <a:solidFill>
                <a:schemeClr val="tx2">
                  <a:lumMod val="50000"/>
                </a:schemeClr>
              </a:solidFill>
              <a:latin typeface="Humanst521 BT" panose="020B0602020204020204" pitchFamily="34" charset="0"/>
            </a:endParaRPr>
          </a:p>
        </p:txBody>
      </p:sp>
      <p:sp>
        <p:nvSpPr>
          <p:cNvPr id="20" name="19 Rectángulo"/>
          <p:cNvSpPr/>
          <p:nvPr/>
        </p:nvSpPr>
        <p:spPr>
          <a:xfrm>
            <a:off x="2316724" y="3254511"/>
            <a:ext cx="8974210"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Institucionalizar los mecanismos de articulación interinstitucional</a:t>
            </a:r>
            <a:r>
              <a:rPr lang="es-ES" dirty="0">
                <a:solidFill>
                  <a:schemeClr val="tx2">
                    <a:lumMod val="50000"/>
                  </a:schemeClr>
                </a:solidFill>
                <a:latin typeface="Humanst521 BT" panose="020B0602020204020204" pitchFamily="34" charset="0"/>
              </a:rPr>
              <a:t>. </a:t>
            </a:r>
          </a:p>
        </p:txBody>
      </p:sp>
      <p:sp>
        <p:nvSpPr>
          <p:cNvPr id="21" name="20 Rectángulo"/>
          <p:cNvSpPr/>
          <p:nvPr/>
        </p:nvSpPr>
        <p:spPr>
          <a:xfrm>
            <a:off x="2311287" y="4125615"/>
            <a:ext cx="8951831"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Implementar mecanismos de comunicación eficientes hacia la ciudadanía</a:t>
            </a:r>
            <a:r>
              <a:rPr lang="es-ES" dirty="0">
                <a:solidFill>
                  <a:schemeClr val="tx2">
                    <a:lumMod val="50000"/>
                  </a:schemeClr>
                </a:solidFill>
                <a:latin typeface="Humanst521 BT" panose="020B0602020204020204" pitchFamily="34" charset="0"/>
              </a:rPr>
              <a:t>.</a:t>
            </a:r>
            <a:endParaRPr lang="it-IT" dirty="0">
              <a:solidFill>
                <a:schemeClr val="tx2">
                  <a:lumMod val="50000"/>
                </a:schemeClr>
              </a:solidFill>
              <a:latin typeface="Humanst521 BT" panose="020B0602020204020204" pitchFamily="34" charset="0"/>
            </a:endParaRPr>
          </a:p>
        </p:txBody>
      </p:sp>
      <p:sp>
        <p:nvSpPr>
          <p:cNvPr id="22" name="21 Rectángulo"/>
          <p:cNvSpPr/>
          <p:nvPr/>
        </p:nvSpPr>
        <p:spPr>
          <a:xfrm>
            <a:off x="2313761" y="4926554"/>
            <a:ext cx="8738849"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Institucionalizar una gestión integrada orientada a resultados</a:t>
            </a:r>
            <a:r>
              <a:rPr lang="it-IT" dirty="0">
                <a:solidFill>
                  <a:schemeClr val="tx2">
                    <a:lumMod val="50000"/>
                  </a:schemeClr>
                </a:solidFill>
                <a:latin typeface="Humanst521 BT" panose="020B0602020204020204" pitchFamily="34" charset="0"/>
              </a:rPr>
              <a:t>.</a:t>
            </a:r>
          </a:p>
        </p:txBody>
      </p:sp>
      <p:sp>
        <p:nvSpPr>
          <p:cNvPr id="3" name="Rectángulo 2"/>
          <p:cNvSpPr/>
          <p:nvPr/>
        </p:nvSpPr>
        <p:spPr>
          <a:xfrm>
            <a:off x="2423592" y="5661247"/>
            <a:ext cx="8326139"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Desarrollar un modelo integrado de gestión de los recursos humanos.</a:t>
            </a:r>
            <a:endParaRPr lang="it-IT" dirty="0">
              <a:solidFill>
                <a:schemeClr val="tx2">
                  <a:lumMod val="50000"/>
                </a:schemeClr>
              </a:solidFill>
              <a:latin typeface="Humanst521 BT" panose="020B0602020204020204" pitchFamily="34" charset="0"/>
            </a:endParaRPr>
          </a:p>
        </p:txBody>
      </p:sp>
      <p:pic>
        <p:nvPicPr>
          <p:cNvPr id="14" name="Picture 5" descr="C:\Users\dlopez\Desktop\Iconografias\rompe.png"/>
          <p:cNvPicPr>
            <a:picLocks noChangeAspect="1" noChangeArrowheads="1"/>
          </p:cNvPicPr>
          <p:nvPr/>
        </p:nvPicPr>
        <p:blipFill>
          <a:blip r:embed="rId3" cstate="print"/>
          <a:srcRect/>
          <a:stretch>
            <a:fillRect/>
          </a:stretch>
        </p:blipFill>
        <p:spPr bwMode="auto">
          <a:xfrm>
            <a:off x="1817762" y="2196272"/>
            <a:ext cx="435703" cy="437496"/>
          </a:xfrm>
          <a:prstGeom prst="rect">
            <a:avLst/>
          </a:prstGeom>
          <a:noFill/>
        </p:spPr>
      </p:pic>
      <p:pic>
        <p:nvPicPr>
          <p:cNvPr id="15" name="Picture 5" descr="C:\Users\dlopez\Desktop\Iconografias\rompe.png"/>
          <p:cNvPicPr>
            <a:picLocks noChangeAspect="1" noChangeArrowheads="1"/>
          </p:cNvPicPr>
          <p:nvPr/>
        </p:nvPicPr>
        <p:blipFill>
          <a:blip r:embed="rId3" cstate="print"/>
          <a:srcRect/>
          <a:stretch>
            <a:fillRect/>
          </a:stretch>
        </p:blipFill>
        <p:spPr bwMode="auto">
          <a:xfrm rot="16200000">
            <a:off x="1777603" y="3063666"/>
            <a:ext cx="508125" cy="510216"/>
          </a:xfrm>
          <a:prstGeom prst="rect">
            <a:avLst/>
          </a:prstGeom>
          <a:noFill/>
        </p:spPr>
      </p:pic>
      <p:pic>
        <p:nvPicPr>
          <p:cNvPr id="16" name="Picture 5" descr="C:\Users\dlopez\Desktop\Iconografias\rompe.png"/>
          <p:cNvPicPr>
            <a:picLocks noChangeAspect="1" noChangeArrowheads="1"/>
          </p:cNvPicPr>
          <p:nvPr/>
        </p:nvPicPr>
        <p:blipFill>
          <a:blip r:embed="rId3" cstate="print"/>
          <a:srcRect/>
          <a:stretch>
            <a:fillRect/>
          </a:stretch>
        </p:blipFill>
        <p:spPr bwMode="auto">
          <a:xfrm rot="10800000">
            <a:off x="1777563" y="3933056"/>
            <a:ext cx="488900" cy="490912"/>
          </a:xfrm>
          <a:prstGeom prst="rect">
            <a:avLst/>
          </a:prstGeom>
          <a:noFill/>
        </p:spPr>
      </p:pic>
      <p:pic>
        <p:nvPicPr>
          <p:cNvPr id="17" name="Picture 5" descr="C:\Users\dlopez\Desktop\Iconografias\rompe.png"/>
          <p:cNvPicPr>
            <a:picLocks noChangeAspect="1" noChangeArrowheads="1"/>
          </p:cNvPicPr>
          <p:nvPr/>
        </p:nvPicPr>
        <p:blipFill>
          <a:blip r:embed="rId3" cstate="print"/>
          <a:srcRect/>
          <a:stretch>
            <a:fillRect/>
          </a:stretch>
        </p:blipFill>
        <p:spPr bwMode="auto">
          <a:xfrm rot="5400000">
            <a:off x="1788040" y="4796126"/>
            <a:ext cx="498734" cy="500786"/>
          </a:xfrm>
          <a:prstGeom prst="rect">
            <a:avLst/>
          </a:prstGeom>
          <a:noFill/>
        </p:spPr>
      </p:pic>
      <p:pic>
        <p:nvPicPr>
          <p:cNvPr id="19" name="Picture 5" descr="C:\Users\dlopez\Desktop\Iconografias\rompe.png"/>
          <p:cNvPicPr>
            <a:picLocks noChangeAspect="1" noChangeArrowheads="1"/>
          </p:cNvPicPr>
          <p:nvPr/>
        </p:nvPicPr>
        <p:blipFill>
          <a:blip r:embed="rId3" cstate="print"/>
          <a:srcRect/>
          <a:stretch>
            <a:fillRect/>
          </a:stretch>
        </p:blipFill>
        <p:spPr bwMode="auto">
          <a:xfrm>
            <a:off x="1786094" y="5661247"/>
            <a:ext cx="493482" cy="4955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5355269" y="2708920"/>
            <a:ext cx="6858000" cy="1487488"/>
          </a:xfrm>
          <a:solidFill>
            <a:schemeClr val="bg1">
              <a:lumMod val="65000"/>
            </a:schemeClr>
          </a:solidFill>
        </p:spPr>
        <p:txBody>
          <a:bodyPr>
            <a:noAutofit/>
          </a:bodyPr>
          <a:lstStyle/>
          <a:p>
            <a:r>
              <a:rPr lang="es-PY" sz="3600" dirty="0">
                <a:latin typeface="Humanst521 BT" panose="020B0602020204020204" pitchFamily="34" charset="0"/>
              </a:rPr>
              <a:t>3.PROYECTO DE PRESUPUESTO INSTITUCIONAL 2018 </a:t>
            </a:r>
          </a:p>
        </p:txBody>
      </p:sp>
    </p:spTree>
    <p:extLst>
      <p:ext uri="{BB962C8B-B14F-4D97-AF65-F5344CB8AC3E}">
        <p14:creationId xmlns:p14="http://schemas.microsoft.com/office/powerpoint/2010/main" val="367551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5784"/>
          <a:stretch/>
        </p:blipFill>
        <p:spPr>
          <a:xfrm>
            <a:off x="335360" y="1412776"/>
            <a:ext cx="11512808" cy="4994737"/>
          </a:xfrm>
          <a:prstGeom prst="rect">
            <a:avLst/>
          </a:prstGeom>
        </p:spPr>
      </p:pic>
      <p:sp>
        <p:nvSpPr>
          <p:cNvPr id="2" name="Rectángulo 1"/>
          <p:cNvSpPr/>
          <p:nvPr/>
        </p:nvSpPr>
        <p:spPr>
          <a:xfrm>
            <a:off x="1857271" y="548680"/>
            <a:ext cx="8468985" cy="461665"/>
          </a:xfrm>
          <a:prstGeom prst="rect">
            <a:avLst/>
          </a:prstGeom>
        </p:spPr>
        <p:txBody>
          <a:bodyPr wrap="none">
            <a:spAutoFit/>
          </a:bodyPr>
          <a:lstStyle/>
          <a:p>
            <a:pPr algn="ctr"/>
            <a:r>
              <a:rPr lang="es-ES" sz="2400" dirty="0">
                <a:solidFill>
                  <a:schemeClr val="tx2">
                    <a:lumMod val="50000"/>
                  </a:schemeClr>
                </a:solidFill>
                <a:latin typeface="Humanst521 BT" panose="020B0602020204020204" pitchFamily="34" charset="0"/>
              </a:rPr>
              <a:t>PRESUPUESTO COMPARATIVO 2017 – 2018 (PROYECTO)</a:t>
            </a:r>
          </a:p>
        </p:txBody>
      </p:sp>
    </p:spTree>
    <p:extLst>
      <p:ext uri="{BB962C8B-B14F-4D97-AF65-F5344CB8AC3E}">
        <p14:creationId xmlns:p14="http://schemas.microsoft.com/office/powerpoint/2010/main" val="276670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33999" y="2661592"/>
            <a:ext cx="6858001" cy="1343472"/>
          </a:xfrm>
          <a:solidFill>
            <a:schemeClr val="bg1">
              <a:lumMod val="65000"/>
            </a:schemeClr>
          </a:solidFill>
        </p:spPr>
        <p:txBody>
          <a:bodyPr>
            <a:noAutofit/>
          </a:bodyPr>
          <a:lstStyle/>
          <a:p>
            <a:r>
              <a:rPr lang="es-PY" sz="3200" dirty="0">
                <a:latin typeface="Humanst521 BT" panose="020B0602020204020204" pitchFamily="34" charset="0"/>
              </a:rPr>
              <a:t>4. PROYECTO DE PRESUPUESTO POR PROGRAMA</a:t>
            </a:r>
          </a:p>
        </p:txBody>
      </p:sp>
    </p:spTree>
    <p:extLst>
      <p:ext uri="{BB962C8B-B14F-4D97-AF65-F5344CB8AC3E}">
        <p14:creationId xmlns:p14="http://schemas.microsoft.com/office/powerpoint/2010/main" val="40541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8" name="1 Título"/>
          <p:cNvSpPr txBox="1">
            <a:spLocks/>
          </p:cNvSpPr>
          <p:nvPr/>
        </p:nvSpPr>
        <p:spPr>
          <a:xfrm rot="16200000">
            <a:off x="-2753781" y="2753780"/>
            <a:ext cx="6851035" cy="1343474"/>
          </a:xfrm>
          <a:prstGeom prst="rect">
            <a:avLst/>
          </a:prstGeom>
          <a:solidFill>
            <a:schemeClr val="bg1">
              <a:lumMod val="65000"/>
            </a:schemeClr>
          </a:solidFill>
        </p:spPr>
        <p:txBody>
          <a:bodyPr vert="horz" lIns="91440" tIns="45720" rIns="91440" bIns="45720" rtlCol="0" anchor="ctr">
            <a:noAutofit/>
          </a:bodyPr>
          <a:lstStyle/>
          <a:p>
            <a:pPr lvl="0">
              <a:spcBef>
                <a:spcPct val="0"/>
              </a:spcBef>
              <a:defRPr/>
            </a:pPr>
            <a:endParaRPr lang="es-PY" sz="4000" b="1" dirty="0">
              <a:latin typeface="Humanst521 BT" panose="020B0602020204020204" pitchFamily="34" charset="0"/>
              <a:ea typeface="+mj-ea"/>
              <a:cs typeface="+mj-cs"/>
            </a:endParaRPr>
          </a:p>
        </p:txBody>
      </p:sp>
      <p:pic>
        <p:nvPicPr>
          <p:cNvPr id="11" name="Imagen 10">
            <a:extLst>
              <a:ext uri="{FF2B5EF4-FFF2-40B4-BE49-F238E27FC236}">
                <a16:creationId xmlns:a16="http://schemas.microsoft.com/office/drawing/2014/main" id="{4895E634-3A0A-437E-B301-1C6331300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1726" y="3905494"/>
            <a:ext cx="3632323" cy="679928"/>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174924978"/>
              </p:ext>
            </p:extLst>
          </p:nvPr>
        </p:nvGraphicFramePr>
        <p:xfrm>
          <a:off x="8400256" y="1268760"/>
          <a:ext cx="3441068" cy="1280160"/>
        </p:xfrm>
        <a:graphic>
          <a:graphicData uri="http://schemas.openxmlformats.org/drawingml/2006/table">
            <a:tbl>
              <a:tblPr firstRow="1" bandRow="1">
                <a:tableStyleId>{5C22544A-7EE6-4342-B048-85BDC9FD1C3A}</a:tableStyleId>
              </a:tblPr>
              <a:tblGrid>
                <a:gridCol w="3441068">
                  <a:extLst>
                    <a:ext uri="{9D8B030D-6E8A-4147-A177-3AD203B41FA5}">
                      <a16:colId xmlns:a16="http://schemas.microsoft.com/office/drawing/2014/main" val="20000"/>
                    </a:ext>
                  </a:extLst>
                </a:gridCol>
              </a:tblGrid>
              <a:tr h="313919">
                <a:tc>
                  <a:txBody>
                    <a:bodyPr/>
                    <a:lstStyle/>
                    <a:p>
                      <a:pPr algn="ctr"/>
                      <a:r>
                        <a:rPr lang="es-ES" sz="1800" dirty="0">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META 2018 </a:t>
                      </a:r>
                    </a:p>
                  </a:txBody>
                  <a:tcPr>
                    <a:solidFill>
                      <a:srgbClr val="C00000"/>
                    </a:solidFill>
                  </a:tcPr>
                </a:tc>
                <a:extLst>
                  <a:ext uri="{0D108BD9-81ED-4DB2-BD59-A6C34878D82A}">
                    <a16:rowId xmlns:a16="http://schemas.microsoft.com/office/drawing/2014/main" val="10000"/>
                  </a:ext>
                </a:extLst>
              </a:tr>
              <a:tr h="697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effectLst/>
                        </a:rPr>
                        <a:t>Mas de 160.000</a:t>
                      </a:r>
                      <a:r>
                        <a:rPr lang="es-ES" sz="1800" dirty="0">
                          <a:effectLst>
                            <a:outerShdw blurRad="38100" dist="38100" dir="2700000" algn="tl">
                              <a:srgbClr val="000000">
                                <a:alpha val="43137"/>
                              </a:srgbClr>
                            </a:outerShdw>
                          </a:effectLst>
                        </a:rPr>
                        <a:t> </a:t>
                      </a:r>
                      <a:r>
                        <a:rPr lang="es-ES" sz="1800" dirty="0">
                          <a:effectLst/>
                        </a:rPr>
                        <a:t>Familias con</a:t>
                      </a:r>
                      <a:r>
                        <a:rPr lang="es-ES" sz="1800" baseline="0" dirty="0">
                          <a:effectLst/>
                        </a:rPr>
                        <a:t> TMC</a:t>
                      </a:r>
                      <a:endParaRPr lang="es-ES" sz="18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PY" sz="1800" b="1" kern="1200" dirty="0">
                          <a:solidFill>
                            <a:schemeClr val="dk1"/>
                          </a:solidFill>
                          <a:effectLst/>
                          <a:latin typeface="+mn-lt"/>
                          <a:ea typeface="+mn-ea"/>
                          <a:cs typeface="+mn-cs"/>
                        </a:rPr>
                        <a:t>113.131 </a:t>
                      </a:r>
                      <a:r>
                        <a:rPr lang="es-PY" sz="1800" b="0" kern="1200" dirty="0">
                          <a:solidFill>
                            <a:schemeClr val="dk1"/>
                          </a:solidFill>
                          <a:effectLst/>
                          <a:latin typeface="+mn-lt"/>
                          <a:ea typeface="+mn-ea"/>
                          <a:cs typeface="+mn-cs"/>
                        </a:rPr>
                        <a:t>Familias con Asistencia Socio Familiar</a:t>
                      </a:r>
                      <a:endParaRPr lang="es-PY" sz="1800" dirty="0">
                        <a:effectLst/>
                      </a:endParaRP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10" name="Imagen 9"/>
          <p:cNvPicPr>
            <a:picLocks noChangeAspect="1"/>
          </p:cNvPicPr>
          <p:nvPr/>
        </p:nvPicPr>
        <p:blipFill>
          <a:blip r:embed="rId3"/>
          <a:stretch>
            <a:fillRect/>
          </a:stretch>
        </p:blipFill>
        <p:spPr>
          <a:xfrm>
            <a:off x="1577946" y="476672"/>
            <a:ext cx="6172200" cy="3200400"/>
          </a:xfrm>
          <a:prstGeom prst="rect">
            <a:avLst/>
          </a:prstGeom>
        </p:spPr>
      </p:pic>
      <p:sp>
        <p:nvSpPr>
          <p:cNvPr id="2" name="Rectángulo 1"/>
          <p:cNvSpPr/>
          <p:nvPr/>
        </p:nvSpPr>
        <p:spPr>
          <a:xfrm>
            <a:off x="1577946" y="4225767"/>
            <a:ext cx="10441160" cy="307777"/>
          </a:xfrm>
          <a:prstGeom prst="rect">
            <a:avLst/>
          </a:prstGeom>
        </p:spPr>
        <p:txBody>
          <a:bodyPr wrap="square">
            <a:spAutoFit/>
          </a:bodyPr>
          <a:lstStyle/>
          <a:p>
            <a:r>
              <a:rPr lang="es-ES" sz="1400" dirty="0"/>
              <a:t>El 89% del presupuesto del Programa es destinado a la inversión directa a las familias participantes y 11% corresponde a los gastos operativos</a:t>
            </a:r>
            <a:endParaRPr lang="es-PY" sz="1400" dirty="0"/>
          </a:p>
        </p:txBody>
      </p:sp>
    </p:spTree>
    <p:extLst>
      <p:ext uri="{BB962C8B-B14F-4D97-AF65-F5344CB8AC3E}">
        <p14:creationId xmlns:p14="http://schemas.microsoft.com/office/powerpoint/2010/main" val="33954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13784" y="0"/>
            <a:ext cx="5078216" cy="6858000"/>
          </a:xfrm>
          <a:solidFill>
            <a:srgbClr val="009999">
              <a:alpha val="76000"/>
            </a:srgbClr>
          </a:solidFill>
        </p:spPr>
        <p:txBody>
          <a:bodyPr>
            <a:normAutofit fontScale="85000" lnSpcReduction="20000"/>
          </a:bodyPr>
          <a:lstStyle/>
          <a:p>
            <a:pPr marL="0" indent="0" algn="just">
              <a:buNone/>
            </a:pPr>
            <a:endParaRPr lang="es-PY" sz="2200" dirty="0">
              <a:solidFill>
                <a:schemeClr val="bg1"/>
              </a:solidFill>
            </a:endParaRPr>
          </a:p>
          <a:p>
            <a:pPr marL="0" indent="0" algn="just">
              <a:buNone/>
            </a:pPr>
            <a:r>
              <a:rPr lang="es-PY" sz="2500" dirty="0">
                <a:solidFill>
                  <a:schemeClr val="bg1"/>
                </a:solidFill>
              </a:rPr>
              <a:t>Protege a más de </a:t>
            </a:r>
            <a:r>
              <a:rPr lang="es-ES" sz="2500" dirty="0">
                <a:latin typeface="Humanst521 BT" panose="020B0602020204020204" pitchFamily="34" charset="0"/>
              </a:rPr>
              <a:t>143.344</a:t>
            </a:r>
            <a:r>
              <a:rPr lang="es-PY" sz="2500" dirty="0">
                <a:solidFill>
                  <a:schemeClr val="bg1"/>
                </a:solidFill>
              </a:rPr>
              <a:t> familias en situación de pobreza y vulnerabilidad, en 248 distritos de los 17 departamentos y la capital del país.</a:t>
            </a:r>
          </a:p>
          <a:p>
            <a:pPr marL="0" indent="0" algn="just">
              <a:buNone/>
            </a:pPr>
            <a:endParaRPr lang="es-PY" sz="2500" dirty="0">
              <a:solidFill>
                <a:schemeClr val="bg1"/>
              </a:solidFill>
            </a:endParaRPr>
          </a:p>
          <a:p>
            <a:pPr marL="0" indent="0" algn="just">
              <a:buNone/>
            </a:pPr>
            <a:r>
              <a:rPr lang="es-PY" sz="2500" dirty="0">
                <a:solidFill>
                  <a:schemeClr val="bg1"/>
                </a:solidFill>
              </a:rPr>
              <a:t>Al final del 2017 alcanzaremos a 150.000 familias, que representa un aumento de cobertura del </a:t>
            </a:r>
            <a:r>
              <a:rPr lang="es-PY" sz="2500" b="1" dirty="0"/>
              <a:t>87%, </a:t>
            </a:r>
            <a:r>
              <a:rPr lang="es-PY" sz="2500" dirty="0">
                <a:solidFill>
                  <a:schemeClr val="bg1"/>
                </a:solidFill>
              </a:rPr>
              <a:t>con respecto al 2013.</a:t>
            </a:r>
          </a:p>
          <a:p>
            <a:pPr marL="0" indent="0" algn="just">
              <a:buNone/>
            </a:pPr>
            <a:endParaRPr lang="es-PY" sz="2500" dirty="0">
              <a:solidFill>
                <a:schemeClr val="bg1"/>
              </a:solidFill>
            </a:endParaRPr>
          </a:p>
          <a:p>
            <a:pPr marL="0" indent="0" algn="just">
              <a:buNone/>
            </a:pPr>
            <a:r>
              <a:rPr lang="es-PY" sz="2500" dirty="0">
                <a:solidFill>
                  <a:schemeClr val="bg1"/>
                </a:solidFill>
              </a:rPr>
              <a:t>En total </a:t>
            </a:r>
            <a:r>
              <a:rPr lang="es-ES" sz="2500" b="1" dirty="0"/>
              <a:t>655.489</a:t>
            </a:r>
            <a:r>
              <a:rPr lang="es-PY" sz="2500" dirty="0">
                <a:solidFill>
                  <a:schemeClr val="bg1"/>
                </a:solidFill>
              </a:rPr>
              <a:t> personas participan de Tekoporã.</a:t>
            </a:r>
          </a:p>
          <a:p>
            <a:pPr marL="0" indent="0" algn="just">
              <a:buNone/>
            </a:pPr>
            <a:endParaRPr lang="es-PY" sz="2500" dirty="0">
              <a:solidFill>
                <a:schemeClr val="bg1"/>
              </a:solidFill>
            </a:endParaRPr>
          </a:p>
          <a:p>
            <a:pPr marL="0" indent="0" algn="just">
              <a:buNone/>
            </a:pPr>
            <a:r>
              <a:rPr lang="es-ES" sz="2500" b="1" dirty="0"/>
              <a:t>21.629</a:t>
            </a:r>
            <a:r>
              <a:rPr lang="es-PY" sz="2500" dirty="0">
                <a:solidFill>
                  <a:schemeClr val="bg1"/>
                </a:solidFill>
              </a:rPr>
              <a:t> familias de comunidades indígenas participan del programa, pasando de un 3% de cobertura al inicio de este gobierno en el año 2013 a mas del un</a:t>
            </a:r>
            <a:r>
              <a:rPr lang="es-PY" sz="2500" b="1" dirty="0"/>
              <a:t> 88% </a:t>
            </a:r>
            <a:r>
              <a:rPr lang="es-PY" sz="2500" dirty="0">
                <a:solidFill>
                  <a:schemeClr val="bg1"/>
                </a:solidFill>
              </a:rPr>
              <a:t>de viviendas indígenas ocupadas a nivel nacional.</a:t>
            </a:r>
          </a:p>
          <a:p>
            <a:pPr marL="0" indent="0" algn="just">
              <a:buNone/>
            </a:pPr>
            <a:endParaRPr lang="es-PY" sz="2500" dirty="0">
              <a:solidFill>
                <a:schemeClr val="bg1"/>
              </a:solidFill>
            </a:endParaRPr>
          </a:p>
          <a:p>
            <a:pPr marL="0" indent="0" algn="just">
              <a:buNone/>
            </a:pPr>
            <a:r>
              <a:rPr lang="es-PY" sz="2500" dirty="0">
                <a:solidFill>
                  <a:schemeClr val="bg1"/>
                </a:solidFill>
              </a:rPr>
              <a:t>Más de </a:t>
            </a:r>
            <a:r>
              <a:rPr lang="es-ES" sz="2500" b="1" dirty="0"/>
              <a:t>17.200</a:t>
            </a:r>
            <a:r>
              <a:rPr lang="es-ES" sz="2500" b="1" dirty="0">
                <a:solidFill>
                  <a:schemeClr val="bg1"/>
                </a:solidFill>
              </a:rPr>
              <a:t> personas con discapacidad</a:t>
            </a:r>
            <a:r>
              <a:rPr lang="es-ES" sz="2500" dirty="0">
                <a:solidFill>
                  <a:schemeClr val="bg1"/>
                </a:solidFill>
              </a:rPr>
              <a:t> son atendidas por el Programa, de las cuales </a:t>
            </a:r>
            <a:r>
              <a:rPr lang="es-ES" sz="2500" b="1" dirty="0"/>
              <a:t>1.585</a:t>
            </a:r>
            <a:r>
              <a:rPr lang="es-ES" sz="2500" b="1" dirty="0">
                <a:solidFill>
                  <a:schemeClr val="bg1"/>
                </a:solidFill>
              </a:rPr>
              <a:t> son personas con discapacidad severa</a:t>
            </a:r>
            <a:r>
              <a:rPr lang="es-ES" sz="2500" b="1" dirty="0"/>
              <a:t>.</a:t>
            </a:r>
            <a:endParaRPr lang="es-ES" sz="2500" dirty="0">
              <a:latin typeface="Humanst521 BT" panose="020B0602020204020204" pitchFamily="34" charset="0"/>
            </a:endParaRPr>
          </a:p>
          <a:p>
            <a:pPr marL="0" indent="0" algn="just">
              <a:buNone/>
            </a:pPr>
            <a:endParaRPr lang="es-PY" sz="2200" dirty="0">
              <a:solidFill>
                <a:schemeClr val="bg1"/>
              </a:solidFill>
            </a:endParaRPr>
          </a:p>
          <a:p>
            <a:pPr marL="0" indent="0" algn="just">
              <a:buNone/>
            </a:pPr>
            <a:endParaRPr lang="es-PY" sz="2200" dirty="0">
              <a:solidFill>
                <a:schemeClr val="bg1"/>
              </a:solidFill>
            </a:endParaRPr>
          </a:p>
          <a:p>
            <a:pPr algn="just"/>
            <a:endParaRPr lang="es-PY" sz="2200" dirty="0">
              <a:solidFill>
                <a:schemeClr val="bg1"/>
              </a:solidFill>
            </a:endParaRPr>
          </a:p>
        </p:txBody>
      </p:sp>
      <p:sp>
        <p:nvSpPr>
          <p:cNvPr id="4" name="1 Título"/>
          <p:cNvSpPr txBox="1">
            <a:spLocks noGrp="1"/>
          </p:cNvSpPr>
          <p:nvPr>
            <p:ph type="title"/>
          </p:nvPr>
        </p:nvSpPr>
        <p:spPr>
          <a:xfrm>
            <a:off x="1320463" y="236437"/>
            <a:ext cx="5023760" cy="1143000"/>
          </a:xfrm>
          <a:prstGeom prst="rect">
            <a:avLst/>
          </a:prstGeom>
        </p:spPr>
        <p:txBody>
          <a:bodyPr vert="horz" lIns="91440" tIns="45720" rIns="91440" bIns="45720" rtlCol="0" anchor="ctr">
            <a:noAutofit/>
          </a:bodyPr>
          <a:lstStyle/>
          <a:p>
            <a:pPr lvl="0" algn="l">
              <a:spcBef>
                <a:spcPct val="0"/>
              </a:spcBef>
              <a:defRPr/>
            </a:pPr>
            <a:r>
              <a:rPr lang="en-US" sz="3600" dirty="0"/>
              <a:t>Actualmente Tekoporã</a:t>
            </a:r>
            <a:endParaRPr lang="es-PY" sz="3500" dirty="0"/>
          </a:p>
        </p:txBody>
      </p:sp>
      <p:pic>
        <p:nvPicPr>
          <p:cNvPr id="13" name="Imagen 12">
            <a:extLst>
              <a:ext uri="{FF2B5EF4-FFF2-40B4-BE49-F238E27FC236}">
                <a16:creationId xmlns:a16="http://schemas.microsoft.com/office/drawing/2014/main" id="{4895E634-3A0A-437E-B301-1C63313002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57"/>
          <a:stretch/>
        </p:blipFill>
        <p:spPr>
          <a:xfrm>
            <a:off x="5556373" y="440871"/>
            <a:ext cx="641283" cy="547155"/>
          </a:xfrm>
          <a:prstGeom prst="rect">
            <a:avLst/>
          </a:prstGeom>
        </p:spPr>
      </p:pic>
      <p:grpSp>
        <p:nvGrpSpPr>
          <p:cNvPr id="6" name="Grupo 5"/>
          <p:cNvGrpSpPr/>
          <p:nvPr/>
        </p:nvGrpSpPr>
        <p:grpSpPr>
          <a:xfrm>
            <a:off x="419697" y="1340768"/>
            <a:ext cx="6441097" cy="5292239"/>
            <a:chOff x="419697" y="1340768"/>
            <a:chExt cx="6441097" cy="5292239"/>
          </a:xfrm>
        </p:grpSpPr>
        <p:grpSp>
          <p:nvGrpSpPr>
            <p:cNvPr id="5" name="Grupo 4"/>
            <p:cNvGrpSpPr/>
            <p:nvPr/>
          </p:nvGrpSpPr>
          <p:grpSpPr>
            <a:xfrm>
              <a:off x="419697" y="1403782"/>
              <a:ext cx="6188106" cy="5229225"/>
              <a:chOff x="419697" y="1403782"/>
              <a:chExt cx="6188106" cy="5229225"/>
            </a:xfrm>
          </p:grpSpPr>
          <p:grpSp>
            <p:nvGrpSpPr>
              <p:cNvPr id="9" name="Grupo 8"/>
              <p:cNvGrpSpPr/>
              <p:nvPr/>
            </p:nvGrpSpPr>
            <p:grpSpPr>
              <a:xfrm>
                <a:off x="419697" y="1403782"/>
                <a:ext cx="6188106" cy="5229225"/>
                <a:chOff x="822096" y="760468"/>
                <a:chExt cx="7447335" cy="5170857"/>
              </a:xfrm>
            </p:grpSpPr>
            <p:pic>
              <p:nvPicPr>
                <p:cNvPr id="10" name="Imagen 9">
                  <a:extLst>
                    <a:ext uri="{FF2B5EF4-FFF2-40B4-BE49-F238E27FC236}">
                      <a16:creationId xmlns:a16="http://schemas.microsoft.com/office/drawing/2014/main" id="{A60B8455-46C7-44FE-88A8-F48AF993F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96" y="760468"/>
                  <a:ext cx="7447335" cy="5170857"/>
                </a:xfrm>
                <a:prstGeom prst="rect">
                  <a:avLst/>
                </a:prstGeom>
              </p:spPr>
            </p:pic>
            <p:sp>
              <p:nvSpPr>
                <p:cNvPr id="11" name="Rectángulo 10"/>
                <p:cNvSpPr/>
                <p:nvPr/>
              </p:nvSpPr>
              <p:spPr>
                <a:xfrm>
                  <a:off x="4236513" y="3986213"/>
                  <a:ext cx="3786188"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Rectángulo 11"/>
                <p:cNvSpPr/>
                <p:nvPr/>
              </p:nvSpPr>
              <p:spPr>
                <a:xfrm>
                  <a:off x="5018081" y="5468842"/>
                  <a:ext cx="2537165" cy="213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200" dirty="0">
                      <a:solidFill>
                        <a:schemeClr val="tx1"/>
                      </a:solidFill>
                    </a:rPr>
                    <a:t>Al mes de septiembre de 2017</a:t>
                  </a:r>
                </a:p>
              </p:txBody>
            </p:sp>
          </p:grpSp>
          <p:sp>
            <p:nvSpPr>
              <p:cNvPr id="2" name="CuadroTexto 1"/>
              <p:cNvSpPr txBox="1"/>
              <p:nvPr/>
            </p:nvSpPr>
            <p:spPr>
              <a:xfrm>
                <a:off x="5556373" y="1916832"/>
                <a:ext cx="846418" cy="276999"/>
              </a:xfrm>
              <a:prstGeom prst="rect">
                <a:avLst/>
              </a:prstGeom>
              <a:solidFill>
                <a:schemeClr val="bg1"/>
              </a:solidFill>
            </p:spPr>
            <p:txBody>
              <a:bodyPr wrap="square" rtlCol="0">
                <a:spAutoFit/>
              </a:bodyPr>
              <a:lstStyle/>
              <a:p>
                <a:pPr algn="ctr"/>
                <a:r>
                  <a:rPr lang="es-PY" sz="1200" dirty="0">
                    <a:latin typeface="Arial" panose="020B0604020202020204" pitchFamily="34" charset="0"/>
                    <a:cs typeface="Arial" panose="020B0604020202020204" pitchFamily="34" charset="0"/>
                  </a:rPr>
                  <a:t>143.344</a:t>
                </a:r>
              </a:p>
            </p:txBody>
          </p:sp>
        </p:grpSp>
        <p:sp>
          <p:nvSpPr>
            <p:cNvPr id="14" name="CuadroTexto 13"/>
            <p:cNvSpPr txBox="1"/>
            <p:nvPr/>
          </p:nvSpPr>
          <p:spPr>
            <a:xfrm>
              <a:off x="6014376" y="1340768"/>
              <a:ext cx="846418" cy="523220"/>
            </a:xfrm>
            <a:prstGeom prst="rect">
              <a:avLst/>
            </a:prstGeom>
            <a:solidFill>
              <a:srgbClr val="FBAF3F"/>
            </a:solidFill>
          </p:spPr>
          <p:txBody>
            <a:bodyPr wrap="square" rtlCol="0">
              <a:spAutoFit/>
            </a:bodyPr>
            <a:lstStyle/>
            <a:p>
              <a:pPr algn="ctr"/>
              <a:r>
                <a:rPr lang="es-PY" sz="1400" b="1" dirty="0"/>
                <a:t>META</a:t>
              </a:r>
            </a:p>
            <a:p>
              <a:pPr algn="ctr"/>
              <a:r>
                <a:rPr lang="es-PY" sz="1400" b="1" dirty="0"/>
                <a:t>150.000</a:t>
              </a:r>
            </a:p>
          </p:txBody>
        </p:sp>
      </p:grpSp>
    </p:spTree>
    <p:extLst>
      <p:ext uri="{BB962C8B-B14F-4D97-AF65-F5344CB8AC3E}">
        <p14:creationId xmlns:p14="http://schemas.microsoft.com/office/powerpoint/2010/main" val="97533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37D213-3D0D-448A-8D4B-39C3286AA34D}"/>
              </a:ext>
            </a:extLst>
          </p:cNvPr>
          <p:cNvSpPr/>
          <p:nvPr/>
        </p:nvSpPr>
        <p:spPr>
          <a:xfrm>
            <a:off x="119336" y="-114300"/>
            <a:ext cx="4176464" cy="7115175"/>
          </a:xfrm>
          <a:prstGeom prst="rect">
            <a:avLst/>
          </a:prstGeom>
          <a:solidFill>
            <a:srgbClr val="009999"/>
          </a:solidFill>
          <a:ln>
            <a:solidFill>
              <a:srgbClr val="73010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spcAft>
                <a:spcPts val="1200"/>
              </a:spcAft>
              <a:buFont typeface="Wingdings" pitchFamily="2" charset="2"/>
              <a:buChar char="Ø"/>
            </a:pPr>
            <a:r>
              <a:rPr lang="es-ES" dirty="0"/>
              <a:t>El </a:t>
            </a:r>
          </a:p>
          <a:p>
            <a:pPr algn="just">
              <a:lnSpc>
                <a:spcPts val="2800"/>
              </a:lnSpc>
              <a:spcAft>
                <a:spcPts val="1200"/>
              </a:spcAft>
              <a:buFont typeface="Wingdings" pitchFamily="2" charset="2"/>
              <a:buChar char="Ø"/>
            </a:pPr>
            <a:endParaRPr lang="es-ES" dirty="0"/>
          </a:p>
          <a:p>
            <a:pPr algn="just">
              <a:lnSpc>
                <a:spcPts val="2800"/>
              </a:lnSpc>
              <a:spcAft>
                <a:spcPts val="1200"/>
              </a:spcAft>
              <a:buFont typeface="Wingdings" pitchFamily="2" charset="2"/>
              <a:buChar char="Ø"/>
            </a:pPr>
            <a:endParaRPr lang="es-ES" dirty="0"/>
          </a:p>
          <a:p>
            <a:pPr algn="just">
              <a:lnSpc>
                <a:spcPts val="2800"/>
              </a:lnSpc>
              <a:spcAft>
                <a:spcPts val="1200"/>
              </a:spcAft>
              <a:buFont typeface="Wingdings" pitchFamily="2" charset="2"/>
              <a:buChar char="Ø"/>
            </a:pPr>
            <a:endParaRPr lang="es-ES" dirty="0"/>
          </a:p>
          <a:p>
            <a:pPr algn="just">
              <a:lnSpc>
                <a:spcPts val="2800"/>
              </a:lnSpc>
              <a:spcAft>
                <a:spcPts val="1200"/>
              </a:spcAft>
            </a:pPr>
            <a:r>
              <a:rPr lang="es-ES" dirty="0"/>
              <a:t>49% de esta población protegida por el Programa son niños, niñas y adolescentes.</a:t>
            </a:r>
          </a:p>
          <a:p>
            <a:pPr algn="just"/>
            <a:r>
              <a:rPr lang="es-ES" b="1" dirty="0" err="1">
                <a:ea typeface="Times New Roman" panose="02020603050405020304" pitchFamily="18" charset="0"/>
                <a:cs typeface="Times New Roman" panose="02020603050405020304" pitchFamily="18" charset="0"/>
              </a:rPr>
              <a:t>Microseguro</a:t>
            </a:r>
            <a:r>
              <a:rPr lang="es-ES" dirty="0">
                <a:ea typeface="Times New Roman" panose="02020603050405020304" pitchFamily="18" charset="0"/>
                <a:cs typeface="Times New Roman" panose="02020603050405020304" pitchFamily="18" charset="0"/>
              </a:rPr>
              <a:t> </a:t>
            </a:r>
            <a:r>
              <a:rPr lang="es-ES" b="1" dirty="0">
                <a:ea typeface="Times New Roman" panose="02020603050405020304" pitchFamily="18" charset="0"/>
                <a:cs typeface="Times New Roman" panose="02020603050405020304" pitchFamily="18" charset="0"/>
              </a:rPr>
              <a:t>social</a:t>
            </a:r>
            <a:r>
              <a:rPr lang="es-ES" dirty="0">
                <a:ea typeface="Times New Roman" panose="02020603050405020304" pitchFamily="18" charset="0"/>
                <a:cs typeface="Times New Roman" panose="02020603050405020304" pitchFamily="18" charset="0"/>
              </a:rPr>
              <a:t> en 3 departamentos del país (Concepción, Caazapá y San Pedro) ofreciendo seguro de vida y sepelio a 13.109 familias participantes de Tekoporã. </a:t>
            </a:r>
          </a:p>
          <a:p>
            <a:pPr algn="just"/>
            <a:endParaRPr lang="es-ES" dirty="0"/>
          </a:p>
          <a:p>
            <a:pPr algn="just"/>
            <a:r>
              <a:rPr lang="es-ES" dirty="0"/>
              <a:t>El Proceso de Pagos con Certificación de Calidad de la Norma ISO 9001:2008 desde el año 2014. </a:t>
            </a:r>
          </a:p>
          <a:p>
            <a:pPr algn="just"/>
            <a:endParaRPr lang="es-ES" dirty="0"/>
          </a:p>
          <a:p>
            <a:pPr algn="just"/>
            <a:r>
              <a:rPr lang="es-ES" dirty="0"/>
              <a:t>. </a:t>
            </a:r>
            <a:endParaRPr lang="es-PY" dirty="0"/>
          </a:p>
          <a:p>
            <a:pPr algn="just">
              <a:lnSpc>
                <a:spcPts val="2800"/>
              </a:lnSpc>
              <a:spcAft>
                <a:spcPts val="1200"/>
              </a:spcAft>
              <a:buFont typeface="Wingdings" pitchFamily="2" charset="2"/>
              <a:buChar char="Ø"/>
            </a:pPr>
            <a:endParaRPr lang="es-ES" dirty="0">
              <a:latin typeface="Humanst521 BT" panose="020B0602020204020204" pitchFamily="34" charset="0"/>
            </a:endParaRPr>
          </a:p>
        </p:txBody>
      </p:sp>
      <p:pic>
        <p:nvPicPr>
          <p:cNvPr id="6" name="Imagen 5">
            <a:extLst>
              <a:ext uri="{FF2B5EF4-FFF2-40B4-BE49-F238E27FC236}">
                <a16:creationId xmlns:a16="http://schemas.microsoft.com/office/drawing/2014/main" id="{B27027C0-3801-4269-837A-B8F599979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8" y="-100652"/>
            <a:ext cx="4752528" cy="1985475"/>
          </a:xfrm>
          <a:prstGeom prst="rect">
            <a:avLst/>
          </a:prstGeom>
        </p:spPr>
      </p:pic>
      <p:pic>
        <p:nvPicPr>
          <p:cNvPr id="11" name="Imagen 10">
            <a:extLst>
              <a:ext uri="{FF2B5EF4-FFF2-40B4-BE49-F238E27FC236}">
                <a16:creationId xmlns:a16="http://schemas.microsoft.com/office/drawing/2014/main" id="{4895E634-3A0A-437E-B301-1C6331300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95375"/>
            <a:ext cx="3632323" cy="679928"/>
          </a:xfrm>
          <a:prstGeom prst="rect">
            <a:avLst/>
          </a:prstGeom>
        </p:spPr>
      </p:pic>
      <p:sp>
        <p:nvSpPr>
          <p:cNvPr id="23" name="CuadroTexto 22"/>
          <p:cNvSpPr txBox="1"/>
          <p:nvPr/>
        </p:nvSpPr>
        <p:spPr>
          <a:xfrm>
            <a:off x="6510053" y="5381953"/>
            <a:ext cx="4498347" cy="261610"/>
          </a:xfrm>
          <a:prstGeom prst="rect">
            <a:avLst/>
          </a:prstGeom>
          <a:noFill/>
        </p:spPr>
        <p:txBody>
          <a:bodyPr wrap="none" rtlCol="0">
            <a:spAutoFit/>
          </a:bodyPr>
          <a:lstStyle/>
          <a:p>
            <a:r>
              <a:rPr lang="es-PY" sz="1100" b="1" dirty="0"/>
              <a:t>Elaboración: </a:t>
            </a:r>
            <a:r>
              <a:rPr lang="es-PY" sz="1100" dirty="0"/>
              <a:t>DID -DGPS  </a:t>
            </a:r>
            <a:r>
              <a:rPr lang="es-PY" sz="1100" b="1" dirty="0"/>
              <a:t>Fuente: </a:t>
            </a:r>
            <a:r>
              <a:rPr lang="es-PY" sz="1100" dirty="0"/>
              <a:t>Datos Administrativos Programa Tekoporã</a:t>
            </a:r>
          </a:p>
        </p:txBody>
      </p:sp>
      <p:grpSp>
        <p:nvGrpSpPr>
          <p:cNvPr id="4" name="Grupo 3"/>
          <p:cNvGrpSpPr/>
          <p:nvPr/>
        </p:nvGrpSpPr>
        <p:grpSpPr>
          <a:xfrm>
            <a:off x="4643717" y="735339"/>
            <a:ext cx="6705601" cy="4753633"/>
            <a:chOff x="4643717" y="735339"/>
            <a:chExt cx="6705601" cy="4753633"/>
          </a:xfrm>
        </p:grpSpPr>
        <p:graphicFrame>
          <p:nvGraphicFramePr>
            <p:cNvPr id="19" name="Gráfico 18"/>
            <p:cNvGraphicFramePr>
              <a:graphicFrameLocks/>
            </p:cNvGraphicFramePr>
            <p:nvPr>
              <p:extLst/>
            </p:nvPr>
          </p:nvGraphicFramePr>
          <p:xfrm>
            <a:off x="4643717" y="927845"/>
            <a:ext cx="6705601" cy="4561127"/>
          </p:xfrm>
          <a:graphic>
            <a:graphicData uri="http://schemas.openxmlformats.org/drawingml/2006/chart">
              <c:chart xmlns:c="http://schemas.openxmlformats.org/drawingml/2006/chart" xmlns:r="http://schemas.openxmlformats.org/officeDocument/2006/relationships" r:id="rId4"/>
            </a:graphicData>
          </a:graphic>
        </p:graphicFrame>
        <p:sp>
          <p:nvSpPr>
            <p:cNvPr id="2" name="Elipse 1"/>
            <p:cNvSpPr/>
            <p:nvPr/>
          </p:nvSpPr>
          <p:spPr>
            <a:xfrm>
              <a:off x="6911788" y="2864224"/>
              <a:ext cx="1237130" cy="1922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CuadroTexto 2"/>
            <p:cNvSpPr txBox="1"/>
            <p:nvPr/>
          </p:nvSpPr>
          <p:spPr>
            <a:xfrm>
              <a:off x="6355718" y="735339"/>
              <a:ext cx="3334871" cy="830997"/>
            </a:xfrm>
            <a:prstGeom prst="rect">
              <a:avLst/>
            </a:prstGeom>
            <a:solidFill>
              <a:schemeClr val="bg1"/>
            </a:solidFill>
          </p:spPr>
          <p:txBody>
            <a:bodyPr wrap="square" rtlCol="0">
              <a:spAutoFit/>
            </a:bodyPr>
            <a:lstStyle/>
            <a:p>
              <a:r>
                <a:rPr lang="es-PY" sz="2400" b="1" dirty="0"/>
                <a:t>MODALIDADES DE PAGO</a:t>
              </a:r>
            </a:p>
            <a:p>
              <a:pPr algn="ctr"/>
              <a:r>
                <a:rPr lang="es-PY" sz="2400" b="1" dirty="0"/>
                <a:t> </a:t>
              </a:r>
              <a:r>
                <a:rPr lang="es-PY" sz="1600" dirty="0"/>
                <a:t>Comparativo 2013 y 2017</a:t>
              </a:r>
            </a:p>
          </p:txBody>
        </p:sp>
      </p:grpSp>
    </p:spTree>
    <p:extLst>
      <p:ext uri="{BB962C8B-B14F-4D97-AF65-F5344CB8AC3E}">
        <p14:creationId xmlns:p14="http://schemas.microsoft.com/office/powerpoint/2010/main" val="3497998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3781</TotalTime>
  <Words>1079</Words>
  <Application>Microsoft Office PowerPoint</Application>
  <PresentationFormat>Panorámica</PresentationFormat>
  <Paragraphs>116</Paragraphs>
  <Slides>21</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Calibri</vt:lpstr>
      <vt:lpstr>Calibri Light</vt:lpstr>
      <vt:lpstr>Humanst521 BT</vt:lpstr>
      <vt:lpstr>Humanst521 Lt BT</vt:lpstr>
      <vt:lpstr>Segoe UI</vt:lpstr>
      <vt:lpstr>Times New Roman</vt:lpstr>
      <vt:lpstr>Wingdings</vt:lpstr>
      <vt:lpstr>Tema de Office</vt:lpstr>
      <vt:lpstr>Presentación de PowerPoint</vt:lpstr>
      <vt:lpstr>Presentación de PowerPoint</vt:lpstr>
      <vt:lpstr>1. OBJETIVOS ESTRATÉGICOS</vt:lpstr>
      <vt:lpstr>3.PROYECTO DE PRESUPUESTO INSTITUCIONAL 2018 </vt:lpstr>
      <vt:lpstr>Presentación de PowerPoint</vt:lpstr>
      <vt:lpstr>4. PROYECTO DE PRESUPUESTO POR PROGRAMA</vt:lpstr>
      <vt:lpstr>Presentación de PowerPoint</vt:lpstr>
      <vt:lpstr>Actualmente Tekoporã</vt:lpstr>
      <vt:lpstr>Presentación de PowerPoint</vt:lpstr>
      <vt:lpstr> PROGRAMA TENONDERA</vt:lpstr>
      <vt:lpstr>Presentación de PowerPoint</vt:lpstr>
      <vt:lpstr> PROGRAMA TEKOHA</vt:lpstr>
      <vt:lpstr> PROGRAMA TEKOHA</vt:lpstr>
      <vt:lpstr>COORDINACIÓN DE LA ACCION SOCIAL</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dlopez</dc:creator>
  <cp:lastModifiedBy>GLADYS AVEIRO</cp:lastModifiedBy>
  <cp:revision>168</cp:revision>
  <dcterms:created xsi:type="dcterms:W3CDTF">2016-03-14T17:31:31Z</dcterms:created>
  <dcterms:modified xsi:type="dcterms:W3CDTF">2017-10-10T19:01:41Z</dcterms:modified>
</cp:coreProperties>
</file>