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21"/>
  </p:notesMasterIdLst>
  <p:sldIdLst>
    <p:sldId id="256" r:id="rId2"/>
    <p:sldId id="316" r:id="rId3"/>
    <p:sldId id="320" r:id="rId4"/>
    <p:sldId id="284" r:id="rId5"/>
    <p:sldId id="323" r:id="rId6"/>
    <p:sldId id="303" r:id="rId7"/>
    <p:sldId id="306" r:id="rId8"/>
    <p:sldId id="289" r:id="rId9"/>
    <p:sldId id="297" r:id="rId10"/>
    <p:sldId id="318" r:id="rId11"/>
    <p:sldId id="265" r:id="rId12"/>
    <p:sldId id="310" r:id="rId13"/>
    <p:sldId id="307" r:id="rId14"/>
    <p:sldId id="313" r:id="rId15"/>
    <p:sldId id="298" r:id="rId16"/>
    <p:sldId id="258" r:id="rId17"/>
    <p:sldId id="322" r:id="rId18"/>
    <p:sldId id="324" r:id="rId19"/>
    <p:sldId id="273" r:id="rId20"/>
  </p:sldIdLst>
  <p:sldSz cx="9144000" cy="6858000" type="screen4x3"/>
  <p:notesSz cx="7023100" cy="93091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2C58"/>
    <a:srgbClr val="0B9369"/>
    <a:srgbClr val="3ECEB5"/>
    <a:srgbClr val="08C888"/>
    <a:srgbClr val="7E0018"/>
    <a:srgbClr val="418AB3"/>
    <a:srgbClr val="E5DE61"/>
    <a:srgbClr val="A9A9A9"/>
    <a:srgbClr val="086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1" autoAdjust="0"/>
    <p:restoredTop sz="94660"/>
  </p:normalViewPr>
  <p:slideViewPr>
    <p:cSldViewPr snapToGrid="0">
      <p:cViewPr>
        <p:scale>
          <a:sx n="97" d="100"/>
          <a:sy n="97" d="100"/>
        </p:scale>
        <p:origin x="-7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yiyo\Documents\Documentos%202017\Equipos%20M&#243;viles%202017\Recaudaciones%20de%20Equipos%20m&#243;viles%2020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yiyo\Documents\Documentos%202017\Equipos%20M&#243;viles%202017\Recaudaciones%20de%20Equipos%20m&#243;viles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Y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0B936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4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Hoja2!$E$4:$E$8</c:f>
              <c:numCache>
                <c:formatCode>_-* #,##0\ _€_-;\-* #,##0\ _€_-;_-* "-"??\ _€_-;_-@_-</c:formatCode>
                <c:ptCount val="5"/>
                <c:pt idx="0">
                  <c:v>1971419496</c:v>
                </c:pt>
                <c:pt idx="1">
                  <c:v>2479679940</c:v>
                </c:pt>
                <c:pt idx="2">
                  <c:v>3111750068</c:v>
                </c:pt>
                <c:pt idx="3">
                  <c:v>5142132710</c:v>
                </c:pt>
                <c:pt idx="4">
                  <c:v>5506842555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695808"/>
        <c:axId val="32696960"/>
      </c:barChart>
      <c:catAx>
        <c:axId val="32695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696960"/>
        <c:crosses val="autoZero"/>
        <c:auto val="1"/>
        <c:lblAlgn val="ctr"/>
        <c:lblOffset val="100"/>
        <c:tickLblSkip val="255"/>
        <c:noMultiLvlLbl val="0"/>
      </c:catAx>
      <c:valAx>
        <c:axId val="3269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9580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Y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rgbClr val="0B936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"/>
                  <c:y val="6.12423615826183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5310590395654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5209279015253725E-17"/>
                  <c:y val="6.12423615826183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1.53105903956546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7971744295654262E-3"/>
                  <c:y val="-6.3429244336769336E-3"/>
                </c:manualLayout>
              </c:layout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99788637953822"/>
                      <c:h val="0.192505362074590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Hoja3!$F$2:$F$6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Hoja3!$G$2:$G$6</c:f>
              <c:numCache>
                <c:formatCode>_-* #,##0\ _€_-;\-* #,##0\ _€_-;_-* "-"??\ _€_-;_-@_-</c:formatCode>
                <c:ptCount val="5"/>
                <c:pt idx="0">
                  <c:v>10654842205</c:v>
                </c:pt>
                <c:pt idx="1">
                  <c:v>14057047594</c:v>
                </c:pt>
                <c:pt idx="2">
                  <c:v>15363863770</c:v>
                </c:pt>
                <c:pt idx="3">
                  <c:v>18717399882</c:v>
                </c:pt>
                <c:pt idx="4">
                  <c:v>19454304210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587968"/>
        <c:axId val="33589504"/>
      </c:barChart>
      <c:catAx>
        <c:axId val="3358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589504"/>
        <c:crosses val="autoZero"/>
        <c:auto val="1"/>
        <c:lblAlgn val="ctr"/>
        <c:lblOffset val="100"/>
        <c:noMultiLvlLbl val="0"/>
      </c:catAx>
      <c:valAx>
        <c:axId val="3358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58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43835" cy="466867"/>
          </a:xfrm>
          <a:prstGeom prst="rect">
            <a:avLst/>
          </a:prstGeom>
        </p:spPr>
        <p:txBody>
          <a:bodyPr vert="horz" lIns="89157" tIns="44578" rIns="89157" bIns="4457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7628" y="3"/>
            <a:ext cx="3043835" cy="466867"/>
          </a:xfrm>
          <a:prstGeom prst="rect">
            <a:avLst/>
          </a:prstGeom>
        </p:spPr>
        <p:txBody>
          <a:bodyPr vert="horz" lIns="89157" tIns="44578" rIns="89157" bIns="44578" rtlCol="0"/>
          <a:lstStyle>
            <a:lvl1pPr algn="r">
              <a:defRPr sz="1200"/>
            </a:lvl1pPr>
          </a:lstStyle>
          <a:p>
            <a:fld id="{DABD7E70-7F71-474F-AA03-41B9CBF083A6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57" tIns="44578" rIns="89157" bIns="4457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806" y="4479848"/>
            <a:ext cx="5617496" cy="3665058"/>
          </a:xfrm>
          <a:prstGeom prst="rect">
            <a:avLst/>
          </a:prstGeom>
        </p:spPr>
        <p:txBody>
          <a:bodyPr vert="horz" lIns="89157" tIns="44578" rIns="89157" bIns="4457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3" y="8842235"/>
            <a:ext cx="3043835" cy="466867"/>
          </a:xfrm>
          <a:prstGeom prst="rect">
            <a:avLst/>
          </a:prstGeom>
        </p:spPr>
        <p:txBody>
          <a:bodyPr vert="horz" lIns="89157" tIns="44578" rIns="89157" bIns="4457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7628" y="8842235"/>
            <a:ext cx="3043835" cy="466867"/>
          </a:xfrm>
          <a:prstGeom prst="rect">
            <a:avLst/>
          </a:prstGeom>
        </p:spPr>
        <p:txBody>
          <a:bodyPr vert="horz" lIns="89157" tIns="44578" rIns="89157" bIns="44578" rtlCol="0" anchor="b"/>
          <a:lstStyle>
            <a:lvl1pPr algn="r">
              <a:defRPr sz="1200"/>
            </a:lvl1pPr>
          </a:lstStyle>
          <a:p>
            <a:fld id="{4ABF34CE-2BBB-4D52-8F50-A7673A81AB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48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F34CE-2BBB-4D52-8F50-A7673A81AB7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66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9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2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4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8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1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2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62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9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53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2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3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9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0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70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EBD2FA5A-865B-4103-8AD4-E2099CC692B0}" type="datetimeFigureOut">
              <a:rPr lang="es-ES" smtClean="0"/>
              <a:t>19/09/2017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BAAD1F1-9D63-4323-8836-F309E84CF2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59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graciones.gov.p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55914" y="1121229"/>
            <a:ext cx="7010399" cy="4746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41612" y="2875806"/>
            <a:ext cx="7238999" cy="1609108"/>
          </a:xfrm>
          <a:solidFill>
            <a:srgbClr val="7E00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Anteproyecto de ley de presupuesto </a:t>
            </a:r>
          </a:p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Ejercicio fiscal 2018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3" y="4480028"/>
            <a:ext cx="3080687" cy="13873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240" y="1377853"/>
            <a:ext cx="3754891" cy="124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/>
          <p:cNvSpPr txBox="1">
            <a:spLocks/>
          </p:cNvSpPr>
          <p:nvPr/>
        </p:nvSpPr>
        <p:spPr>
          <a:xfrm>
            <a:off x="5418592" y="3276600"/>
            <a:ext cx="4158718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s-ES" sz="1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sz="1600" dirty="0" smtClean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1007450" y="500059"/>
            <a:ext cx="7086601" cy="1488855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E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b="1" dirty="0">
                <a:solidFill>
                  <a:schemeClr val="tx1"/>
                </a:solidFill>
              </a:rPr>
              <a:t>T</a:t>
            </a:r>
            <a:r>
              <a:rPr lang="es-ES" b="1" dirty="0" smtClean="0">
                <a:solidFill>
                  <a:schemeClr val="tx1"/>
                </a:solidFill>
              </a:rPr>
              <a:t>rámites para la implementación del </a:t>
            </a:r>
          </a:p>
          <a:p>
            <a:pPr marL="0" indent="0" algn="ctr">
              <a:buNone/>
            </a:pPr>
            <a:r>
              <a:rPr lang="es-ES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Cobro de Aranceles Vía Banca Web</a:t>
            </a:r>
            <a:endParaRPr lang="es-ES" sz="2800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4"/>
          <a:stretch/>
        </p:blipFill>
        <p:spPr>
          <a:xfrm>
            <a:off x="685800" y="2937457"/>
            <a:ext cx="3331027" cy="24744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Marcador de contenido 2"/>
          <p:cNvSpPr txBox="1">
            <a:spLocks/>
          </p:cNvSpPr>
          <p:nvPr/>
        </p:nvSpPr>
        <p:spPr>
          <a:xfrm>
            <a:off x="4253821" y="2421541"/>
            <a:ext cx="4158717" cy="3788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La DGM está ultimando las tratativas para la implementación del cobro de aranceles a través de la banca web, cuyo objetivo no sólo es brindar </a:t>
            </a:r>
            <a:r>
              <a:rPr lang="es-ES" dirty="0">
                <a:solidFill>
                  <a:schemeClr val="tx1"/>
                </a:solidFill>
              </a:rPr>
              <a:t>mayor facilidad y seguridad a los extranjeros, sino también </a:t>
            </a:r>
            <a:r>
              <a:rPr lang="es-ES" b="1" dirty="0">
                <a:solidFill>
                  <a:schemeClr val="tx1"/>
                </a:solidFill>
              </a:rPr>
              <a:t>contribuir a transparentar la gestión</a:t>
            </a:r>
            <a:r>
              <a:rPr lang="es-ES" dirty="0">
                <a:solidFill>
                  <a:schemeClr val="tx1"/>
                </a:solidFill>
              </a:rPr>
              <a:t>, prescindiendo de la intervención del funcionario migratorio para el cobro de aranceles; </a:t>
            </a:r>
            <a:r>
              <a:rPr lang="es-ES" b="1" dirty="0">
                <a:solidFill>
                  <a:schemeClr val="tx1"/>
                </a:solidFill>
              </a:rPr>
              <a:t>eliminando así un foco potencial de posibles hechos de corrupción </a:t>
            </a:r>
            <a:r>
              <a:rPr lang="es-ES" dirty="0">
                <a:solidFill>
                  <a:schemeClr val="tx1"/>
                </a:solidFill>
              </a:rPr>
              <a:t>por parte de los mismos.</a:t>
            </a:r>
          </a:p>
          <a:p>
            <a:pPr marL="0" indent="0"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651" y="748241"/>
            <a:ext cx="7529749" cy="12932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1600" b="1" dirty="0" smtClean="0">
                <a:solidFill>
                  <a:schemeClr val="tx1"/>
                </a:solidFill>
              </a:rPr>
              <a:t>Habilitación de nuevas casetas para la optimización del control migratorio en el puesto de control del </a:t>
            </a:r>
          </a:p>
          <a:p>
            <a:pPr marL="0" indent="0" algn="ctr">
              <a:buNone/>
            </a:pPr>
            <a:r>
              <a:rPr lang="es-E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Puente San Roque González de Santacruz - Encarnación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97823" y="2503970"/>
            <a:ext cx="35673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Y" dirty="0" smtClean="0"/>
              <a:t>Un total de 10 ventanillas fueron </a:t>
            </a:r>
            <a:r>
              <a:rPr lang="es-PY" dirty="0"/>
              <a:t>instaladas dentro de una nueva estructura, ubicada en el predio del </a:t>
            </a:r>
            <a:r>
              <a:rPr lang="es-PY" dirty="0" smtClean="0"/>
              <a:t>puesto de control migratorio ubicado en la cabecera del Puente que une </a:t>
            </a:r>
            <a:r>
              <a:rPr lang="es-PY" b="1" dirty="0" smtClean="0"/>
              <a:t>Encarnación </a:t>
            </a:r>
            <a:r>
              <a:rPr lang="es-PY" dirty="0" smtClean="0"/>
              <a:t>con</a:t>
            </a:r>
            <a:r>
              <a:rPr lang="es-PY" b="1" dirty="0" smtClean="0"/>
              <a:t> Posadas (Argentina)</a:t>
            </a:r>
            <a:r>
              <a:rPr lang="es-PY" dirty="0" smtClean="0"/>
              <a:t>. </a:t>
            </a:r>
            <a:endParaRPr lang="es-ES" dirty="0"/>
          </a:p>
        </p:txBody>
      </p:sp>
      <p:pic>
        <p:nvPicPr>
          <p:cNvPr id="9" name="Imagen 8" descr="http://www.migraciones.gov.py/application/files/9414/9987/2959/puente-encarnacio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89" y="2536628"/>
            <a:ext cx="3774349" cy="22131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/>
          <p:cNvSpPr txBox="1"/>
          <p:nvPr/>
        </p:nvSpPr>
        <p:spPr>
          <a:xfrm>
            <a:off x="797823" y="4987052"/>
            <a:ext cx="761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Y" dirty="0"/>
              <a:t>Además, se encuentra en proceso de adquisición </a:t>
            </a:r>
            <a:r>
              <a:rPr lang="es-PY" b="1" dirty="0"/>
              <a:t>dos nuevas oficinas móviles </a:t>
            </a:r>
            <a:r>
              <a:rPr lang="es-PY" dirty="0"/>
              <a:t>que serán instaladas para reforzar los controles en esta cabecera.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97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 txBox="1">
            <a:spLocks/>
          </p:cNvSpPr>
          <p:nvPr/>
        </p:nvSpPr>
        <p:spPr>
          <a:xfrm>
            <a:off x="468086" y="2160222"/>
            <a:ext cx="5138058" cy="44490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dirty="0" smtClean="0">
                <a:solidFill>
                  <a:schemeClr val="tx1"/>
                </a:solidFill>
              </a:rPr>
              <a:t>Durante el presente periodo se ha venido trabajando con varios organismos del Estado para </a:t>
            </a:r>
            <a:r>
              <a:rPr lang="es-PY" sz="1600" dirty="0" smtClean="0">
                <a:solidFill>
                  <a:schemeClr val="tx1"/>
                </a:solidFill>
              </a:rPr>
              <a:t>la </a:t>
            </a:r>
            <a:r>
              <a:rPr lang="es-PY" sz="1600" dirty="0">
                <a:solidFill>
                  <a:schemeClr val="tx1"/>
                </a:solidFill>
              </a:rPr>
              <a:t>inserción de modificaciones al </a:t>
            </a:r>
            <a:r>
              <a:rPr lang="es-PY" sz="1600" b="1" dirty="0" smtClean="0">
                <a:solidFill>
                  <a:schemeClr val="tx1"/>
                </a:solidFill>
              </a:rPr>
              <a:t>Anteproyecto </a:t>
            </a:r>
            <a:r>
              <a:rPr lang="es-PY" sz="1600" b="1" dirty="0">
                <a:solidFill>
                  <a:schemeClr val="tx1"/>
                </a:solidFill>
              </a:rPr>
              <a:t>de Ley de Migraciones</a:t>
            </a:r>
            <a:r>
              <a:rPr lang="es-PY" sz="1600" dirty="0">
                <a:solidFill>
                  <a:schemeClr val="tx1"/>
                </a:solidFill>
              </a:rPr>
              <a:t>, </a:t>
            </a:r>
            <a:r>
              <a:rPr lang="es-PY" sz="1600" dirty="0" smtClean="0">
                <a:solidFill>
                  <a:schemeClr val="tx1"/>
                </a:solidFill>
              </a:rPr>
              <a:t>cuya finalidad es brindar una legislación migratoria acorde a los requerimientos en materia de seguridad y derechos humanos, además de dotar de mayor jerarquía y capacidad de gestión a la institución.</a:t>
            </a:r>
          </a:p>
          <a:p>
            <a:pPr marL="0" indent="0" algn="just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PY" sz="1600" dirty="0" smtClean="0">
                <a:solidFill>
                  <a:schemeClr val="tx1"/>
                </a:solidFill>
              </a:rPr>
              <a:t>Como parte de esos trabajos, se procedió a la aprobación de un </a:t>
            </a:r>
            <a:r>
              <a:rPr lang="es-PY" sz="1600" b="1" dirty="0">
                <a:solidFill>
                  <a:schemeClr val="tx1"/>
                </a:solidFill>
              </a:rPr>
              <a:t>“Parecer Institucional” </a:t>
            </a:r>
            <a:r>
              <a:rPr lang="es-PY" sz="1600" dirty="0">
                <a:solidFill>
                  <a:schemeClr val="tx1"/>
                </a:solidFill>
              </a:rPr>
              <a:t>- documento elaborado por un equipo técnico de </a:t>
            </a:r>
            <a:r>
              <a:rPr lang="es-PY" sz="1600" dirty="0" smtClean="0">
                <a:solidFill>
                  <a:schemeClr val="tx1"/>
                </a:solidFill>
              </a:rPr>
              <a:t>la DGM y la Secretaría de Repatriados - que fue remitido recientemente </a:t>
            </a:r>
            <a:r>
              <a:rPr lang="es-ES" sz="1600" dirty="0" smtClean="0">
                <a:solidFill>
                  <a:schemeClr val="tx1"/>
                </a:solidFill>
              </a:rPr>
              <a:t>a </a:t>
            </a:r>
            <a:r>
              <a:rPr lang="es-ES" sz="1600" dirty="0">
                <a:solidFill>
                  <a:schemeClr val="tx1"/>
                </a:solidFill>
              </a:rPr>
              <a:t>la Comisión de Asuntos Migratorios de la Cámara de Diputados para su tratamiento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622688" y="748241"/>
            <a:ext cx="7316349" cy="13301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>
                <a:solidFill>
                  <a:schemeClr val="tx1"/>
                </a:solidFill>
              </a:rPr>
              <a:t>Modificaciones para la presentación del</a:t>
            </a:r>
          </a:p>
          <a:p>
            <a:pPr marL="0" indent="0" algn="ctr">
              <a:buNone/>
            </a:pPr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Anteproyecto de Ley de Migraciones</a:t>
            </a:r>
            <a:endParaRPr lang="es-E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pic>
        <p:nvPicPr>
          <p:cNvPr id="7" name="Imagen 6" descr="X:\Imágenes Martha\2017\Firma en Repatriados 21 08 2017\IMG_07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81" y="2319253"/>
            <a:ext cx="2967037" cy="19453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X:\Imágenes Martha\2017\Firma en Repatriados 21 08 2017\IMG_07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81" y="4264621"/>
            <a:ext cx="2967037" cy="199236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5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651" y="748241"/>
            <a:ext cx="7151913" cy="1293223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s-E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Verificación de </a:t>
            </a:r>
            <a:r>
              <a:rPr lang="es-E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situación migratoria de extranjeros </a:t>
            </a:r>
            <a:endParaRPr lang="es-ES" sz="24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en </a:t>
            </a:r>
            <a:r>
              <a:rPr lang="es-ES" sz="2000" b="1" dirty="0">
                <a:solidFill>
                  <a:schemeClr val="tx1"/>
                </a:solidFill>
              </a:rPr>
              <a:t>universidades de ciudades fronterizas</a:t>
            </a:r>
            <a:endParaRPr lang="es-ES" sz="2000" b="1" dirty="0" smtClean="0">
              <a:solidFill>
                <a:schemeClr val="tx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3649" y="2493322"/>
            <a:ext cx="7562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Y" sz="1600" dirty="0"/>
              <a:t>La </a:t>
            </a:r>
            <a:r>
              <a:rPr lang="es-PY" sz="1600" b="1" dirty="0"/>
              <a:t>Dirección General de Migraciones </a:t>
            </a:r>
            <a:r>
              <a:rPr lang="es-PY" sz="1600" dirty="0" smtClean="0"/>
              <a:t>inició trabajos de </a:t>
            </a:r>
            <a:r>
              <a:rPr lang="es-PY" sz="1600" dirty="0"/>
              <a:t>control de permanencia de estudiantes extranjeros en las instituciones educativas de nivel terciario instaladas en ciudades </a:t>
            </a:r>
            <a:r>
              <a:rPr lang="es-PY" sz="1600" dirty="0" smtClean="0"/>
              <a:t>fronterizas. Hasta la fecha, se visitaron instituciones educativas en los </a:t>
            </a:r>
            <a:r>
              <a:rPr lang="es-PY" sz="1600" dirty="0"/>
              <a:t>Departamento de </a:t>
            </a:r>
            <a:r>
              <a:rPr lang="es-PY" sz="1600" dirty="0" smtClean="0"/>
              <a:t>Amambay y Alto Paraná.</a:t>
            </a:r>
            <a:endParaRPr lang="es-ES" sz="1600" dirty="0"/>
          </a:p>
        </p:txBody>
      </p:sp>
      <p:pic>
        <p:nvPicPr>
          <p:cNvPr id="15" name="Imagen 14" descr="X:\Imágenes Lily\Fotos 2017\Verificación de universidades 02-08-17\20629795_1510066809053631_861616629_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2" y="4033875"/>
            <a:ext cx="3870976" cy="257346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X:\Imágenes Lily\Fotos 2017\Verificación de universidades 02-08-17\20622961_1510066819053630_1367240403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40" y="4025216"/>
            <a:ext cx="3867460" cy="259078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5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3651" y="748241"/>
            <a:ext cx="7151913" cy="1293223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s-ES" sz="1600" b="1" dirty="0" smtClean="0">
                <a:solidFill>
                  <a:schemeClr val="tx1"/>
                </a:solidFill>
              </a:rPr>
              <a:t>Proceso de instrucción y actualización en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Mecanismos de Control Migratorio, Transparencia y Anticorrupción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77445" y="2330201"/>
            <a:ext cx="50836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Y" sz="1500" dirty="0" smtClean="0"/>
              <a:t>Apostando a la capacitación y actualización constantes de los servidores públicos de la DGM, se dio inicio a una serie de cursos de capacitación sobre </a:t>
            </a:r>
            <a:r>
              <a:rPr lang="es-PY" sz="1500" b="1" i="1" dirty="0" smtClean="0"/>
              <a:t>“Detección </a:t>
            </a:r>
            <a:r>
              <a:rPr lang="es-PY" sz="1500" b="1" i="1" dirty="0"/>
              <a:t>de Fraude en Documentos de Identidad y de Viaje”</a:t>
            </a:r>
            <a:r>
              <a:rPr lang="es-PY" sz="1500" i="1" dirty="0"/>
              <a:t>,</a:t>
            </a:r>
            <a:r>
              <a:rPr lang="es-PY" sz="1500" dirty="0"/>
              <a:t> </a:t>
            </a:r>
            <a:r>
              <a:rPr lang="es-PY" sz="1500" dirty="0" smtClean="0"/>
              <a:t>realizados mediante </a:t>
            </a:r>
            <a:r>
              <a:rPr lang="es-PY" sz="1500" dirty="0"/>
              <a:t>la cooperación de la Embajada de Estados Unidos en Paraguay </a:t>
            </a:r>
            <a:r>
              <a:rPr lang="es-PY" sz="1500" dirty="0" smtClean="0"/>
              <a:t>.</a:t>
            </a:r>
          </a:p>
        </p:txBody>
      </p:sp>
      <p:pic>
        <p:nvPicPr>
          <p:cNvPr id="9" name="Imagen 8" descr="X:\Imágenes Lily\Fotos 2017\Nueva carpeta\Elegidas Encar\IMG-20170913-WA006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r="10041"/>
          <a:stretch/>
        </p:blipFill>
        <p:spPr bwMode="auto">
          <a:xfrm>
            <a:off x="623651" y="2270385"/>
            <a:ext cx="2834136" cy="19395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X:\Imágenes Martha\2017\Capacitación Anticorrupción 06 09 2017\Para publicar\IMG_07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32" y="4435896"/>
            <a:ext cx="3091542" cy="20610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431143" y="4381497"/>
            <a:ext cx="510424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Y" sz="1500" dirty="0" smtClean="0"/>
              <a:t>Además, en </a:t>
            </a:r>
            <a:r>
              <a:rPr lang="es-PY" sz="1500" dirty="0"/>
              <a:t>coordinación con el </a:t>
            </a:r>
            <a:r>
              <a:rPr lang="es-PY" sz="1500" b="1" dirty="0"/>
              <a:t>Ministerio del Interior</a:t>
            </a:r>
            <a:r>
              <a:rPr lang="es-PY" sz="1500" dirty="0"/>
              <a:t> y la </a:t>
            </a:r>
            <a:r>
              <a:rPr lang="es-PY" sz="1500" b="1" dirty="0" smtClean="0"/>
              <a:t>SENAC, se están </a:t>
            </a:r>
            <a:r>
              <a:rPr lang="es-PY" sz="1500" dirty="0" smtClean="0"/>
              <a:t>desarrollando</a:t>
            </a:r>
            <a:r>
              <a:rPr lang="es-PY" sz="1500" b="1" dirty="0" smtClean="0"/>
              <a:t> </a:t>
            </a:r>
            <a:r>
              <a:rPr lang="es-PY" sz="1500" dirty="0" smtClean="0"/>
              <a:t>ciclos </a:t>
            </a:r>
            <a:r>
              <a:rPr lang="es-PY" sz="1500" dirty="0"/>
              <a:t>de capacitación enmarcados en el </a:t>
            </a:r>
            <a:r>
              <a:rPr lang="es-PY" sz="1500" b="1" dirty="0"/>
              <a:t>“Plan Nacional de Prevención de la Corrupción de la Secretaría Nacional Anticorrupción (SENAC)”, </a:t>
            </a:r>
            <a:r>
              <a:rPr lang="es-PY" sz="1500" dirty="0"/>
              <a:t>con el fin de promover las prácticas de transparencia, acceso a la información pública y lucha contra la corrupción en las áreas misionales y operativas de todas las dependencias migratorias en el país.</a:t>
            </a:r>
            <a:endParaRPr lang="es-ES" sz="1500" dirty="0"/>
          </a:p>
        </p:txBody>
      </p:sp>
    </p:spTree>
    <p:extLst>
      <p:ext uri="{BB962C8B-B14F-4D97-AF65-F5344CB8AC3E}">
        <p14:creationId xmlns:p14="http://schemas.microsoft.com/office/powerpoint/2010/main" val="9229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r="3691"/>
          <a:stretch/>
        </p:blipFill>
        <p:spPr>
          <a:xfrm>
            <a:off x="239487" y="1217125"/>
            <a:ext cx="8588829" cy="564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0" y="3341268"/>
            <a:ext cx="9144000" cy="903514"/>
          </a:xfrm>
          <a:prstGeom prst="rect">
            <a:avLst/>
          </a:prstGeom>
          <a:solidFill>
            <a:srgbClr val="99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217714" y="3526327"/>
            <a:ext cx="8708571" cy="903514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PROYECCIONES PARA EL 2018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439" y="927099"/>
            <a:ext cx="6797103" cy="709865"/>
          </a:xfrm>
        </p:spPr>
        <p:txBody>
          <a:bodyPr/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Necesidad de incorporación de personal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173126"/>
              </p:ext>
            </p:extLst>
          </p:nvPr>
        </p:nvGraphicFramePr>
        <p:xfrm>
          <a:off x="500744" y="2340065"/>
          <a:ext cx="8207827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565"/>
                <a:gridCol w="1823492"/>
                <a:gridCol w="1459639"/>
                <a:gridCol w="1808174"/>
                <a:gridCol w="14749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Descripción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Presupuestado 2013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Año 2013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Presupuestado 2017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Año 2017</a:t>
                      </a:r>
                      <a:endParaRPr lang="es-E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Funcionarios permanentes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212</a:t>
                      </a:r>
                      <a:endParaRPr lang="es-ES" sz="16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209</a:t>
                      </a:r>
                      <a:endParaRPr lang="es-ES" sz="1600" b="1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Funcionarios permanentes</a:t>
                      </a:r>
                      <a:r>
                        <a:rPr lang="es-ES" sz="1100" baseline="0" dirty="0" smtClean="0"/>
                        <a:t> activos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186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181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Funcionarios contratados activos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180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148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Funcionarios Comisionados a la DGM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37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23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Total de funcionarios</a:t>
                      </a:r>
                      <a:r>
                        <a:rPr lang="es-ES" sz="1100" baseline="0" dirty="0" smtClean="0"/>
                        <a:t> activos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403</a:t>
                      </a:r>
                      <a:endParaRPr lang="es-E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352</a:t>
                      </a:r>
                      <a:endParaRPr lang="es-ES" sz="1600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307100"/>
              </p:ext>
            </p:extLst>
          </p:nvPr>
        </p:nvGraphicFramePr>
        <p:xfrm>
          <a:off x="1002509" y="5394942"/>
          <a:ext cx="6524962" cy="1154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3505"/>
                <a:gridCol w="1861457"/>
              </a:tblGrid>
              <a:tr h="450904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Funcionarios en  el área operativa (Puestos</a:t>
                      </a:r>
                      <a:r>
                        <a:rPr lang="es-ES" sz="1400" baseline="0" dirty="0" smtClean="0"/>
                        <a:t> de Control)</a:t>
                      </a:r>
                      <a:endParaRPr lang="es-ES" sz="1400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36570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solidFill>
                            <a:schemeClr val="bg1"/>
                          </a:solidFill>
                        </a:rPr>
                        <a:t>Funcionarios  en áreas administrativas</a:t>
                      </a:r>
                      <a:r>
                        <a:rPr lang="es-ES" sz="1400" b="1" baseline="0" dirty="0" smtClean="0">
                          <a:solidFill>
                            <a:schemeClr val="bg1"/>
                          </a:solidFill>
                        </a:rPr>
                        <a:t> y de documentación</a:t>
                      </a:r>
                      <a:endParaRPr lang="es-E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s-E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Flecha abajo 6"/>
          <p:cNvSpPr/>
          <p:nvPr/>
        </p:nvSpPr>
        <p:spPr>
          <a:xfrm>
            <a:off x="8318950" y="4843779"/>
            <a:ext cx="187176" cy="2177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3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859195"/>
              </p:ext>
            </p:extLst>
          </p:nvPr>
        </p:nvGraphicFramePr>
        <p:xfrm>
          <a:off x="489856" y="1886857"/>
          <a:ext cx="8109858" cy="380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287"/>
                <a:gridCol w="1382486"/>
                <a:gridCol w="1300657"/>
                <a:gridCol w="1456176"/>
                <a:gridCol w="1521252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Movimiento Migratorio</a:t>
                      </a:r>
                      <a:r>
                        <a:rPr lang="es-ES" baseline="0" dirty="0" smtClean="0"/>
                        <a:t> comparativo 2013 – 2017</a:t>
                      </a:r>
                    </a:p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Descripción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2013</a:t>
                      </a:r>
                      <a:endParaRPr lang="es-ES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2017 </a:t>
                      </a:r>
                      <a:r>
                        <a:rPr lang="es-ES" sz="1400" b="1" i="1" dirty="0" smtClean="0"/>
                        <a:t>(a</a:t>
                      </a:r>
                      <a:r>
                        <a:rPr lang="es-ES" sz="1400" b="1" i="1" baseline="0" dirty="0" smtClean="0"/>
                        <a:t>l 31 de agosto)</a:t>
                      </a:r>
                      <a:endParaRPr lang="es-ES" sz="1400" b="1" i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i="0" dirty="0" smtClean="0"/>
                        <a:t>Entrada</a:t>
                      </a:r>
                      <a:endParaRPr lang="es-ES" sz="1400" b="1" i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i="0" dirty="0" smtClean="0"/>
                        <a:t>Salida</a:t>
                      </a:r>
                      <a:endParaRPr lang="es-ES" sz="1400" b="1" i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/>
                        <a:t>Entrada</a:t>
                      </a:r>
                      <a:endParaRPr lang="es-ES" sz="14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/>
                        <a:t>Salida</a:t>
                      </a:r>
                      <a:endParaRPr lang="es-ES" sz="14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Aeropuerto Silvio P.</a:t>
                      </a:r>
                      <a:endParaRPr lang="es-ES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367.860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320.796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361.827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356.231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Puerto</a:t>
                      </a:r>
                      <a:r>
                        <a:rPr lang="es-ES" sz="1400" b="0" baseline="0" dirty="0" smtClean="0"/>
                        <a:t> Falcón</a:t>
                      </a:r>
                      <a:endParaRPr lang="es-ES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146.202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100.393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600.305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654.793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CDE - Puente</a:t>
                      </a:r>
                      <a:r>
                        <a:rPr lang="es-ES" sz="1400" b="0" baseline="0" dirty="0" smtClean="0"/>
                        <a:t> de la Amistad</a:t>
                      </a:r>
                      <a:endParaRPr lang="es-ES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120.826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120.542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177.087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175.078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/>
                        <a:t>Encarnación</a:t>
                      </a:r>
                      <a:r>
                        <a:rPr lang="es-ES" sz="1400" b="0" baseline="0" dirty="0" smtClean="0"/>
                        <a:t> – Puente San Roque</a:t>
                      </a:r>
                      <a:endParaRPr lang="es-ES" sz="1400" b="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78.988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50.501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248.373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162.209</a:t>
                      </a:r>
                      <a:endParaRPr lang="es-ES" sz="16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Total País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828.407</a:t>
                      </a:r>
                      <a:endParaRPr lang="es-ES" b="1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/>
                        <a:t>710.007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1.823.356</a:t>
                      </a:r>
                      <a:endParaRPr lang="es-ES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/>
                        <a:t>1.819.873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416378" y="518160"/>
          <a:ext cx="8311244" cy="49487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{74C1A8A3-306A-4EB7-A6B1-4F7E0EB9C5D6}</a:tableStyleId>
              </a:tblPr>
              <a:tblGrid>
                <a:gridCol w="5698638"/>
                <a:gridCol w="2612606"/>
              </a:tblGrid>
              <a:tr h="4770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latin typeface="+mn-lt"/>
                        </a:rPr>
                        <a:t>Grupo</a:t>
                      </a:r>
                      <a:endParaRPr lang="es-ES" sz="1600" b="1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dirty="0" smtClean="0">
                          <a:latin typeface="+mn-lt"/>
                        </a:rPr>
                        <a:t>PGN 2018</a:t>
                      </a:r>
                      <a:endParaRPr lang="es-ES" sz="1400" b="1" dirty="0" smtClean="0">
                        <a:latin typeface="+mn-lt"/>
                      </a:endParaRPr>
                    </a:p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Aprobado</a:t>
                      </a:r>
                      <a:r>
                        <a:rPr lang="es-ES" sz="1400" baseline="0" dirty="0" smtClean="0">
                          <a:latin typeface="+mn-lt"/>
                        </a:rPr>
                        <a:t> por Hacienda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00"/>
                    </a:solidFill>
                  </a:tcPr>
                </a:tc>
              </a:tr>
              <a:tr h="757614">
                <a:tc>
                  <a:txBody>
                    <a:bodyPr/>
                    <a:lstStyle/>
                    <a:p>
                      <a:endParaRPr lang="es-ES" sz="16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es-ES" sz="16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Presupuesto total</a:t>
                      </a:r>
                    </a:p>
                    <a:p>
                      <a:endParaRPr lang="es-E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600" b="1" dirty="0" smtClean="0">
                          <a:solidFill>
                            <a:schemeClr val="tx1"/>
                          </a:solidFill>
                        </a:rPr>
                        <a:t>38.145.117.612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100 - Servicios</a:t>
                      </a:r>
                      <a:r>
                        <a:rPr lang="es-E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personales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es-ES" sz="1400" u="none" strike="noStrike" dirty="0" smtClean="0">
                          <a:effectLst/>
                          <a:latin typeface="+mn-lt"/>
                        </a:rPr>
                        <a:t>21.969.053.634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06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200 - Servicios</a:t>
                      </a:r>
                      <a:r>
                        <a:rPr lang="es-E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 personales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ES" sz="1400" u="none" strike="noStrike" dirty="0" smtClean="0">
                          <a:effectLst/>
                          <a:latin typeface="+mn-lt"/>
                        </a:rPr>
                        <a:t>5.472.013.978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endParaRPr lang="es-E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06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300 - Bienes</a:t>
                      </a:r>
                      <a:r>
                        <a:rPr lang="es-ES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 consumo e insumos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ES" sz="1400" u="none" strike="noStrike" dirty="0" smtClean="0">
                          <a:effectLst/>
                          <a:latin typeface="+mn-lt"/>
                        </a:rPr>
                        <a:t>1.468.050.000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endParaRPr lang="es-E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06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500 – Inversión física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ES" sz="1400" u="none" strike="noStrike" dirty="0" smtClean="0">
                          <a:effectLst/>
                          <a:latin typeface="+mn-lt"/>
                        </a:rPr>
                        <a:t>4.886..000.000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endParaRPr lang="es-E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06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800 – Transferencias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ES" sz="1400" u="none" strike="noStrike" dirty="0" smtClean="0">
                          <a:effectLst/>
                          <a:latin typeface="+mn-lt"/>
                        </a:rPr>
                        <a:t>4.250.000.000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endParaRPr lang="es-E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06">
                <a:tc>
                  <a:txBody>
                    <a:bodyPr/>
                    <a:lstStyle/>
                    <a:p>
                      <a:r>
                        <a:rPr lang="es-ES" sz="1400" b="1" dirty="0" smtClean="0">
                          <a:latin typeface="+mn-lt"/>
                        </a:rPr>
                        <a:t>900 – Otros gastos</a:t>
                      </a:r>
                      <a:endParaRPr lang="es-ES" sz="1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100.000.000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06">
                <a:tc>
                  <a:txBody>
                    <a:bodyPr/>
                    <a:lstStyle/>
                    <a:p>
                      <a:endParaRPr lang="es-ES" sz="1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5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53" y="2345085"/>
            <a:ext cx="5532778" cy="348965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1629" y="968829"/>
            <a:ext cx="812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¡Gracias por su atención!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37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740227" y="928086"/>
            <a:ext cx="7543801" cy="709865"/>
          </a:xfrm>
        </p:spPr>
        <p:txBody>
          <a:bodyPr/>
          <a:lstStyle/>
          <a:p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 General de Migraciones</a:t>
            </a:r>
            <a:b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cuenta con: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75556" y="2529112"/>
            <a:ext cx="4468586" cy="3323772"/>
          </a:xfrm>
        </p:spPr>
        <p:txBody>
          <a:bodyPr/>
          <a:lstStyle/>
          <a:p>
            <a:pPr marL="0" indent="0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b="1" dirty="0" smtClean="0">
                <a:solidFill>
                  <a:schemeClr val="tx1"/>
                </a:solidFill>
              </a:rPr>
              <a:t>1 </a:t>
            </a:r>
            <a:r>
              <a:rPr lang="es-ES" dirty="0" smtClean="0">
                <a:solidFill>
                  <a:schemeClr val="tx1"/>
                </a:solidFill>
              </a:rPr>
              <a:t>Sede Central en Asunción.</a:t>
            </a:r>
          </a:p>
          <a:p>
            <a:pPr>
              <a:buFont typeface="Wingdings" panose="05000000000000000000" pitchFamily="2" charset="2"/>
              <a:buChar char="§"/>
            </a:pPr>
            <a:endParaRPr lang="es-ES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b="1" dirty="0" smtClean="0">
                <a:solidFill>
                  <a:schemeClr val="tx1"/>
                </a:solidFill>
              </a:rPr>
              <a:t>9</a:t>
            </a:r>
            <a:r>
              <a:rPr lang="es-ES" dirty="0" smtClean="0">
                <a:solidFill>
                  <a:schemeClr val="tx1"/>
                </a:solidFill>
              </a:rPr>
              <a:t> Oficinas regionales y de documentación.</a:t>
            </a:r>
          </a:p>
          <a:p>
            <a:pPr marL="0" indent="0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ES" b="1" dirty="0" smtClean="0">
                <a:solidFill>
                  <a:schemeClr val="tx1"/>
                </a:solidFill>
              </a:rPr>
              <a:t>37</a:t>
            </a:r>
            <a:r>
              <a:rPr lang="es-ES" dirty="0" smtClean="0">
                <a:solidFill>
                  <a:schemeClr val="tx1"/>
                </a:solidFill>
              </a:rPr>
              <a:t> Puestos de control migratorio terrestres, fluviales y aeroportuarios habilitados y en funcionamiento.</a:t>
            </a:r>
          </a:p>
          <a:p>
            <a:pPr marL="0" indent="0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6772" y="1163275"/>
            <a:ext cx="6989026" cy="53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442" y="633185"/>
            <a:ext cx="6971272" cy="1326244"/>
          </a:xfrm>
        </p:spPr>
        <p:txBody>
          <a:bodyPr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Ejecución presupuestaria por el objeto del gasto sobre movimientos 2017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5914" y="2685144"/>
            <a:ext cx="7097486" cy="2006600"/>
          </a:xfr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chemeClr val="tx1"/>
                </a:solidFill>
              </a:rPr>
              <a:t>El presupuesto </a:t>
            </a:r>
            <a:r>
              <a:rPr lang="es-ES" sz="2000" dirty="0" smtClean="0">
                <a:solidFill>
                  <a:schemeClr val="tx1"/>
                </a:solidFill>
              </a:rPr>
              <a:t>para </a:t>
            </a:r>
            <a:r>
              <a:rPr lang="es-ES" sz="2000" dirty="0">
                <a:solidFill>
                  <a:schemeClr val="tx1"/>
                </a:solidFill>
              </a:rPr>
              <a:t>el ejercicio fiscal </a:t>
            </a:r>
            <a:r>
              <a:rPr lang="es-ES" sz="2000" dirty="0" smtClean="0">
                <a:solidFill>
                  <a:schemeClr val="tx1"/>
                </a:solidFill>
              </a:rPr>
              <a:t>2017 es de </a:t>
            </a:r>
          </a:p>
          <a:p>
            <a:pPr marL="0" indent="0" algn="ctr"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Gs</a:t>
            </a:r>
            <a:r>
              <a:rPr lang="es-ES" sz="2000" b="1" dirty="0">
                <a:solidFill>
                  <a:schemeClr val="tx1"/>
                </a:solidFill>
              </a:rPr>
              <a:t>. </a:t>
            </a:r>
            <a:r>
              <a:rPr lang="es-ES" sz="2000" b="1" smtClean="0">
                <a:solidFill>
                  <a:schemeClr val="tx1"/>
                </a:solidFill>
              </a:rPr>
              <a:t>36.867.905.697.-</a:t>
            </a:r>
            <a:endParaRPr lang="es-ES" sz="2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000" dirty="0" smtClean="0">
                <a:solidFill>
                  <a:schemeClr val="tx1"/>
                </a:solidFill>
              </a:rPr>
              <a:t>A la fecha, la DGM ha realizado obligaciones por un total de </a:t>
            </a:r>
            <a:r>
              <a:rPr lang="es-ES" sz="2000" b="1" dirty="0" smtClean="0">
                <a:solidFill>
                  <a:schemeClr val="tx1"/>
                </a:solidFill>
              </a:rPr>
              <a:t>Gs. 19.752.934.675</a:t>
            </a:r>
            <a:r>
              <a:rPr lang="es-ES" sz="2000" dirty="0" smtClean="0">
                <a:solidFill>
                  <a:schemeClr val="tx1"/>
                </a:solidFill>
              </a:rPr>
              <a:t>, que representa el </a:t>
            </a:r>
            <a:r>
              <a:rPr lang="es-ES" sz="2000" b="1" dirty="0" smtClean="0">
                <a:solidFill>
                  <a:schemeClr val="tx1"/>
                </a:solidFill>
              </a:rPr>
              <a:t>54 %</a:t>
            </a:r>
            <a:r>
              <a:rPr lang="es-ES" sz="2000" dirty="0" smtClean="0">
                <a:solidFill>
                  <a:schemeClr val="tx1"/>
                </a:solidFill>
              </a:rPr>
              <a:t> de ejecución presupuestaria.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136911"/>
            <a:ext cx="8153400" cy="543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3341268"/>
            <a:ext cx="9144000" cy="903514"/>
          </a:xfrm>
          <a:prstGeom prst="rect">
            <a:avLst/>
          </a:prstGeom>
          <a:solidFill>
            <a:srgbClr val="99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489857" y="3428355"/>
            <a:ext cx="8294914" cy="903514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Y AVANCES EN EL 2017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6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87466" y="2783336"/>
            <a:ext cx="51840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Y" sz="1600" dirty="0" smtClean="0"/>
              <a:t>Cabe resaltar que la </a:t>
            </a:r>
            <a:r>
              <a:rPr lang="es-PY" sz="1600" b="1" dirty="0" smtClean="0"/>
              <a:t>Dirección </a:t>
            </a:r>
            <a:r>
              <a:rPr lang="es-PY" sz="1600" b="1" dirty="0"/>
              <a:t>General de Migraciones</a:t>
            </a:r>
            <a:r>
              <a:rPr lang="es-PY" sz="1600" dirty="0"/>
              <a:t> </a:t>
            </a:r>
            <a:r>
              <a:rPr lang="es-PY" sz="1600" dirty="0" smtClean="0"/>
              <a:t>es una de las instituciones mejor ponderadas actualmente, tanto por la SENAC como por la Secretaría de la función pública, debido a </a:t>
            </a:r>
            <a:r>
              <a:rPr lang="es-PY" sz="1600" dirty="0"/>
              <a:t>los trabajos realizados en el ámbito de la transparencia </a:t>
            </a:r>
            <a:r>
              <a:rPr lang="es-PY" sz="1600" dirty="0" smtClean="0"/>
              <a:t>activa y acceso a la información pública establecidos en las leyes Nº </a:t>
            </a:r>
            <a:r>
              <a:rPr lang="es-PY" sz="1600" b="1" dirty="0" smtClean="0"/>
              <a:t>5189/14</a:t>
            </a:r>
            <a:r>
              <a:rPr lang="es-PY" sz="1600" dirty="0" smtClean="0"/>
              <a:t> y </a:t>
            </a:r>
            <a:r>
              <a:rPr lang="es-PY" sz="1600" b="1" dirty="0" smtClean="0"/>
              <a:t>5282/14</a:t>
            </a:r>
            <a:r>
              <a:rPr lang="es-PY" sz="1600" dirty="0" smtClean="0"/>
              <a:t>, siendo la </a:t>
            </a:r>
            <a:r>
              <a:rPr lang="es-PY" sz="1600" dirty="0"/>
              <a:t>página web </a:t>
            </a:r>
            <a:r>
              <a:rPr lang="es-PY" sz="1600" b="1" u="sng" dirty="0">
                <a:hlinkClick r:id="rId3"/>
              </a:rPr>
              <a:t>www.migraciones.gov.py</a:t>
            </a:r>
            <a:r>
              <a:rPr lang="es-PY" sz="1600" dirty="0"/>
              <a:t> </a:t>
            </a:r>
            <a:r>
              <a:rPr lang="es-PY" sz="1600" dirty="0" smtClean="0"/>
              <a:t>una </a:t>
            </a:r>
            <a:r>
              <a:rPr lang="es-PY" sz="1600" dirty="0"/>
              <a:t>de las más completas y organizadas, en cuanto a información pública y facilidad de acceso a las mismas por parte de los </a:t>
            </a:r>
            <a:r>
              <a:rPr lang="es-PY" sz="1600" dirty="0" smtClean="0"/>
              <a:t>usuarios</a:t>
            </a:r>
            <a:r>
              <a:rPr lang="es-PY" sz="1600" dirty="0" smtClean="0"/>
              <a:t>.</a:t>
            </a:r>
            <a:endParaRPr lang="es-ES" sz="1600" dirty="0"/>
          </a:p>
        </p:txBody>
      </p:sp>
      <p:pic>
        <p:nvPicPr>
          <p:cNvPr id="8" name="Imagen 7" descr="Recorte de pantall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1812"/>
          <a:stretch/>
        </p:blipFill>
        <p:spPr>
          <a:xfrm>
            <a:off x="5899948" y="2783336"/>
            <a:ext cx="3007481" cy="251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802036" y="871202"/>
            <a:ext cx="7086601" cy="1184169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s-PY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Migraciones </a:t>
            </a:r>
            <a:r>
              <a:rPr lang="es-PY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encuentra </a:t>
            </a:r>
            <a:r>
              <a:rPr lang="es-PY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puesto N° 21 de las </a:t>
            </a:r>
            <a:r>
              <a:rPr lang="es-PY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instituciones del Poder Ejecutivo con el 100% de cumplimiento en el marco de la Ley </a:t>
            </a:r>
            <a:r>
              <a:rPr lang="es-PY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5189 de Transparencia.</a:t>
            </a:r>
            <a:endParaRPr lang="es-ES" sz="2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s-ES" sz="2000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576940" y="606800"/>
            <a:ext cx="6966857" cy="1186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s-ES" b="1" dirty="0" smtClean="0">
                <a:solidFill>
                  <a:schemeClr val="tx1"/>
                </a:solidFill>
              </a:rPr>
              <a:t>Incremento en la recaudación en concepto de </a:t>
            </a:r>
            <a:r>
              <a:rPr lang="es-ES" b="1" dirty="0" smtClean="0">
                <a:solidFill>
                  <a:srgbClr val="002C58"/>
                </a:solidFill>
              </a:rPr>
              <a:t>Jornadas de Regularización Migratoria</a:t>
            </a:r>
          </a:p>
          <a:p>
            <a:pPr marL="0" indent="0" algn="ctr">
              <a:buFont typeface="Wingdings 3" charset="2"/>
              <a:buNone/>
            </a:pPr>
            <a:r>
              <a:rPr lang="es-ES" b="1" dirty="0" smtClean="0">
                <a:solidFill>
                  <a:schemeClr val="tx1"/>
                </a:solidFill>
              </a:rPr>
              <a:t>Comparativo año 2013 hasta la fecha </a:t>
            </a:r>
            <a:r>
              <a:rPr lang="es-ES" sz="1400" b="1" dirty="0" smtClean="0">
                <a:solidFill>
                  <a:schemeClr val="tx1"/>
                </a:solidFill>
              </a:rPr>
              <a:t>(en Guaraníes)</a:t>
            </a:r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862995"/>
              </p:ext>
            </p:extLst>
          </p:nvPr>
        </p:nvGraphicFramePr>
        <p:xfrm>
          <a:off x="1371600" y="1997972"/>
          <a:ext cx="6584796" cy="369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2688771" y="5550762"/>
            <a:ext cx="5987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2013                 2014                  2015                 2016                 2017</a:t>
            </a:r>
            <a:endParaRPr lang="es-ES" sz="1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829430" y="6029490"/>
            <a:ext cx="7454598" cy="7078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 mes de setiembre, ya se logró superar la recaudación de equipos móviles de todo periodo anterior </a:t>
            </a:r>
            <a:r>
              <a:rPr lang="es-ES" sz="2000" b="1" dirty="0" smtClean="0"/>
              <a:t>en un 107%.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7037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210"/>
              </p:ext>
            </p:extLst>
          </p:nvPr>
        </p:nvGraphicFramePr>
        <p:xfrm>
          <a:off x="1349828" y="2235650"/>
          <a:ext cx="6901543" cy="359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915458" y="5913886"/>
            <a:ext cx="745459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 mes de setiembre, ya se logró superar la recaudación general de todo el periodo anterior </a:t>
            </a:r>
            <a:r>
              <a:rPr lang="es-ES" sz="2000" b="1" dirty="0" smtClean="0"/>
              <a:t>en un 104%. </a:t>
            </a:r>
            <a:endParaRPr lang="es-ES" sz="2000" b="1" dirty="0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576940" y="606800"/>
            <a:ext cx="6966857" cy="1186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s-ES" b="1" dirty="0" smtClean="0">
                <a:solidFill>
                  <a:schemeClr val="tx1"/>
                </a:solidFill>
              </a:rPr>
              <a:t>Incremento en la </a:t>
            </a:r>
            <a:r>
              <a:rPr lang="es-ES" b="1" dirty="0" smtClean="0">
                <a:solidFill>
                  <a:srgbClr val="C00000"/>
                </a:solidFill>
              </a:rPr>
              <a:t>Recaudación General de la Institución</a:t>
            </a:r>
          </a:p>
          <a:p>
            <a:pPr marL="0" indent="0" algn="ctr">
              <a:buFont typeface="Wingdings 3" charset="2"/>
              <a:buNone/>
            </a:pPr>
            <a:r>
              <a:rPr lang="es-ES" b="1" dirty="0" smtClean="0">
                <a:solidFill>
                  <a:schemeClr val="tx1"/>
                </a:solidFill>
              </a:rPr>
              <a:t>Comparativo año 2013 hasta la fecha </a:t>
            </a:r>
            <a:r>
              <a:rPr lang="es-ES" sz="1400" b="1" dirty="0" smtClean="0">
                <a:solidFill>
                  <a:schemeClr val="tx1"/>
                </a:solidFill>
              </a:rPr>
              <a:t>(en Guaraníes)</a:t>
            </a:r>
            <a:endParaRPr lang="es-E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8963" y="738037"/>
            <a:ext cx="7086601" cy="1828799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Culminación de la primera etapa del </a:t>
            </a:r>
            <a:r>
              <a:rPr lang="es-ES" sz="2000" b="1" dirty="0">
                <a:solidFill>
                  <a:schemeClr val="tx1"/>
                </a:solidFill>
              </a:rPr>
              <a:t>proyecto de </a:t>
            </a:r>
            <a:endParaRPr lang="es-ES" sz="2000" b="1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Modernización </a:t>
            </a:r>
            <a:r>
              <a:rPr lang="es-E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Sistema de Gestión </a:t>
            </a:r>
            <a:r>
              <a:rPr lang="es-ES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Migratoria</a:t>
            </a:r>
            <a:r>
              <a:rPr lang="es-E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2454880"/>
            <a:ext cx="2767466" cy="184497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3456429" y="2454880"/>
            <a:ext cx="5042579" cy="42018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dirty="0" smtClean="0">
                <a:solidFill>
                  <a:schemeClr val="tx1"/>
                </a:solidFill>
              </a:rPr>
              <a:t>Se culminó la primera etapa del proyecto </a:t>
            </a:r>
            <a:r>
              <a:rPr lang="es-ES" b="1" i="1" dirty="0" smtClean="0">
                <a:solidFill>
                  <a:srgbClr val="002C58"/>
                </a:solidFill>
              </a:rPr>
              <a:t>"Gestión </a:t>
            </a:r>
            <a:r>
              <a:rPr lang="es-ES" b="1" i="1" dirty="0">
                <a:solidFill>
                  <a:srgbClr val="002C58"/>
                </a:solidFill>
              </a:rPr>
              <a:t>de la Migración por medio de un Sistema Interconectado de Registro e Identificación de Personas (PIRS/MIDAS) en </a:t>
            </a:r>
            <a:r>
              <a:rPr lang="es-ES" b="1" i="1" dirty="0" smtClean="0">
                <a:solidFill>
                  <a:srgbClr val="002C58"/>
                </a:solidFill>
              </a:rPr>
              <a:t>Paraguay“</a:t>
            </a:r>
            <a:r>
              <a:rPr lang="es-ES" dirty="0" smtClean="0">
                <a:solidFill>
                  <a:schemeClr val="tx1"/>
                </a:solidFill>
              </a:rPr>
              <a:t>, que permitió modernizar </a:t>
            </a:r>
            <a:r>
              <a:rPr lang="es-ES" dirty="0">
                <a:solidFill>
                  <a:schemeClr val="tx1"/>
                </a:solidFill>
              </a:rPr>
              <a:t>los mecanismos de control migratorio en </a:t>
            </a:r>
            <a:r>
              <a:rPr lang="es-ES" dirty="0" smtClean="0">
                <a:solidFill>
                  <a:schemeClr val="tx1"/>
                </a:solidFill>
              </a:rPr>
              <a:t>los </a:t>
            </a:r>
            <a:r>
              <a:rPr lang="es-ES" b="1" dirty="0" smtClean="0">
                <a:solidFill>
                  <a:schemeClr val="tx1"/>
                </a:solidFill>
              </a:rPr>
              <a:t>Aeropuertos Silvio Pettirossi y Guaraní</a:t>
            </a:r>
            <a:r>
              <a:rPr lang="es-ES" dirty="0" smtClean="0">
                <a:solidFill>
                  <a:schemeClr val="tx1"/>
                </a:solidFill>
              </a:rPr>
              <a:t> mediante </a:t>
            </a:r>
            <a:r>
              <a:rPr lang="es-ES" dirty="0">
                <a:solidFill>
                  <a:schemeClr val="tx1"/>
                </a:solidFill>
              </a:rPr>
              <a:t>la inclusión de tecnología digital y biométrica para el registro de personas, </a:t>
            </a:r>
            <a:r>
              <a:rPr lang="es-ES" dirty="0" smtClean="0">
                <a:solidFill>
                  <a:schemeClr val="tx1"/>
                </a:solidFill>
              </a:rPr>
              <a:t>mejoramiento de la infraestructura, interconexión con bases de datos de seguridad y capacitación de los recursos humanos.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" y="4321629"/>
            <a:ext cx="2767466" cy="184497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7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0" y="5720791"/>
            <a:ext cx="9144000" cy="8379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729344" y="2388431"/>
            <a:ext cx="8047036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dirty="0" smtClean="0">
                <a:solidFill>
                  <a:schemeClr val="tx1"/>
                </a:solidFill>
              </a:rPr>
              <a:t>Esta segunda etapa se encuentra en proceso de implementación y su finalización se prevé para fines del presente periodo. </a:t>
            </a:r>
          </a:p>
          <a:p>
            <a:pPr marL="0" indent="0" algn="just">
              <a:buNone/>
            </a:pPr>
            <a:r>
              <a:rPr lang="es-ES" sz="1600" b="1" dirty="0" smtClean="0">
                <a:solidFill>
                  <a:schemeClr val="tx1"/>
                </a:solidFill>
              </a:rPr>
              <a:t>Esta fase comprenderá a los tres principales puestos de control fronterizos:</a:t>
            </a:r>
            <a:endParaRPr lang="es-ES" sz="1600" b="1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64" y="546625"/>
            <a:ext cx="636974" cy="403233"/>
          </a:xfrm>
          <a:prstGeom prst="rect">
            <a:avLst/>
          </a:prstGeom>
        </p:spPr>
      </p:pic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868737" y="636240"/>
            <a:ext cx="7086601" cy="1386729"/>
          </a:xfrm>
          <a:noFill/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s-ES" b="1" dirty="0" smtClean="0">
                <a:solidFill>
                  <a:schemeClr val="tx1"/>
                </a:solidFill>
              </a:rPr>
              <a:t>Inicio de la segunda etapa del </a:t>
            </a:r>
            <a:r>
              <a:rPr lang="es-ES" b="1" dirty="0">
                <a:solidFill>
                  <a:schemeClr val="tx1"/>
                </a:solidFill>
              </a:rPr>
              <a:t>proyecto de </a:t>
            </a:r>
            <a:endParaRPr lang="es-ES" b="1" dirty="0" smtClean="0">
              <a:solidFill>
                <a:schemeClr val="tx1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b="1" dirty="0" smtClean="0">
                <a:solidFill>
                  <a:schemeClr val="tx1"/>
                </a:solidFill>
              </a:rPr>
              <a:t>Modernización </a:t>
            </a:r>
            <a:r>
              <a:rPr lang="es-ES" b="1" dirty="0">
                <a:solidFill>
                  <a:schemeClr val="tx1"/>
                </a:solidFill>
              </a:rPr>
              <a:t>del Sistema de Gestión </a:t>
            </a:r>
            <a:r>
              <a:rPr lang="es-ES" b="1" dirty="0" smtClean="0">
                <a:solidFill>
                  <a:schemeClr val="tx1"/>
                </a:solidFill>
              </a:rPr>
              <a:t>Migratoria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 </a:t>
            </a:r>
            <a:r>
              <a:rPr lang="es-ES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las principales fronteras terrestres</a:t>
            </a:r>
            <a:r>
              <a:rPr lang="es-ES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07" y="3718959"/>
            <a:ext cx="3002748" cy="200183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50" y="3717820"/>
            <a:ext cx="3004457" cy="200297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" y="3717819"/>
            <a:ext cx="3004457" cy="19899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6141252" y="5881665"/>
            <a:ext cx="30027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2C58"/>
                </a:solidFill>
              </a:rPr>
              <a:t>Puerto Falcón - Clorinda</a:t>
            </a:r>
          </a:p>
          <a:p>
            <a:pPr algn="ctr"/>
            <a:r>
              <a:rPr lang="es-ES" sz="1200" i="1" dirty="0" smtClean="0"/>
              <a:t>(</a:t>
            </a:r>
            <a:r>
              <a:rPr lang="es-ES" sz="1200" i="1" dirty="0"/>
              <a:t>Cabecera del Puente San Ignacio de Loyola)</a:t>
            </a:r>
          </a:p>
          <a:p>
            <a:pPr algn="ctr"/>
            <a:endParaRPr lang="es-ES" sz="14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072050" y="5881665"/>
            <a:ext cx="3004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2C58"/>
                </a:solidFill>
              </a:rPr>
              <a:t>Ciudad </a:t>
            </a:r>
            <a:r>
              <a:rPr lang="es-ES" sz="1400" b="1" dirty="0">
                <a:solidFill>
                  <a:srgbClr val="002C58"/>
                </a:solidFill>
              </a:rPr>
              <a:t>del </a:t>
            </a:r>
            <a:r>
              <a:rPr lang="es-ES" sz="1400" b="1" dirty="0" smtClean="0">
                <a:solidFill>
                  <a:srgbClr val="002C58"/>
                </a:solidFill>
              </a:rPr>
              <a:t>Este – </a:t>
            </a:r>
            <a:r>
              <a:rPr lang="es-ES" sz="1400" b="1" dirty="0" err="1" smtClean="0">
                <a:solidFill>
                  <a:srgbClr val="002C58"/>
                </a:solidFill>
              </a:rPr>
              <a:t>Foz</a:t>
            </a:r>
            <a:r>
              <a:rPr lang="es-ES" sz="1400" b="1" dirty="0" smtClean="0">
                <a:solidFill>
                  <a:srgbClr val="002C58"/>
                </a:solidFill>
              </a:rPr>
              <a:t> de Iguazú </a:t>
            </a:r>
          </a:p>
          <a:p>
            <a:pPr algn="ctr"/>
            <a:r>
              <a:rPr lang="es-ES" sz="1200" i="1" dirty="0" smtClean="0"/>
              <a:t>(</a:t>
            </a:r>
            <a:r>
              <a:rPr lang="es-ES" sz="1200" i="1" dirty="0"/>
              <a:t>Cabecera del Puente de la Amistad)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7592" y="5866297"/>
            <a:ext cx="29397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2C58"/>
                </a:solidFill>
              </a:rPr>
              <a:t>Encarnación - Posadas</a:t>
            </a:r>
          </a:p>
          <a:p>
            <a:pPr algn="ctr"/>
            <a:r>
              <a:rPr lang="es-ES" sz="1200" i="1" dirty="0" smtClean="0"/>
              <a:t>(</a:t>
            </a:r>
            <a:r>
              <a:rPr lang="es-ES" sz="1200" i="1" dirty="0"/>
              <a:t>Cabecera del Puente San Ignacio de Loyola)</a:t>
            </a:r>
          </a:p>
          <a:p>
            <a:endParaRPr lang="es-ES" sz="1200" i="1" dirty="0"/>
          </a:p>
        </p:txBody>
      </p:sp>
    </p:spTree>
    <p:extLst>
      <p:ext uri="{BB962C8B-B14F-4D97-AF65-F5344CB8AC3E}">
        <p14:creationId xmlns:p14="http://schemas.microsoft.com/office/powerpoint/2010/main" val="32360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Personalizado 63">
      <a:dk1>
        <a:srgbClr val="000000"/>
      </a:dk1>
      <a:lt1>
        <a:sysClr val="window" lastClr="FFFFFF"/>
      </a:lt1>
      <a:dk2>
        <a:srgbClr val="D8D8D8"/>
      </a:dk2>
      <a:lt2>
        <a:srgbClr val="DDDDDD"/>
      </a:lt2>
      <a:accent1>
        <a:srgbClr val="002C58"/>
      </a:accent1>
      <a:accent2>
        <a:srgbClr val="A6B727"/>
      </a:accent2>
      <a:accent3>
        <a:srgbClr val="F69200"/>
      </a:accent3>
      <a:accent4>
        <a:srgbClr val="C2C2C2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3241</TotalTime>
  <Words>1108</Words>
  <Application>Microsoft Office PowerPoint</Application>
  <PresentationFormat>Presentación en pantalla (4:3)</PresentationFormat>
  <Paragraphs>143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Sala de reuniones Ion</vt:lpstr>
      <vt:lpstr>Presentación de PowerPoint</vt:lpstr>
      <vt:lpstr>La Dirección General de Migraciones  cuenta con:</vt:lpstr>
      <vt:lpstr>Ejecución presupuestaria por el objeto del gasto sobre movimientos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Necesidad de incorporación de personal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Lilian González Ortega</dc:creator>
  <cp:lastModifiedBy>Usuario</cp:lastModifiedBy>
  <cp:revision>320</cp:revision>
  <cp:lastPrinted>2017-09-18T21:28:28Z</cp:lastPrinted>
  <dcterms:created xsi:type="dcterms:W3CDTF">2015-09-16T14:04:31Z</dcterms:created>
  <dcterms:modified xsi:type="dcterms:W3CDTF">2017-09-19T12:21:34Z</dcterms:modified>
</cp:coreProperties>
</file>