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handoutMasterIdLst>
    <p:handoutMasterId r:id="rId17"/>
  </p:handoutMasterIdLst>
  <p:sldIdLst>
    <p:sldId id="256" r:id="rId2"/>
    <p:sldId id="275" r:id="rId3"/>
    <p:sldId id="307" r:id="rId4"/>
    <p:sldId id="281" r:id="rId5"/>
    <p:sldId id="308" r:id="rId6"/>
    <p:sldId id="315" r:id="rId7"/>
    <p:sldId id="303" r:id="rId8"/>
    <p:sldId id="309" r:id="rId9"/>
    <p:sldId id="310" r:id="rId10"/>
    <p:sldId id="311" r:id="rId11"/>
    <p:sldId id="312" r:id="rId12"/>
    <p:sldId id="313" r:id="rId13"/>
    <p:sldId id="272" r:id="rId14"/>
    <p:sldId id="285" r:id="rId15"/>
    <p:sldId id="314" r:id="rId16"/>
  </p:sldIdLst>
  <p:sldSz cx="12192000" cy="6858000"/>
  <p:notesSz cx="6819900" cy="9918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1205A23D-D557-4992-A263-8116DB3D4BB4}">
          <p14:sldIdLst>
            <p14:sldId id="256"/>
            <p14:sldId id="275"/>
            <p14:sldId id="307"/>
            <p14:sldId id="281"/>
            <p14:sldId id="308"/>
            <p14:sldId id="315"/>
            <p14:sldId id="303"/>
            <p14:sldId id="309"/>
            <p14:sldId id="310"/>
            <p14:sldId id="311"/>
            <p14:sldId id="312"/>
            <p14:sldId id="313"/>
            <p14:sldId id="272"/>
            <p14:sldId id="285"/>
            <p14:sldId id="314"/>
          </p14:sldIdLst>
        </p14:section>
        <p14:section name="Sección sin título" id="{1F4B8D37-C6E9-4A8C-86A4-45C35EED0A8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8593" autoAdjust="0"/>
  </p:normalViewPr>
  <p:slideViewPr>
    <p:cSldViewPr snapToGrid="0">
      <p:cViewPr varScale="1">
        <p:scale>
          <a:sx n="87" d="100"/>
          <a:sy n="87" d="100"/>
        </p:scale>
        <p:origin x="120" y="23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A6E669-906A-47FD-95BA-DF5423EC1A22}"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s-PY"/>
        </a:p>
      </dgm:t>
    </dgm:pt>
    <dgm:pt modelId="{8E6A8978-FCA9-4DCF-BB3E-63DFC3E22588}">
      <dgm:prSet phldrT="[Texto]" custT="1"/>
      <dgm:spPr/>
      <dgm:t>
        <a:bodyPr/>
        <a:lstStyle/>
        <a:p>
          <a:r>
            <a:rPr lang="es-PY" sz="1400" dirty="0" smtClean="0"/>
            <a:t>Hasta 7 años</a:t>
          </a:r>
          <a:endParaRPr lang="es-PY" sz="1400" dirty="0"/>
        </a:p>
      </dgm:t>
    </dgm:pt>
    <dgm:pt modelId="{78FFB020-6FCB-4845-8630-48C3F9BC5DCB}" type="parTrans" cxnId="{04213392-9302-4524-95ED-666E23BE2651}">
      <dgm:prSet/>
      <dgm:spPr/>
      <dgm:t>
        <a:bodyPr/>
        <a:lstStyle/>
        <a:p>
          <a:endParaRPr lang="es-PY"/>
        </a:p>
      </dgm:t>
    </dgm:pt>
    <dgm:pt modelId="{8F2A88D3-7666-45DB-BD61-6AACAD13258D}" type="sibTrans" cxnId="{04213392-9302-4524-95ED-666E23BE2651}">
      <dgm:prSet/>
      <dgm:spPr/>
      <dgm:t>
        <a:bodyPr/>
        <a:lstStyle/>
        <a:p>
          <a:endParaRPr lang="es-PY"/>
        </a:p>
      </dgm:t>
    </dgm:pt>
    <dgm:pt modelId="{2FEBB7B6-EF7B-4AF0-84EA-5F8FEE681910}">
      <dgm:prSet phldrT="[Texto]" custT="1"/>
      <dgm:spPr/>
      <dgm:t>
        <a:bodyPr/>
        <a:lstStyle/>
        <a:p>
          <a:r>
            <a:rPr lang="es-PY" sz="1400" dirty="0" smtClean="0"/>
            <a:t>Hasta 10 años, periodo de gracia</a:t>
          </a:r>
          <a:endParaRPr lang="es-PY" sz="1400" dirty="0"/>
        </a:p>
      </dgm:t>
    </dgm:pt>
    <dgm:pt modelId="{62FDE21A-0787-4E11-8044-341BB7B02442}" type="parTrans" cxnId="{09320A9E-76AC-4E5E-B967-935C1AE6326C}">
      <dgm:prSet/>
      <dgm:spPr/>
      <dgm:t>
        <a:bodyPr/>
        <a:lstStyle/>
        <a:p>
          <a:endParaRPr lang="es-PY"/>
        </a:p>
      </dgm:t>
    </dgm:pt>
    <dgm:pt modelId="{1724ABA4-DFD6-40FA-95C6-CFFA7FB43326}" type="sibTrans" cxnId="{09320A9E-76AC-4E5E-B967-935C1AE6326C}">
      <dgm:prSet/>
      <dgm:spPr/>
      <dgm:t>
        <a:bodyPr/>
        <a:lstStyle/>
        <a:p>
          <a:endParaRPr lang="es-PY"/>
        </a:p>
      </dgm:t>
    </dgm:pt>
    <dgm:pt modelId="{E193DBFD-C011-4458-B2E2-61274E90D336}" type="pres">
      <dgm:prSet presAssocID="{47A6E669-906A-47FD-95BA-DF5423EC1A22}" presName="cycle" presStyleCnt="0">
        <dgm:presLayoutVars>
          <dgm:dir/>
          <dgm:resizeHandles val="exact"/>
        </dgm:presLayoutVars>
      </dgm:prSet>
      <dgm:spPr/>
      <dgm:t>
        <a:bodyPr/>
        <a:lstStyle/>
        <a:p>
          <a:endParaRPr lang="es-PY"/>
        </a:p>
      </dgm:t>
    </dgm:pt>
    <dgm:pt modelId="{A93771CC-AB13-4D4E-9E74-34F920B905F7}" type="pres">
      <dgm:prSet presAssocID="{8E6A8978-FCA9-4DCF-BB3E-63DFC3E22588}" presName="arrow" presStyleLbl="node1" presStyleIdx="0" presStyleCnt="2" custScaleY="100817" custRadScaleRad="51612" custRadScaleInc="-1636">
        <dgm:presLayoutVars>
          <dgm:bulletEnabled val="1"/>
        </dgm:presLayoutVars>
      </dgm:prSet>
      <dgm:spPr/>
      <dgm:t>
        <a:bodyPr/>
        <a:lstStyle/>
        <a:p>
          <a:endParaRPr lang="es-PY"/>
        </a:p>
      </dgm:t>
    </dgm:pt>
    <dgm:pt modelId="{D9702BEB-B9B1-411A-8456-99425DA02D0C}" type="pres">
      <dgm:prSet presAssocID="{2FEBB7B6-EF7B-4AF0-84EA-5F8FEE681910}" presName="arrow" presStyleLbl="node1" presStyleIdx="1" presStyleCnt="2" custAng="0" custScaleX="103106" custScaleY="100825" custRadScaleRad="69393" custRadScaleInc="90">
        <dgm:presLayoutVars>
          <dgm:bulletEnabled val="1"/>
        </dgm:presLayoutVars>
      </dgm:prSet>
      <dgm:spPr/>
      <dgm:t>
        <a:bodyPr/>
        <a:lstStyle/>
        <a:p>
          <a:endParaRPr lang="es-PY"/>
        </a:p>
      </dgm:t>
    </dgm:pt>
  </dgm:ptLst>
  <dgm:cxnLst>
    <dgm:cxn modelId="{04213392-9302-4524-95ED-666E23BE2651}" srcId="{47A6E669-906A-47FD-95BA-DF5423EC1A22}" destId="{8E6A8978-FCA9-4DCF-BB3E-63DFC3E22588}" srcOrd="0" destOrd="0" parTransId="{78FFB020-6FCB-4845-8630-48C3F9BC5DCB}" sibTransId="{8F2A88D3-7666-45DB-BD61-6AACAD13258D}"/>
    <dgm:cxn modelId="{80623E99-EF1A-4A72-9E24-BB9CA6309534}" type="presOf" srcId="{8E6A8978-FCA9-4DCF-BB3E-63DFC3E22588}" destId="{A93771CC-AB13-4D4E-9E74-34F920B905F7}" srcOrd="0" destOrd="0" presId="urn:microsoft.com/office/officeart/2005/8/layout/arrow1"/>
    <dgm:cxn modelId="{945355F6-D654-421B-B49C-7163C05744DD}" type="presOf" srcId="{47A6E669-906A-47FD-95BA-DF5423EC1A22}" destId="{E193DBFD-C011-4458-B2E2-61274E90D336}" srcOrd="0" destOrd="0" presId="urn:microsoft.com/office/officeart/2005/8/layout/arrow1"/>
    <dgm:cxn modelId="{09320A9E-76AC-4E5E-B967-935C1AE6326C}" srcId="{47A6E669-906A-47FD-95BA-DF5423EC1A22}" destId="{2FEBB7B6-EF7B-4AF0-84EA-5F8FEE681910}" srcOrd="1" destOrd="0" parTransId="{62FDE21A-0787-4E11-8044-341BB7B02442}" sibTransId="{1724ABA4-DFD6-40FA-95C6-CFFA7FB43326}"/>
    <dgm:cxn modelId="{0F7AD71C-E001-45F6-9CC6-42F36D6585BC}" type="presOf" srcId="{2FEBB7B6-EF7B-4AF0-84EA-5F8FEE681910}" destId="{D9702BEB-B9B1-411A-8456-99425DA02D0C}" srcOrd="0" destOrd="0" presId="urn:microsoft.com/office/officeart/2005/8/layout/arrow1"/>
    <dgm:cxn modelId="{75D9F7A5-B0B3-432E-A812-5248CAB0F8F2}" type="presParOf" srcId="{E193DBFD-C011-4458-B2E2-61274E90D336}" destId="{A93771CC-AB13-4D4E-9E74-34F920B905F7}" srcOrd="0" destOrd="0" presId="urn:microsoft.com/office/officeart/2005/8/layout/arrow1"/>
    <dgm:cxn modelId="{86F12A67-B49C-412B-9835-00E01981800A}" type="presParOf" srcId="{E193DBFD-C011-4458-B2E2-61274E90D336}" destId="{D9702BEB-B9B1-411A-8456-99425DA02D0C}"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3C3FCAF-F80E-41CD-8423-271CB6F3823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PY"/>
        </a:p>
      </dgm:t>
    </dgm:pt>
    <dgm:pt modelId="{F08CDCAA-7FE0-4A9A-BD31-684CB90514B8}" type="pres">
      <dgm:prSet presAssocID="{63C3FCAF-F80E-41CD-8423-271CB6F38239}" presName="Name0" presStyleCnt="0">
        <dgm:presLayoutVars>
          <dgm:dir/>
          <dgm:animLvl val="lvl"/>
          <dgm:resizeHandles/>
        </dgm:presLayoutVars>
      </dgm:prSet>
      <dgm:spPr/>
      <dgm:t>
        <a:bodyPr/>
        <a:lstStyle/>
        <a:p>
          <a:endParaRPr lang="es-PY"/>
        </a:p>
      </dgm:t>
    </dgm:pt>
  </dgm:ptLst>
  <dgm:cxnLst>
    <dgm:cxn modelId="{32241A91-23C1-4462-9846-623AF4AEC91F}" type="presOf" srcId="{63C3FCAF-F80E-41CD-8423-271CB6F38239}" destId="{F08CDCAA-7FE0-4A9A-BD31-684CB90514B8}" srcOrd="0"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3C3FCAF-F80E-41CD-8423-271CB6F3823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PY"/>
        </a:p>
      </dgm:t>
    </dgm:pt>
    <dgm:pt modelId="{F08CDCAA-7FE0-4A9A-BD31-684CB90514B8}" type="pres">
      <dgm:prSet presAssocID="{63C3FCAF-F80E-41CD-8423-271CB6F38239}" presName="Name0" presStyleCnt="0">
        <dgm:presLayoutVars>
          <dgm:dir/>
          <dgm:animLvl val="lvl"/>
          <dgm:resizeHandles/>
        </dgm:presLayoutVars>
      </dgm:prSet>
      <dgm:spPr/>
      <dgm:t>
        <a:bodyPr/>
        <a:lstStyle/>
        <a:p>
          <a:endParaRPr lang="es-PY"/>
        </a:p>
      </dgm:t>
    </dgm:pt>
  </dgm:ptLst>
  <dgm:cxnLst>
    <dgm:cxn modelId="{5DB28B0A-EDFD-4030-994F-4631F77F29C8}" type="presOf" srcId="{63C3FCAF-F80E-41CD-8423-271CB6F38239}" destId="{F08CDCAA-7FE0-4A9A-BD31-684CB90514B8}" srcOrd="0" destOrd="0" presId="urn:microsoft.com/office/officeart/2005/8/layout/vList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3C3FCAF-F80E-41CD-8423-271CB6F3823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PY"/>
        </a:p>
      </dgm:t>
    </dgm:pt>
    <dgm:pt modelId="{D88F5F6A-FE1D-4C90-8F1B-BADE8B6BF799}">
      <dgm:prSet phldrT="[Texto]"/>
      <dgm:spPr/>
      <dgm:t>
        <a:bodyPr/>
        <a:lstStyle/>
        <a:p>
          <a:r>
            <a:rPr lang="es-PY" dirty="0" smtClean="0"/>
            <a:t>EDUCACION FINANCIERA </a:t>
          </a:r>
          <a:endParaRPr lang="es-PY" dirty="0"/>
        </a:p>
      </dgm:t>
    </dgm:pt>
    <dgm:pt modelId="{359FCBA8-8620-40ED-BD44-49790A788DA6}" type="parTrans" cxnId="{4AC4DEEB-B6A9-44B8-BED7-8A86E9FDE2F2}">
      <dgm:prSet/>
      <dgm:spPr/>
      <dgm:t>
        <a:bodyPr/>
        <a:lstStyle/>
        <a:p>
          <a:endParaRPr lang="es-PY"/>
        </a:p>
      </dgm:t>
    </dgm:pt>
    <dgm:pt modelId="{AE36E252-C4E0-4A99-89EB-1B945B92DED8}" type="sibTrans" cxnId="{4AC4DEEB-B6A9-44B8-BED7-8A86E9FDE2F2}">
      <dgm:prSet/>
      <dgm:spPr/>
      <dgm:t>
        <a:bodyPr/>
        <a:lstStyle/>
        <a:p>
          <a:endParaRPr lang="es-PY"/>
        </a:p>
      </dgm:t>
    </dgm:pt>
    <dgm:pt modelId="{D34A9976-3108-45D0-B71C-00E026E7BE01}">
      <dgm:prSet phldrT="[Texto]" custT="1"/>
      <dgm:spPr/>
      <dgm:t>
        <a:bodyPr/>
        <a:lstStyle/>
        <a:p>
          <a:r>
            <a:rPr lang="es-PY" sz="2400" b="1" dirty="0" smtClean="0"/>
            <a:t>17.677   CLIENTES</a:t>
          </a:r>
          <a:endParaRPr lang="es-PY" sz="2400" b="1" dirty="0"/>
        </a:p>
      </dgm:t>
    </dgm:pt>
    <dgm:pt modelId="{F61C21F7-58CC-4C53-AACD-03FB12FB5E21}" type="parTrans" cxnId="{1F4ABD33-AFCF-4B4D-B104-631464F3E629}">
      <dgm:prSet/>
      <dgm:spPr/>
      <dgm:t>
        <a:bodyPr/>
        <a:lstStyle/>
        <a:p>
          <a:endParaRPr lang="es-PY"/>
        </a:p>
      </dgm:t>
    </dgm:pt>
    <dgm:pt modelId="{1C783066-E0B2-42DB-B4BC-E06D05AC0A30}" type="sibTrans" cxnId="{1F4ABD33-AFCF-4B4D-B104-631464F3E629}">
      <dgm:prSet/>
      <dgm:spPr/>
      <dgm:t>
        <a:bodyPr/>
        <a:lstStyle/>
        <a:p>
          <a:endParaRPr lang="es-PY"/>
        </a:p>
      </dgm:t>
    </dgm:pt>
    <dgm:pt modelId="{F08CDCAA-7FE0-4A9A-BD31-684CB90514B8}" type="pres">
      <dgm:prSet presAssocID="{63C3FCAF-F80E-41CD-8423-271CB6F38239}" presName="Name0" presStyleCnt="0">
        <dgm:presLayoutVars>
          <dgm:dir/>
          <dgm:animLvl val="lvl"/>
          <dgm:resizeHandles/>
        </dgm:presLayoutVars>
      </dgm:prSet>
      <dgm:spPr/>
      <dgm:t>
        <a:bodyPr/>
        <a:lstStyle/>
        <a:p>
          <a:endParaRPr lang="es-PY"/>
        </a:p>
      </dgm:t>
    </dgm:pt>
    <dgm:pt modelId="{22D164BB-4AAF-4F05-B206-EAA48B9D34BA}" type="pres">
      <dgm:prSet presAssocID="{D88F5F6A-FE1D-4C90-8F1B-BADE8B6BF799}" presName="linNode" presStyleCnt="0"/>
      <dgm:spPr/>
    </dgm:pt>
    <dgm:pt modelId="{A4E35093-38EF-4890-ADFC-410C117572D6}" type="pres">
      <dgm:prSet presAssocID="{D88F5F6A-FE1D-4C90-8F1B-BADE8B6BF799}" presName="parentShp" presStyleLbl="node1" presStyleIdx="0" presStyleCnt="1" custLinFactNeighborX="-264">
        <dgm:presLayoutVars>
          <dgm:bulletEnabled val="1"/>
        </dgm:presLayoutVars>
      </dgm:prSet>
      <dgm:spPr/>
      <dgm:t>
        <a:bodyPr/>
        <a:lstStyle/>
        <a:p>
          <a:endParaRPr lang="es-PY"/>
        </a:p>
      </dgm:t>
    </dgm:pt>
    <dgm:pt modelId="{C8F6C38F-0B85-4288-9106-2F08CA92B722}" type="pres">
      <dgm:prSet presAssocID="{D88F5F6A-FE1D-4C90-8F1B-BADE8B6BF799}" presName="childShp" presStyleLbl="bgAccFollowNode1" presStyleIdx="0" presStyleCnt="1" custLinFactNeighborX="5731" custLinFactNeighborY="-13462">
        <dgm:presLayoutVars>
          <dgm:bulletEnabled val="1"/>
        </dgm:presLayoutVars>
      </dgm:prSet>
      <dgm:spPr/>
      <dgm:t>
        <a:bodyPr/>
        <a:lstStyle/>
        <a:p>
          <a:endParaRPr lang="es-PY"/>
        </a:p>
      </dgm:t>
    </dgm:pt>
  </dgm:ptLst>
  <dgm:cxnLst>
    <dgm:cxn modelId="{4AC4DEEB-B6A9-44B8-BED7-8A86E9FDE2F2}" srcId="{63C3FCAF-F80E-41CD-8423-271CB6F38239}" destId="{D88F5F6A-FE1D-4C90-8F1B-BADE8B6BF799}" srcOrd="0" destOrd="0" parTransId="{359FCBA8-8620-40ED-BD44-49790A788DA6}" sibTransId="{AE36E252-C4E0-4A99-89EB-1B945B92DED8}"/>
    <dgm:cxn modelId="{7FE809CA-4ED7-49D3-992A-0224BBC7DB34}" type="presOf" srcId="{D34A9976-3108-45D0-B71C-00E026E7BE01}" destId="{C8F6C38F-0B85-4288-9106-2F08CA92B722}" srcOrd="0" destOrd="0" presId="urn:microsoft.com/office/officeart/2005/8/layout/vList6"/>
    <dgm:cxn modelId="{D3137A02-A7C1-4E2E-8497-C0B9D5BE1EAE}" type="presOf" srcId="{63C3FCAF-F80E-41CD-8423-271CB6F38239}" destId="{F08CDCAA-7FE0-4A9A-BD31-684CB90514B8}" srcOrd="0" destOrd="0" presId="urn:microsoft.com/office/officeart/2005/8/layout/vList6"/>
    <dgm:cxn modelId="{CDB459A8-4AF7-4DCA-A1CD-7FBD558A242E}" type="presOf" srcId="{D88F5F6A-FE1D-4C90-8F1B-BADE8B6BF799}" destId="{A4E35093-38EF-4890-ADFC-410C117572D6}" srcOrd="0" destOrd="0" presId="urn:microsoft.com/office/officeart/2005/8/layout/vList6"/>
    <dgm:cxn modelId="{1F4ABD33-AFCF-4B4D-B104-631464F3E629}" srcId="{D88F5F6A-FE1D-4C90-8F1B-BADE8B6BF799}" destId="{D34A9976-3108-45D0-B71C-00E026E7BE01}" srcOrd="0" destOrd="0" parTransId="{F61C21F7-58CC-4C53-AACD-03FB12FB5E21}" sibTransId="{1C783066-E0B2-42DB-B4BC-E06D05AC0A30}"/>
    <dgm:cxn modelId="{D4889B76-3DD2-484C-83B7-64FB39CCAB52}" type="presParOf" srcId="{F08CDCAA-7FE0-4A9A-BD31-684CB90514B8}" destId="{22D164BB-4AAF-4F05-B206-EAA48B9D34BA}" srcOrd="0" destOrd="0" presId="urn:microsoft.com/office/officeart/2005/8/layout/vList6"/>
    <dgm:cxn modelId="{AB22C0AA-1213-4B71-8A4C-F77D2C81EEC3}" type="presParOf" srcId="{22D164BB-4AAF-4F05-B206-EAA48B9D34BA}" destId="{A4E35093-38EF-4890-ADFC-410C117572D6}" srcOrd="0" destOrd="0" presId="urn:microsoft.com/office/officeart/2005/8/layout/vList6"/>
    <dgm:cxn modelId="{8AE889EE-6A69-47B8-A768-8634102C7EDE}" type="presParOf" srcId="{22D164BB-4AAF-4F05-B206-EAA48B9D34BA}" destId="{C8F6C38F-0B85-4288-9106-2F08CA92B722}" srcOrd="1" destOrd="0" presId="urn:microsoft.com/office/officeart/2005/8/layout/vList6"/>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3C3FCAF-F80E-41CD-8423-271CB6F3823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PY"/>
        </a:p>
      </dgm:t>
    </dgm:pt>
    <dgm:pt modelId="{D88F5F6A-FE1D-4C90-8F1B-BADE8B6BF799}">
      <dgm:prSet phldrT="[Texto]" custT="1"/>
      <dgm:spPr/>
      <dgm:t>
        <a:bodyPr/>
        <a:lstStyle/>
        <a:p>
          <a:r>
            <a:rPr lang="es-PY" sz="1800" dirty="0" smtClean="0"/>
            <a:t>CLIENTES REESTRUCTURADOS</a:t>
          </a:r>
          <a:endParaRPr lang="es-PY" sz="1800" dirty="0"/>
        </a:p>
      </dgm:t>
    </dgm:pt>
    <dgm:pt modelId="{359FCBA8-8620-40ED-BD44-49790A788DA6}" type="parTrans" cxnId="{4AC4DEEB-B6A9-44B8-BED7-8A86E9FDE2F2}">
      <dgm:prSet/>
      <dgm:spPr/>
      <dgm:t>
        <a:bodyPr/>
        <a:lstStyle/>
        <a:p>
          <a:endParaRPr lang="es-PY"/>
        </a:p>
      </dgm:t>
    </dgm:pt>
    <dgm:pt modelId="{AE36E252-C4E0-4A99-89EB-1B945B92DED8}" type="sibTrans" cxnId="{4AC4DEEB-B6A9-44B8-BED7-8A86E9FDE2F2}">
      <dgm:prSet/>
      <dgm:spPr/>
      <dgm:t>
        <a:bodyPr/>
        <a:lstStyle/>
        <a:p>
          <a:endParaRPr lang="es-PY"/>
        </a:p>
      </dgm:t>
    </dgm:pt>
    <dgm:pt modelId="{D34A9976-3108-45D0-B71C-00E026E7BE01}">
      <dgm:prSet phldrT="[Texto]"/>
      <dgm:spPr/>
      <dgm:t>
        <a:bodyPr/>
        <a:lstStyle/>
        <a:p>
          <a:r>
            <a:rPr lang="es-PY" b="1" dirty="0" smtClean="0"/>
            <a:t>19.306    </a:t>
          </a:r>
          <a:r>
            <a:rPr lang="es-ES" b="1" dirty="0" smtClean="0"/>
            <a:t>₲</a:t>
          </a:r>
          <a:r>
            <a:rPr lang="es-PY" b="1" dirty="0" smtClean="0"/>
            <a:t> 78.869.273.751</a:t>
          </a:r>
          <a:endParaRPr lang="es-PY" b="1" dirty="0"/>
        </a:p>
      </dgm:t>
    </dgm:pt>
    <dgm:pt modelId="{F61C21F7-58CC-4C53-AACD-03FB12FB5E21}" type="parTrans" cxnId="{1F4ABD33-AFCF-4B4D-B104-631464F3E629}">
      <dgm:prSet/>
      <dgm:spPr/>
      <dgm:t>
        <a:bodyPr/>
        <a:lstStyle/>
        <a:p>
          <a:endParaRPr lang="es-PY"/>
        </a:p>
      </dgm:t>
    </dgm:pt>
    <dgm:pt modelId="{1C783066-E0B2-42DB-B4BC-E06D05AC0A30}" type="sibTrans" cxnId="{1F4ABD33-AFCF-4B4D-B104-631464F3E629}">
      <dgm:prSet/>
      <dgm:spPr/>
      <dgm:t>
        <a:bodyPr/>
        <a:lstStyle/>
        <a:p>
          <a:endParaRPr lang="es-PY"/>
        </a:p>
      </dgm:t>
    </dgm:pt>
    <dgm:pt modelId="{F08CDCAA-7FE0-4A9A-BD31-684CB90514B8}" type="pres">
      <dgm:prSet presAssocID="{63C3FCAF-F80E-41CD-8423-271CB6F38239}" presName="Name0" presStyleCnt="0">
        <dgm:presLayoutVars>
          <dgm:dir/>
          <dgm:animLvl val="lvl"/>
          <dgm:resizeHandles/>
        </dgm:presLayoutVars>
      </dgm:prSet>
      <dgm:spPr/>
      <dgm:t>
        <a:bodyPr/>
        <a:lstStyle/>
        <a:p>
          <a:endParaRPr lang="es-PY"/>
        </a:p>
      </dgm:t>
    </dgm:pt>
    <dgm:pt modelId="{22D164BB-4AAF-4F05-B206-EAA48B9D34BA}" type="pres">
      <dgm:prSet presAssocID="{D88F5F6A-FE1D-4C90-8F1B-BADE8B6BF799}" presName="linNode" presStyleCnt="0"/>
      <dgm:spPr/>
    </dgm:pt>
    <dgm:pt modelId="{A4E35093-38EF-4890-ADFC-410C117572D6}" type="pres">
      <dgm:prSet presAssocID="{D88F5F6A-FE1D-4C90-8F1B-BADE8B6BF799}" presName="parentShp" presStyleLbl="node1" presStyleIdx="0" presStyleCnt="1" custLinFactY="-305769" custLinFactNeighborX="-29856" custLinFactNeighborY="-400000">
        <dgm:presLayoutVars>
          <dgm:bulletEnabled val="1"/>
        </dgm:presLayoutVars>
      </dgm:prSet>
      <dgm:spPr/>
      <dgm:t>
        <a:bodyPr/>
        <a:lstStyle/>
        <a:p>
          <a:endParaRPr lang="es-PY"/>
        </a:p>
      </dgm:t>
    </dgm:pt>
    <dgm:pt modelId="{C8F6C38F-0B85-4288-9106-2F08CA92B722}" type="pres">
      <dgm:prSet presAssocID="{D88F5F6A-FE1D-4C90-8F1B-BADE8B6BF799}" presName="childShp" presStyleLbl="bgAccFollowNode1" presStyleIdx="0" presStyleCnt="1">
        <dgm:presLayoutVars>
          <dgm:bulletEnabled val="1"/>
        </dgm:presLayoutVars>
      </dgm:prSet>
      <dgm:spPr/>
      <dgm:t>
        <a:bodyPr/>
        <a:lstStyle/>
        <a:p>
          <a:endParaRPr lang="es-PY"/>
        </a:p>
      </dgm:t>
    </dgm:pt>
  </dgm:ptLst>
  <dgm:cxnLst>
    <dgm:cxn modelId="{4AC4DEEB-B6A9-44B8-BED7-8A86E9FDE2F2}" srcId="{63C3FCAF-F80E-41CD-8423-271CB6F38239}" destId="{D88F5F6A-FE1D-4C90-8F1B-BADE8B6BF799}" srcOrd="0" destOrd="0" parTransId="{359FCBA8-8620-40ED-BD44-49790A788DA6}" sibTransId="{AE36E252-C4E0-4A99-89EB-1B945B92DED8}"/>
    <dgm:cxn modelId="{F4D961DA-BF34-442C-8D11-45A5CAE0CE06}" type="presOf" srcId="{D34A9976-3108-45D0-B71C-00E026E7BE01}" destId="{C8F6C38F-0B85-4288-9106-2F08CA92B722}" srcOrd="0" destOrd="0" presId="urn:microsoft.com/office/officeart/2005/8/layout/vList6"/>
    <dgm:cxn modelId="{1F4ABD33-AFCF-4B4D-B104-631464F3E629}" srcId="{D88F5F6A-FE1D-4C90-8F1B-BADE8B6BF799}" destId="{D34A9976-3108-45D0-B71C-00E026E7BE01}" srcOrd="0" destOrd="0" parTransId="{F61C21F7-58CC-4C53-AACD-03FB12FB5E21}" sibTransId="{1C783066-E0B2-42DB-B4BC-E06D05AC0A30}"/>
    <dgm:cxn modelId="{FB73D175-59B4-4442-AB02-38EB459FBD25}" type="presOf" srcId="{63C3FCAF-F80E-41CD-8423-271CB6F38239}" destId="{F08CDCAA-7FE0-4A9A-BD31-684CB90514B8}" srcOrd="0" destOrd="0" presId="urn:microsoft.com/office/officeart/2005/8/layout/vList6"/>
    <dgm:cxn modelId="{C674E026-2D87-4019-B40E-10ECF1BB4552}" type="presOf" srcId="{D88F5F6A-FE1D-4C90-8F1B-BADE8B6BF799}" destId="{A4E35093-38EF-4890-ADFC-410C117572D6}" srcOrd="0" destOrd="0" presId="urn:microsoft.com/office/officeart/2005/8/layout/vList6"/>
    <dgm:cxn modelId="{78810D57-71F4-4E67-B996-EA8EDB1676CA}" type="presParOf" srcId="{F08CDCAA-7FE0-4A9A-BD31-684CB90514B8}" destId="{22D164BB-4AAF-4F05-B206-EAA48B9D34BA}" srcOrd="0" destOrd="0" presId="urn:microsoft.com/office/officeart/2005/8/layout/vList6"/>
    <dgm:cxn modelId="{DD7A8078-C1F7-44EA-B2E3-62A55E33972F}" type="presParOf" srcId="{22D164BB-4AAF-4F05-B206-EAA48B9D34BA}" destId="{A4E35093-38EF-4890-ADFC-410C117572D6}" srcOrd="0" destOrd="0" presId="urn:microsoft.com/office/officeart/2005/8/layout/vList6"/>
    <dgm:cxn modelId="{6F293D7E-37B4-4713-A8F7-DE3C88F3F98A}" type="presParOf" srcId="{22D164BB-4AAF-4F05-B206-EAA48B9D34BA}" destId="{C8F6C38F-0B85-4288-9106-2F08CA92B722}" srcOrd="1" destOrd="0" presId="urn:microsoft.com/office/officeart/2005/8/layout/vList6"/>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3C3FCAF-F80E-41CD-8423-271CB6F3823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PY"/>
        </a:p>
      </dgm:t>
    </dgm:pt>
    <dgm:pt modelId="{E0A44529-5C88-4764-BDA7-FDFDF4DBEA47}">
      <dgm:prSet custT="1"/>
      <dgm:spPr/>
      <dgm:t>
        <a:bodyPr/>
        <a:lstStyle/>
        <a:p>
          <a:r>
            <a:rPr lang="es-ES" sz="2500" b="1" dirty="0" smtClean="0"/>
            <a:t>               </a:t>
          </a:r>
          <a:r>
            <a:rPr lang="es-ES" sz="2500" b="1" dirty="0" smtClean="0"/>
            <a:t>₲ 39</a:t>
          </a:r>
          <a:r>
            <a:rPr lang="es-PY" sz="2500" b="1" dirty="0" smtClean="0"/>
            <a:t>.292.472.330</a:t>
          </a:r>
          <a:endParaRPr lang="es-PY" sz="2500" b="1" dirty="0"/>
        </a:p>
      </dgm:t>
    </dgm:pt>
    <dgm:pt modelId="{519521FE-4CFA-4F72-89D8-E5F122161AC7}" type="parTrans" cxnId="{80AB8BF6-91A5-4656-A387-6B7AC196D0AA}">
      <dgm:prSet/>
      <dgm:spPr/>
      <dgm:t>
        <a:bodyPr/>
        <a:lstStyle/>
        <a:p>
          <a:endParaRPr lang="es-PY"/>
        </a:p>
      </dgm:t>
    </dgm:pt>
    <dgm:pt modelId="{F4E0174C-790E-419D-AEC7-E6DC60BC134E}" type="sibTrans" cxnId="{80AB8BF6-91A5-4656-A387-6B7AC196D0AA}">
      <dgm:prSet/>
      <dgm:spPr/>
      <dgm:t>
        <a:bodyPr/>
        <a:lstStyle/>
        <a:p>
          <a:endParaRPr lang="es-PY"/>
        </a:p>
      </dgm:t>
    </dgm:pt>
    <dgm:pt modelId="{A999A250-C770-4637-8E1C-685864754242}">
      <dgm:prSet custT="1"/>
      <dgm:spPr/>
      <dgm:t>
        <a:bodyPr/>
        <a:lstStyle/>
        <a:p>
          <a:r>
            <a:rPr lang="es-PY" sz="1800" dirty="0" smtClean="0"/>
            <a:t>QUITAS DE INTERÉS OTORGADAS</a:t>
          </a:r>
          <a:endParaRPr lang="es-PY" sz="1800" dirty="0"/>
        </a:p>
      </dgm:t>
    </dgm:pt>
    <dgm:pt modelId="{A0AE9185-E44F-4838-AA63-97B57D496EB1}" type="sibTrans" cxnId="{B7FC4CBC-2D56-4144-89CC-A2E500101E86}">
      <dgm:prSet/>
      <dgm:spPr/>
      <dgm:t>
        <a:bodyPr/>
        <a:lstStyle/>
        <a:p>
          <a:endParaRPr lang="es-PY"/>
        </a:p>
      </dgm:t>
    </dgm:pt>
    <dgm:pt modelId="{BFDFE20D-425F-4734-96E9-4453EEBCB792}" type="parTrans" cxnId="{B7FC4CBC-2D56-4144-89CC-A2E500101E86}">
      <dgm:prSet/>
      <dgm:spPr/>
      <dgm:t>
        <a:bodyPr/>
        <a:lstStyle/>
        <a:p>
          <a:endParaRPr lang="es-PY"/>
        </a:p>
      </dgm:t>
    </dgm:pt>
    <dgm:pt modelId="{F08CDCAA-7FE0-4A9A-BD31-684CB90514B8}" type="pres">
      <dgm:prSet presAssocID="{63C3FCAF-F80E-41CD-8423-271CB6F38239}" presName="Name0" presStyleCnt="0">
        <dgm:presLayoutVars>
          <dgm:dir/>
          <dgm:animLvl val="lvl"/>
          <dgm:resizeHandles/>
        </dgm:presLayoutVars>
      </dgm:prSet>
      <dgm:spPr/>
      <dgm:t>
        <a:bodyPr/>
        <a:lstStyle/>
        <a:p>
          <a:endParaRPr lang="es-PY"/>
        </a:p>
      </dgm:t>
    </dgm:pt>
    <dgm:pt modelId="{39DEB927-0690-4A8A-A81D-DF6DB7AAA49F}" type="pres">
      <dgm:prSet presAssocID="{A999A250-C770-4637-8E1C-685864754242}" presName="linNode" presStyleCnt="0"/>
      <dgm:spPr/>
    </dgm:pt>
    <dgm:pt modelId="{E938D56A-7C83-4D34-84C0-3FC3BF1B9188}" type="pres">
      <dgm:prSet presAssocID="{A999A250-C770-4637-8E1C-685864754242}" presName="parentShp" presStyleLbl="node1" presStyleIdx="0" presStyleCnt="1">
        <dgm:presLayoutVars>
          <dgm:bulletEnabled val="1"/>
        </dgm:presLayoutVars>
      </dgm:prSet>
      <dgm:spPr/>
      <dgm:t>
        <a:bodyPr/>
        <a:lstStyle/>
        <a:p>
          <a:endParaRPr lang="es-ES"/>
        </a:p>
      </dgm:t>
    </dgm:pt>
    <dgm:pt modelId="{2CC9BEA7-08DC-4F1A-A9C6-7EDB208A10D6}" type="pres">
      <dgm:prSet presAssocID="{A999A250-C770-4637-8E1C-685864754242}" presName="childShp" presStyleLbl="bgAccFollowNode1" presStyleIdx="0" presStyleCnt="1">
        <dgm:presLayoutVars>
          <dgm:bulletEnabled val="1"/>
        </dgm:presLayoutVars>
      </dgm:prSet>
      <dgm:spPr/>
      <dgm:t>
        <a:bodyPr/>
        <a:lstStyle/>
        <a:p>
          <a:endParaRPr lang="es-PY"/>
        </a:p>
      </dgm:t>
    </dgm:pt>
  </dgm:ptLst>
  <dgm:cxnLst>
    <dgm:cxn modelId="{B7FC4CBC-2D56-4144-89CC-A2E500101E86}" srcId="{63C3FCAF-F80E-41CD-8423-271CB6F38239}" destId="{A999A250-C770-4637-8E1C-685864754242}" srcOrd="0" destOrd="0" parTransId="{BFDFE20D-425F-4734-96E9-4453EEBCB792}" sibTransId="{A0AE9185-E44F-4838-AA63-97B57D496EB1}"/>
    <dgm:cxn modelId="{2E844912-B6A2-443D-84DE-A92941DF93A6}" type="presOf" srcId="{63C3FCAF-F80E-41CD-8423-271CB6F38239}" destId="{F08CDCAA-7FE0-4A9A-BD31-684CB90514B8}" srcOrd="0" destOrd="0" presId="urn:microsoft.com/office/officeart/2005/8/layout/vList6"/>
    <dgm:cxn modelId="{B4A9A0FD-8B07-4BF8-A6CF-75DB6F4CC296}" type="presOf" srcId="{E0A44529-5C88-4764-BDA7-FDFDF4DBEA47}" destId="{2CC9BEA7-08DC-4F1A-A9C6-7EDB208A10D6}" srcOrd="0" destOrd="0" presId="urn:microsoft.com/office/officeart/2005/8/layout/vList6"/>
    <dgm:cxn modelId="{80AB8BF6-91A5-4656-A387-6B7AC196D0AA}" srcId="{A999A250-C770-4637-8E1C-685864754242}" destId="{E0A44529-5C88-4764-BDA7-FDFDF4DBEA47}" srcOrd="0" destOrd="0" parTransId="{519521FE-4CFA-4F72-89D8-E5F122161AC7}" sibTransId="{F4E0174C-790E-419D-AEC7-E6DC60BC134E}"/>
    <dgm:cxn modelId="{10AFFC2E-367B-42F9-A9B6-EFA2E4888EA9}" type="presOf" srcId="{A999A250-C770-4637-8E1C-685864754242}" destId="{E938D56A-7C83-4D34-84C0-3FC3BF1B9188}" srcOrd="0" destOrd="0" presId="urn:microsoft.com/office/officeart/2005/8/layout/vList6"/>
    <dgm:cxn modelId="{81BA9F0D-0DF3-44B9-8EC6-4C9E761B78E3}" type="presParOf" srcId="{F08CDCAA-7FE0-4A9A-BD31-684CB90514B8}" destId="{39DEB927-0690-4A8A-A81D-DF6DB7AAA49F}" srcOrd="0" destOrd="0" presId="urn:microsoft.com/office/officeart/2005/8/layout/vList6"/>
    <dgm:cxn modelId="{37762A0E-1422-4BBB-9CB6-7C7D1E93ECA3}" type="presParOf" srcId="{39DEB927-0690-4A8A-A81D-DF6DB7AAA49F}" destId="{E938D56A-7C83-4D34-84C0-3FC3BF1B9188}" srcOrd="0" destOrd="0" presId="urn:microsoft.com/office/officeart/2005/8/layout/vList6"/>
    <dgm:cxn modelId="{CD396A23-BD72-414E-BA8B-FE4B73E7CD20}" type="presParOf" srcId="{39DEB927-0690-4A8A-A81D-DF6DB7AAA49F}" destId="{2CC9BEA7-08DC-4F1A-A9C6-7EDB208A10D6}" srcOrd="1" destOrd="0" presId="urn:microsoft.com/office/officeart/2005/8/layout/vList6"/>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3C3FCAF-F80E-41CD-8423-271CB6F3823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PY"/>
        </a:p>
      </dgm:t>
    </dgm:pt>
    <dgm:pt modelId="{F08CDCAA-7FE0-4A9A-BD31-684CB90514B8}" type="pres">
      <dgm:prSet presAssocID="{63C3FCAF-F80E-41CD-8423-271CB6F38239}" presName="Name0" presStyleCnt="0">
        <dgm:presLayoutVars>
          <dgm:dir/>
          <dgm:animLvl val="lvl"/>
          <dgm:resizeHandles/>
        </dgm:presLayoutVars>
      </dgm:prSet>
      <dgm:spPr/>
      <dgm:t>
        <a:bodyPr/>
        <a:lstStyle/>
        <a:p>
          <a:endParaRPr lang="es-PY"/>
        </a:p>
      </dgm:t>
    </dgm:pt>
  </dgm:ptLst>
  <dgm:cxnLst>
    <dgm:cxn modelId="{C9899F9D-0EDA-43B3-8BC8-30B3E27FD181}" type="presOf" srcId="{63C3FCAF-F80E-41CD-8423-271CB6F38239}" destId="{F08CDCAA-7FE0-4A9A-BD31-684CB90514B8}" srcOrd="0"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3C3FCAF-F80E-41CD-8423-271CB6F3823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PY"/>
        </a:p>
      </dgm:t>
    </dgm:pt>
    <dgm:pt modelId="{F08CDCAA-7FE0-4A9A-BD31-684CB90514B8}" type="pres">
      <dgm:prSet presAssocID="{63C3FCAF-F80E-41CD-8423-271CB6F38239}" presName="Name0" presStyleCnt="0">
        <dgm:presLayoutVars>
          <dgm:dir/>
          <dgm:animLvl val="lvl"/>
          <dgm:resizeHandles/>
        </dgm:presLayoutVars>
      </dgm:prSet>
      <dgm:spPr/>
      <dgm:t>
        <a:bodyPr/>
        <a:lstStyle/>
        <a:p>
          <a:endParaRPr lang="es-PY"/>
        </a:p>
      </dgm:t>
    </dgm:pt>
  </dgm:ptLst>
  <dgm:cxnLst>
    <dgm:cxn modelId="{32241A91-23C1-4462-9846-623AF4AEC91F}" type="presOf" srcId="{63C3FCAF-F80E-41CD-8423-271CB6F38239}" destId="{F08CDCAA-7FE0-4A9A-BD31-684CB90514B8}" srcOrd="0"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3C3FCAF-F80E-41CD-8423-271CB6F3823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PY"/>
        </a:p>
      </dgm:t>
    </dgm:pt>
    <dgm:pt modelId="{F08CDCAA-7FE0-4A9A-BD31-684CB90514B8}" type="pres">
      <dgm:prSet presAssocID="{63C3FCAF-F80E-41CD-8423-271CB6F38239}" presName="Name0" presStyleCnt="0">
        <dgm:presLayoutVars>
          <dgm:dir/>
          <dgm:animLvl val="lvl"/>
          <dgm:resizeHandles/>
        </dgm:presLayoutVars>
      </dgm:prSet>
      <dgm:spPr/>
      <dgm:t>
        <a:bodyPr/>
        <a:lstStyle/>
        <a:p>
          <a:endParaRPr lang="es-PY"/>
        </a:p>
      </dgm:t>
    </dgm:pt>
  </dgm:ptLst>
  <dgm:cxnLst>
    <dgm:cxn modelId="{FB73D175-59B4-4442-AB02-38EB459FBD25}" type="presOf" srcId="{63C3FCAF-F80E-41CD-8423-271CB6F38239}" destId="{F08CDCAA-7FE0-4A9A-BD31-684CB90514B8}" srcOrd="0" destOrd="0" presId="urn:microsoft.com/office/officeart/2005/8/layout/vList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3C3FCAF-F80E-41CD-8423-271CB6F3823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PY"/>
        </a:p>
      </dgm:t>
    </dgm:pt>
    <dgm:pt modelId="{F08CDCAA-7FE0-4A9A-BD31-684CB90514B8}" type="pres">
      <dgm:prSet presAssocID="{63C3FCAF-F80E-41CD-8423-271CB6F38239}" presName="Name0" presStyleCnt="0">
        <dgm:presLayoutVars>
          <dgm:dir/>
          <dgm:animLvl val="lvl"/>
          <dgm:resizeHandles/>
        </dgm:presLayoutVars>
      </dgm:prSet>
      <dgm:spPr/>
      <dgm:t>
        <a:bodyPr/>
        <a:lstStyle/>
        <a:p>
          <a:endParaRPr lang="es-PY"/>
        </a:p>
      </dgm:t>
    </dgm:pt>
  </dgm:ptLst>
  <dgm:cxnLst>
    <dgm:cxn modelId="{C9899F9D-0EDA-43B3-8BC8-30B3E27FD181}" type="presOf" srcId="{63C3FCAF-F80E-41CD-8423-271CB6F38239}" destId="{F08CDCAA-7FE0-4A9A-BD31-684CB90514B8}" srcOrd="0"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3C3FCAF-F80E-41CD-8423-271CB6F3823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PY"/>
        </a:p>
      </dgm:t>
    </dgm:pt>
    <dgm:pt modelId="{F08CDCAA-7FE0-4A9A-BD31-684CB90514B8}" type="pres">
      <dgm:prSet presAssocID="{63C3FCAF-F80E-41CD-8423-271CB6F38239}" presName="Name0" presStyleCnt="0">
        <dgm:presLayoutVars>
          <dgm:dir/>
          <dgm:animLvl val="lvl"/>
          <dgm:resizeHandles/>
        </dgm:presLayoutVars>
      </dgm:prSet>
      <dgm:spPr/>
      <dgm:t>
        <a:bodyPr/>
        <a:lstStyle/>
        <a:p>
          <a:endParaRPr lang="es-PY"/>
        </a:p>
      </dgm:t>
    </dgm:pt>
  </dgm:ptLst>
  <dgm:cxnLst>
    <dgm:cxn modelId="{32241A91-23C1-4462-9846-623AF4AEC91F}" type="presOf" srcId="{63C3FCAF-F80E-41CD-8423-271CB6F38239}" destId="{F08CDCAA-7FE0-4A9A-BD31-684CB90514B8}" srcOrd="0"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440D94-8205-49E7-9896-6CC1568F115B}"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s-PY"/>
        </a:p>
      </dgm:t>
    </dgm:pt>
    <dgm:pt modelId="{94ABDC56-DBF2-4CFB-824E-5C3A33C20BF5}">
      <dgm:prSet phldrT="[Texto]"/>
      <dgm:spPr/>
      <dgm:t>
        <a:bodyPr/>
        <a:lstStyle/>
        <a:p>
          <a:r>
            <a:rPr lang="es-PY" b="1" dirty="0" smtClean="0"/>
            <a:t>Tasas de 18%</a:t>
          </a:r>
          <a:endParaRPr lang="es-PY" b="1" dirty="0"/>
        </a:p>
      </dgm:t>
    </dgm:pt>
    <dgm:pt modelId="{AAD296E5-FCDD-4DF3-913F-9A9F42F31A05}" type="parTrans" cxnId="{A4A01F55-CC32-4D49-9275-823DB1253444}">
      <dgm:prSet/>
      <dgm:spPr/>
      <dgm:t>
        <a:bodyPr/>
        <a:lstStyle/>
        <a:p>
          <a:endParaRPr lang="es-PY"/>
        </a:p>
      </dgm:t>
    </dgm:pt>
    <dgm:pt modelId="{55A1D641-9DA6-4E43-A86E-542A9F91932F}" type="sibTrans" cxnId="{A4A01F55-CC32-4D49-9275-823DB1253444}">
      <dgm:prSet/>
      <dgm:spPr/>
      <dgm:t>
        <a:bodyPr/>
        <a:lstStyle/>
        <a:p>
          <a:endParaRPr lang="es-PY"/>
        </a:p>
      </dgm:t>
    </dgm:pt>
    <dgm:pt modelId="{C6E0AD4E-6095-48E6-9345-32EB30CA1FA2}">
      <dgm:prSet phldrT="[Texto]"/>
      <dgm:spPr/>
      <dgm:t>
        <a:bodyPr/>
        <a:lstStyle/>
        <a:p>
          <a:r>
            <a:rPr lang="es-PY" b="1" dirty="0" smtClean="0"/>
            <a:t>Tasas 6%</a:t>
          </a:r>
          <a:endParaRPr lang="es-PY" b="1" dirty="0"/>
        </a:p>
      </dgm:t>
    </dgm:pt>
    <dgm:pt modelId="{3652E198-4CE6-4D05-86A4-5DEE41D4F370}" type="parTrans" cxnId="{96B73C48-CF95-4E2B-AA89-D61B6CD14296}">
      <dgm:prSet/>
      <dgm:spPr/>
      <dgm:t>
        <a:bodyPr/>
        <a:lstStyle/>
        <a:p>
          <a:endParaRPr lang="es-PY"/>
        </a:p>
      </dgm:t>
    </dgm:pt>
    <dgm:pt modelId="{F0FD4A8A-C0E3-4CA4-843C-989552234B54}" type="sibTrans" cxnId="{96B73C48-CF95-4E2B-AA89-D61B6CD14296}">
      <dgm:prSet/>
      <dgm:spPr/>
      <dgm:t>
        <a:bodyPr/>
        <a:lstStyle/>
        <a:p>
          <a:endParaRPr lang="es-PY"/>
        </a:p>
      </dgm:t>
    </dgm:pt>
    <dgm:pt modelId="{BAD58DFD-C5CA-400D-B3F2-E10C25D7FEC5}" type="pres">
      <dgm:prSet presAssocID="{30440D94-8205-49E7-9896-6CC1568F115B}" presName="Name0" presStyleCnt="0">
        <dgm:presLayoutVars>
          <dgm:chMax val="7"/>
          <dgm:chPref val="5"/>
        </dgm:presLayoutVars>
      </dgm:prSet>
      <dgm:spPr/>
      <dgm:t>
        <a:bodyPr/>
        <a:lstStyle/>
        <a:p>
          <a:endParaRPr lang="es-PY"/>
        </a:p>
      </dgm:t>
    </dgm:pt>
    <dgm:pt modelId="{CBB5C03E-A6F6-48AE-9FBA-7BD29A542903}" type="pres">
      <dgm:prSet presAssocID="{30440D94-8205-49E7-9896-6CC1568F115B}" presName="arrowNode" presStyleLbl="node1" presStyleIdx="0" presStyleCnt="1" custAng="1170493" custScaleX="133696"/>
      <dgm:spPr/>
    </dgm:pt>
    <dgm:pt modelId="{02BC4FCF-721A-458D-9C83-52CA18ED8417}" type="pres">
      <dgm:prSet presAssocID="{94ABDC56-DBF2-4CFB-824E-5C3A33C20BF5}" presName="txNode1" presStyleLbl="revTx" presStyleIdx="0" presStyleCnt="2" custLinFactY="43487" custLinFactNeighborX="-5928" custLinFactNeighborY="100000">
        <dgm:presLayoutVars>
          <dgm:bulletEnabled val="1"/>
        </dgm:presLayoutVars>
      </dgm:prSet>
      <dgm:spPr/>
      <dgm:t>
        <a:bodyPr/>
        <a:lstStyle/>
        <a:p>
          <a:endParaRPr lang="es-PY"/>
        </a:p>
      </dgm:t>
    </dgm:pt>
    <dgm:pt modelId="{53CE5997-5C11-4B90-887A-5831480B1A1B}" type="pres">
      <dgm:prSet presAssocID="{C6E0AD4E-6095-48E6-9345-32EB30CA1FA2}" presName="txNode2" presStyleLbl="revTx" presStyleIdx="1" presStyleCnt="2" custLinFactY="-71937" custLinFactNeighborX="-67387" custLinFactNeighborY="-100000">
        <dgm:presLayoutVars>
          <dgm:bulletEnabled val="1"/>
        </dgm:presLayoutVars>
      </dgm:prSet>
      <dgm:spPr/>
      <dgm:t>
        <a:bodyPr/>
        <a:lstStyle/>
        <a:p>
          <a:endParaRPr lang="es-PY"/>
        </a:p>
      </dgm:t>
    </dgm:pt>
  </dgm:ptLst>
  <dgm:cxnLst>
    <dgm:cxn modelId="{A4A01F55-CC32-4D49-9275-823DB1253444}" srcId="{30440D94-8205-49E7-9896-6CC1568F115B}" destId="{94ABDC56-DBF2-4CFB-824E-5C3A33C20BF5}" srcOrd="0" destOrd="0" parTransId="{AAD296E5-FCDD-4DF3-913F-9A9F42F31A05}" sibTransId="{55A1D641-9DA6-4E43-A86E-542A9F91932F}"/>
    <dgm:cxn modelId="{8254F4CB-3EF6-4D06-8E3F-DB7996D9215B}" type="presOf" srcId="{94ABDC56-DBF2-4CFB-824E-5C3A33C20BF5}" destId="{02BC4FCF-721A-458D-9C83-52CA18ED8417}" srcOrd="0" destOrd="0" presId="urn:microsoft.com/office/officeart/2009/3/layout/DescendingProcess"/>
    <dgm:cxn modelId="{96B73C48-CF95-4E2B-AA89-D61B6CD14296}" srcId="{30440D94-8205-49E7-9896-6CC1568F115B}" destId="{C6E0AD4E-6095-48E6-9345-32EB30CA1FA2}" srcOrd="1" destOrd="0" parTransId="{3652E198-4CE6-4D05-86A4-5DEE41D4F370}" sibTransId="{F0FD4A8A-C0E3-4CA4-843C-989552234B54}"/>
    <dgm:cxn modelId="{116DFC22-3A2A-46DC-867E-97C94A7A32CE}" type="presOf" srcId="{C6E0AD4E-6095-48E6-9345-32EB30CA1FA2}" destId="{53CE5997-5C11-4B90-887A-5831480B1A1B}" srcOrd="0" destOrd="0" presId="urn:microsoft.com/office/officeart/2009/3/layout/DescendingProcess"/>
    <dgm:cxn modelId="{3D74CF8E-6469-423E-A7AB-566C67DACE11}" type="presOf" srcId="{30440D94-8205-49E7-9896-6CC1568F115B}" destId="{BAD58DFD-C5CA-400D-B3F2-E10C25D7FEC5}" srcOrd="0" destOrd="0" presId="urn:microsoft.com/office/officeart/2009/3/layout/DescendingProcess"/>
    <dgm:cxn modelId="{90BD6E83-CBA5-4086-9069-BC1FAFA52F0A}" type="presParOf" srcId="{BAD58DFD-C5CA-400D-B3F2-E10C25D7FEC5}" destId="{CBB5C03E-A6F6-48AE-9FBA-7BD29A542903}" srcOrd="0" destOrd="0" presId="urn:microsoft.com/office/officeart/2009/3/layout/DescendingProcess"/>
    <dgm:cxn modelId="{BF05DC8D-BF04-4B6B-A34F-A152599B0B47}" type="presParOf" srcId="{BAD58DFD-C5CA-400D-B3F2-E10C25D7FEC5}" destId="{02BC4FCF-721A-458D-9C83-52CA18ED8417}" srcOrd="1" destOrd="0" presId="urn:microsoft.com/office/officeart/2009/3/layout/DescendingProcess"/>
    <dgm:cxn modelId="{72C95469-243D-4A40-911E-C0DF30F40758}" type="presParOf" srcId="{BAD58DFD-C5CA-400D-B3F2-E10C25D7FEC5}" destId="{53CE5997-5C11-4B90-887A-5831480B1A1B}" srcOrd="2" destOrd="0" presId="urn:microsoft.com/office/officeart/2009/3/layout/Descending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3C3FCAF-F80E-41CD-8423-271CB6F3823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PY"/>
        </a:p>
      </dgm:t>
    </dgm:pt>
    <dgm:pt modelId="{F08CDCAA-7FE0-4A9A-BD31-684CB90514B8}" type="pres">
      <dgm:prSet presAssocID="{63C3FCAF-F80E-41CD-8423-271CB6F38239}" presName="Name0" presStyleCnt="0">
        <dgm:presLayoutVars>
          <dgm:dir/>
          <dgm:animLvl val="lvl"/>
          <dgm:resizeHandles/>
        </dgm:presLayoutVars>
      </dgm:prSet>
      <dgm:spPr/>
      <dgm:t>
        <a:bodyPr/>
        <a:lstStyle/>
        <a:p>
          <a:endParaRPr lang="es-PY"/>
        </a:p>
      </dgm:t>
    </dgm:pt>
  </dgm:ptLst>
  <dgm:cxnLst>
    <dgm:cxn modelId="{FB73D175-59B4-4442-AB02-38EB459FBD25}" type="presOf" srcId="{63C3FCAF-F80E-41CD-8423-271CB6F38239}" destId="{F08CDCAA-7FE0-4A9A-BD31-684CB90514B8}" srcOrd="0" destOrd="0" presId="urn:microsoft.com/office/officeart/2005/8/layout/vList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3C3FCAF-F80E-41CD-8423-271CB6F3823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PY"/>
        </a:p>
      </dgm:t>
    </dgm:pt>
    <dgm:pt modelId="{F08CDCAA-7FE0-4A9A-BD31-684CB90514B8}" type="pres">
      <dgm:prSet presAssocID="{63C3FCAF-F80E-41CD-8423-271CB6F38239}" presName="Name0" presStyleCnt="0">
        <dgm:presLayoutVars>
          <dgm:dir/>
          <dgm:animLvl val="lvl"/>
          <dgm:resizeHandles/>
        </dgm:presLayoutVars>
      </dgm:prSet>
      <dgm:spPr/>
      <dgm:t>
        <a:bodyPr/>
        <a:lstStyle/>
        <a:p>
          <a:endParaRPr lang="es-PY"/>
        </a:p>
      </dgm:t>
    </dgm:pt>
  </dgm:ptLst>
  <dgm:cxnLst>
    <dgm:cxn modelId="{C9899F9D-0EDA-43B3-8BC8-30B3E27FD181}" type="presOf" srcId="{63C3FCAF-F80E-41CD-8423-271CB6F38239}" destId="{F08CDCAA-7FE0-4A9A-BD31-684CB90514B8}" srcOrd="0"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3C3FCAF-F80E-41CD-8423-271CB6F3823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PY"/>
        </a:p>
      </dgm:t>
    </dgm:pt>
    <dgm:pt modelId="{F08CDCAA-7FE0-4A9A-BD31-684CB90514B8}" type="pres">
      <dgm:prSet presAssocID="{63C3FCAF-F80E-41CD-8423-271CB6F38239}" presName="Name0" presStyleCnt="0">
        <dgm:presLayoutVars>
          <dgm:dir/>
          <dgm:animLvl val="lvl"/>
          <dgm:resizeHandles/>
        </dgm:presLayoutVars>
      </dgm:prSet>
      <dgm:spPr/>
      <dgm:t>
        <a:bodyPr/>
        <a:lstStyle/>
        <a:p>
          <a:endParaRPr lang="es-PY"/>
        </a:p>
      </dgm:t>
    </dgm:pt>
  </dgm:ptLst>
  <dgm:cxnLst>
    <dgm:cxn modelId="{32241A91-23C1-4462-9846-623AF4AEC91F}" type="presOf" srcId="{63C3FCAF-F80E-41CD-8423-271CB6F38239}" destId="{F08CDCAA-7FE0-4A9A-BD31-684CB90514B8}" srcOrd="0"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3C3FCAF-F80E-41CD-8423-271CB6F3823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PY"/>
        </a:p>
      </dgm:t>
    </dgm:pt>
    <dgm:pt modelId="{F08CDCAA-7FE0-4A9A-BD31-684CB90514B8}" type="pres">
      <dgm:prSet presAssocID="{63C3FCAF-F80E-41CD-8423-271CB6F38239}" presName="Name0" presStyleCnt="0">
        <dgm:presLayoutVars>
          <dgm:dir/>
          <dgm:animLvl val="lvl"/>
          <dgm:resizeHandles/>
        </dgm:presLayoutVars>
      </dgm:prSet>
      <dgm:spPr/>
      <dgm:t>
        <a:bodyPr/>
        <a:lstStyle/>
        <a:p>
          <a:endParaRPr lang="es-PY"/>
        </a:p>
      </dgm:t>
    </dgm:pt>
  </dgm:ptLst>
  <dgm:cxnLst>
    <dgm:cxn modelId="{C9899F9D-0EDA-43B3-8BC8-30B3E27FD181}" type="presOf" srcId="{63C3FCAF-F80E-41CD-8423-271CB6F38239}" destId="{F08CDCAA-7FE0-4A9A-BD31-684CB90514B8}" srcOrd="0"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3C3FCAF-F80E-41CD-8423-271CB6F3823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PY"/>
        </a:p>
      </dgm:t>
    </dgm:pt>
    <dgm:pt modelId="{F08CDCAA-7FE0-4A9A-BD31-684CB90514B8}" type="pres">
      <dgm:prSet presAssocID="{63C3FCAF-F80E-41CD-8423-271CB6F38239}" presName="Name0" presStyleCnt="0">
        <dgm:presLayoutVars>
          <dgm:dir/>
          <dgm:animLvl val="lvl"/>
          <dgm:resizeHandles/>
        </dgm:presLayoutVars>
      </dgm:prSet>
      <dgm:spPr/>
      <dgm:t>
        <a:bodyPr/>
        <a:lstStyle/>
        <a:p>
          <a:endParaRPr lang="es-PY"/>
        </a:p>
      </dgm:t>
    </dgm:pt>
  </dgm:ptLst>
  <dgm:cxnLst>
    <dgm:cxn modelId="{32241A91-23C1-4462-9846-623AF4AEC91F}" type="presOf" srcId="{63C3FCAF-F80E-41CD-8423-271CB6F38239}" destId="{F08CDCAA-7FE0-4A9A-BD31-684CB90514B8}" srcOrd="0"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3C3FCAF-F80E-41CD-8423-271CB6F3823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PY"/>
        </a:p>
      </dgm:t>
    </dgm:pt>
    <dgm:pt modelId="{F08CDCAA-7FE0-4A9A-BD31-684CB90514B8}" type="pres">
      <dgm:prSet presAssocID="{63C3FCAF-F80E-41CD-8423-271CB6F38239}" presName="Name0" presStyleCnt="0">
        <dgm:presLayoutVars>
          <dgm:dir/>
          <dgm:animLvl val="lvl"/>
          <dgm:resizeHandles/>
        </dgm:presLayoutVars>
      </dgm:prSet>
      <dgm:spPr/>
      <dgm:t>
        <a:bodyPr/>
        <a:lstStyle/>
        <a:p>
          <a:endParaRPr lang="es-PY"/>
        </a:p>
      </dgm:t>
    </dgm:pt>
  </dgm:ptLst>
  <dgm:cxnLst>
    <dgm:cxn modelId="{C9899F9D-0EDA-43B3-8BC8-30B3E27FD181}" type="presOf" srcId="{63C3FCAF-F80E-41CD-8423-271CB6F38239}" destId="{F08CDCAA-7FE0-4A9A-BD31-684CB90514B8}" srcOrd="0"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3C3FCAF-F80E-41CD-8423-271CB6F3823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PY"/>
        </a:p>
      </dgm:t>
    </dgm:pt>
    <dgm:pt modelId="{F08CDCAA-7FE0-4A9A-BD31-684CB90514B8}" type="pres">
      <dgm:prSet presAssocID="{63C3FCAF-F80E-41CD-8423-271CB6F38239}" presName="Name0" presStyleCnt="0">
        <dgm:presLayoutVars>
          <dgm:dir/>
          <dgm:animLvl val="lvl"/>
          <dgm:resizeHandles/>
        </dgm:presLayoutVars>
      </dgm:prSet>
      <dgm:spPr/>
      <dgm:t>
        <a:bodyPr/>
        <a:lstStyle/>
        <a:p>
          <a:endParaRPr lang="es-PY"/>
        </a:p>
      </dgm:t>
    </dgm:pt>
  </dgm:ptLst>
  <dgm:cxnLst>
    <dgm:cxn modelId="{32241A91-23C1-4462-9846-623AF4AEC91F}" type="presOf" srcId="{63C3FCAF-F80E-41CD-8423-271CB6F38239}" destId="{F08CDCAA-7FE0-4A9A-BD31-684CB90514B8}" srcOrd="0"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8A5B05-B4CB-4648-BFDF-1E222BEEFFE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PY"/>
        </a:p>
      </dgm:t>
    </dgm:pt>
    <dgm:pt modelId="{B589ED4C-FA77-4B28-83DA-A9C438B0AD04}">
      <dgm:prSet phldrT="[Texto]" custT="1"/>
      <dgm:spPr/>
      <dgm:t>
        <a:bodyPr/>
        <a:lstStyle/>
        <a:p>
          <a:pPr algn="ctr"/>
          <a:r>
            <a:rPr lang="es-PY" sz="2000" dirty="0" smtClean="0"/>
            <a:t>DE INCLUSION</a:t>
          </a:r>
          <a:endParaRPr lang="es-PY" sz="2000" dirty="0"/>
        </a:p>
      </dgm:t>
    </dgm:pt>
    <dgm:pt modelId="{928B3707-3C59-4A82-B4AC-E9671AE8CFC8}" type="parTrans" cxnId="{76123A0D-1087-41E7-AFBA-AF134E033D85}">
      <dgm:prSet/>
      <dgm:spPr/>
      <dgm:t>
        <a:bodyPr/>
        <a:lstStyle/>
        <a:p>
          <a:pPr algn="ctr"/>
          <a:endParaRPr lang="es-PY"/>
        </a:p>
      </dgm:t>
    </dgm:pt>
    <dgm:pt modelId="{869030BC-5C31-490E-863E-F9C198A2FAA3}" type="sibTrans" cxnId="{76123A0D-1087-41E7-AFBA-AF134E033D85}">
      <dgm:prSet/>
      <dgm:spPr/>
      <dgm:t>
        <a:bodyPr/>
        <a:lstStyle/>
        <a:p>
          <a:pPr algn="ctr"/>
          <a:endParaRPr lang="es-PY"/>
        </a:p>
      </dgm:t>
    </dgm:pt>
    <dgm:pt modelId="{96082926-FD0E-4525-9EF0-215B2132F4D5}" type="pres">
      <dgm:prSet presAssocID="{658A5B05-B4CB-4648-BFDF-1E222BEEFFE8}" presName="linear" presStyleCnt="0">
        <dgm:presLayoutVars>
          <dgm:animLvl val="lvl"/>
          <dgm:resizeHandles val="exact"/>
        </dgm:presLayoutVars>
      </dgm:prSet>
      <dgm:spPr/>
      <dgm:t>
        <a:bodyPr/>
        <a:lstStyle/>
        <a:p>
          <a:endParaRPr lang="es-ES"/>
        </a:p>
      </dgm:t>
    </dgm:pt>
    <dgm:pt modelId="{16055356-3DAA-43F2-9804-94E102608E12}" type="pres">
      <dgm:prSet presAssocID="{B589ED4C-FA77-4B28-83DA-A9C438B0AD04}" presName="parentText" presStyleLbl="node1" presStyleIdx="0" presStyleCnt="1" custLinFactNeighborX="-3333" custLinFactNeighborY="-520">
        <dgm:presLayoutVars>
          <dgm:chMax val="0"/>
          <dgm:bulletEnabled val="1"/>
        </dgm:presLayoutVars>
      </dgm:prSet>
      <dgm:spPr/>
      <dgm:t>
        <a:bodyPr/>
        <a:lstStyle/>
        <a:p>
          <a:endParaRPr lang="es-ES"/>
        </a:p>
      </dgm:t>
    </dgm:pt>
  </dgm:ptLst>
  <dgm:cxnLst>
    <dgm:cxn modelId="{76123A0D-1087-41E7-AFBA-AF134E033D85}" srcId="{658A5B05-B4CB-4648-BFDF-1E222BEEFFE8}" destId="{B589ED4C-FA77-4B28-83DA-A9C438B0AD04}" srcOrd="0" destOrd="0" parTransId="{928B3707-3C59-4A82-B4AC-E9671AE8CFC8}" sibTransId="{869030BC-5C31-490E-863E-F9C198A2FAA3}"/>
    <dgm:cxn modelId="{623ACFB7-BB36-4A50-922E-976E171ABCCB}" type="presOf" srcId="{658A5B05-B4CB-4648-BFDF-1E222BEEFFE8}" destId="{96082926-FD0E-4525-9EF0-215B2132F4D5}" srcOrd="0" destOrd="0" presId="urn:microsoft.com/office/officeart/2005/8/layout/vList2"/>
    <dgm:cxn modelId="{259AF975-B9FB-40AA-BA57-1D236503D9FF}" type="presOf" srcId="{B589ED4C-FA77-4B28-83DA-A9C438B0AD04}" destId="{16055356-3DAA-43F2-9804-94E102608E12}" srcOrd="0" destOrd="0" presId="urn:microsoft.com/office/officeart/2005/8/layout/vList2"/>
    <dgm:cxn modelId="{AB0360F1-113B-4E2B-AB46-ADA9631B6A47}" type="presParOf" srcId="{96082926-FD0E-4525-9EF0-215B2132F4D5}" destId="{16055356-3DAA-43F2-9804-94E102608E1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441B69-637F-462B-9971-9AAF8A6B01B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PY"/>
        </a:p>
      </dgm:t>
    </dgm:pt>
    <dgm:pt modelId="{3793D05B-1299-4648-A4DA-5CC18FA6F99A}">
      <dgm:prSet phldrT="[Texto]"/>
      <dgm:spPr/>
      <dgm:t>
        <a:bodyPr/>
        <a:lstStyle/>
        <a:p>
          <a:r>
            <a:rPr lang="es-PY" dirty="0" smtClean="0"/>
            <a:t> </a:t>
          </a:r>
          <a:endParaRPr lang="es-PY" dirty="0"/>
        </a:p>
      </dgm:t>
    </dgm:pt>
    <dgm:pt modelId="{18418FD8-2DE6-49B8-8F32-B5CE4FC4E578}" type="parTrans" cxnId="{5A404864-AEFD-4D72-8DF7-2F091EEBC3FF}">
      <dgm:prSet/>
      <dgm:spPr/>
      <dgm:t>
        <a:bodyPr/>
        <a:lstStyle/>
        <a:p>
          <a:endParaRPr lang="es-PY"/>
        </a:p>
      </dgm:t>
    </dgm:pt>
    <dgm:pt modelId="{615B3447-21D8-4E72-B54F-0F0EF810EA9A}" type="sibTrans" cxnId="{5A404864-AEFD-4D72-8DF7-2F091EEBC3FF}">
      <dgm:prSet/>
      <dgm:spPr/>
      <dgm:t>
        <a:bodyPr/>
        <a:lstStyle/>
        <a:p>
          <a:endParaRPr lang="es-PY"/>
        </a:p>
      </dgm:t>
    </dgm:pt>
    <dgm:pt modelId="{ED047B6C-659C-40BD-B82D-F14F19AE31C8}">
      <dgm:prSet phldrT="[Texto]" custT="1"/>
      <dgm:spPr/>
      <dgm:t>
        <a:bodyPr/>
        <a:lstStyle/>
        <a:p>
          <a:r>
            <a:rPr lang="es-PY" sz="1200" dirty="0" smtClean="0">
              <a:solidFill>
                <a:schemeClr val="tx1"/>
              </a:solidFill>
            </a:rPr>
            <a:t>Ley 5.527/15 de Rehabilitación Financiera</a:t>
          </a:r>
        </a:p>
      </dgm:t>
    </dgm:pt>
    <dgm:pt modelId="{7BF6C198-887C-4E48-A984-033A961D8605}" type="parTrans" cxnId="{5DD9D94E-E9A7-41F4-B4D8-0084F3B2A99C}">
      <dgm:prSet/>
      <dgm:spPr/>
      <dgm:t>
        <a:bodyPr/>
        <a:lstStyle/>
        <a:p>
          <a:endParaRPr lang="es-PY"/>
        </a:p>
      </dgm:t>
    </dgm:pt>
    <dgm:pt modelId="{DF0A2FA0-3863-44BD-8069-A59FF56E1BAF}" type="sibTrans" cxnId="{5DD9D94E-E9A7-41F4-B4D8-0084F3B2A99C}">
      <dgm:prSet/>
      <dgm:spPr/>
      <dgm:t>
        <a:bodyPr/>
        <a:lstStyle/>
        <a:p>
          <a:endParaRPr lang="es-PY"/>
        </a:p>
      </dgm:t>
    </dgm:pt>
    <dgm:pt modelId="{E2A53F4C-3A34-42EF-AAE5-5B97A389E22B}">
      <dgm:prSet phldrT="[Texto]"/>
      <dgm:spPr/>
      <dgm:t>
        <a:bodyPr/>
        <a:lstStyle/>
        <a:p>
          <a:r>
            <a:rPr lang="es-PY" dirty="0" smtClean="0"/>
            <a:t> </a:t>
          </a:r>
          <a:endParaRPr lang="es-PY" dirty="0"/>
        </a:p>
      </dgm:t>
    </dgm:pt>
    <dgm:pt modelId="{924148B4-C484-4EB3-B155-79BD7CF20F03}" type="parTrans" cxnId="{FD69A7D5-EB4E-4BCC-ABE1-9092D63C2DEE}">
      <dgm:prSet/>
      <dgm:spPr/>
      <dgm:t>
        <a:bodyPr/>
        <a:lstStyle/>
        <a:p>
          <a:endParaRPr lang="es-PY"/>
        </a:p>
      </dgm:t>
    </dgm:pt>
    <dgm:pt modelId="{50339898-1F6E-4548-8DD9-5F1CA3E0FDA8}" type="sibTrans" cxnId="{FD69A7D5-EB4E-4BCC-ABE1-9092D63C2DEE}">
      <dgm:prSet/>
      <dgm:spPr/>
      <dgm:t>
        <a:bodyPr/>
        <a:lstStyle/>
        <a:p>
          <a:endParaRPr lang="es-PY"/>
        </a:p>
      </dgm:t>
    </dgm:pt>
    <dgm:pt modelId="{5374959F-2FEC-4CBA-AAB5-D5E7B137A71A}">
      <dgm:prSet phldrT="[Texto]" custT="1"/>
      <dgm:spPr/>
      <dgm:t>
        <a:bodyPr/>
        <a:lstStyle/>
        <a:p>
          <a:r>
            <a:rPr lang="es-PY" sz="1200" dirty="0" smtClean="0">
              <a:solidFill>
                <a:schemeClr val="tx1"/>
              </a:solidFill>
            </a:rPr>
            <a:t>Producción Pecuaria Inclusiva Articulada (PPI)</a:t>
          </a:r>
        </a:p>
      </dgm:t>
    </dgm:pt>
    <dgm:pt modelId="{968680CC-FFE2-47DC-9638-9E58F35439A9}" type="parTrans" cxnId="{9AB1D7C4-A98F-4862-8D4C-619AB000DD00}">
      <dgm:prSet/>
      <dgm:spPr/>
      <dgm:t>
        <a:bodyPr/>
        <a:lstStyle/>
        <a:p>
          <a:endParaRPr lang="es-PY"/>
        </a:p>
      </dgm:t>
    </dgm:pt>
    <dgm:pt modelId="{1F6E5B42-A533-4E4E-86A6-F9661B984E5E}" type="sibTrans" cxnId="{9AB1D7C4-A98F-4862-8D4C-619AB000DD00}">
      <dgm:prSet/>
      <dgm:spPr/>
      <dgm:t>
        <a:bodyPr/>
        <a:lstStyle/>
        <a:p>
          <a:endParaRPr lang="es-PY"/>
        </a:p>
      </dgm:t>
    </dgm:pt>
    <dgm:pt modelId="{87755385-384B-46F5-9E2A-37A29F79CB34}">
      <dgm:prSet phldrT="[Texto]"/>
      <dgm:spPr/>
      <dgm:t>
        <a:bodyPr/>
        <a:lstStyle/>
        <a:p>
          <a:endParaRPr lang="es-PY" dirty="0"/>
        </a:p>
      </dgm:t>
    </dgm:pt>
    <dgm:pt modelId="{1640D375-C6F5-400E-A5FE-A73AC0E4299D}" type="sibTrans" cxnId="{A6341480-3581-437E-B583-D1FAAA6935D4}">
      <dgm:prSet/>
      <dgm:spPr/>
      <dgm:t>
        <a:bodyPr/>
        <a:lstStyle/>
        <a:p>
          <a:endParaRPr lang="es-PY"/>
        </a:p>
      </dgm:t>
    </dgm:pt>
    <dgm:pt modelId="{EEB98746-E259-410D-A51E-46D931B0E7E9}" type="parTrans" cxnId="{A6341480-3581-437E-B583-D1FAAA6935D4}">
      <dgm:prSet/>
      <dgm:spPr/>
      <dgm:t>
        <a:bodyPr/>
        <a:lstStyle/>
        <a:p>
          <a:endParaRPr lang="es-PY"/>
        </a:p>
      </dgm:t>
    </dgm:pt>
    <dgm:pt modelId="{C28B939A-366D-47AB-B3F0-2D0548A0490A}">
      <dgm:prSet phldrT="[Texto]" custT="1"/>
      <dgm:spPr/>
      <dgm:t>
        <a:bodyPr/>
        <a:lstStyle/>
        <a:p>
          <a:r>
            <a:rPr lang="es-PY" sz="1200" dirty="0" smtClean="0">
              <a:solidFill>
                <a:schemeClr val="tx1"/>
              </a:solidFill>
            </a:rPr>
            <a:t>Equipamiento para la Producción Agrícola EPA (CAH-MAG)</a:t>
          </a:r>
        </a:p>
      </dgm:t>
    </dgm:pt>
    <dgm:pt modelId="{8E1D7F6B-54ED-409F-8634-E12A0DDB3F7E}" type="sibTrans" cxnId="{7320C16C-63EA-4A3A-9F14-4150842B2955}">
      <dgm:prSet/>
      <dgm:spPr/>
      <dgm:t>
        <a:bodyPr/>
        <a:lstStyle/>
        <a:p>
          <a:endParaRPr lang="es-PY"/>
        </a:p>
      </dgm:t>
    </dgm:pt>
    <dgm:pt modelId="{FA499132-4524-405E-A0EC-28B7ABEDA07F}" type="parTrans" cxnId="{7320C16C-63EA-4A3A-9F14-4150842B2955}">
      <dgm:prSet/>
      <dgm:spPr/>
      <dgm:t>
        <a:bodyPr/>
        <a:lstStyle/>
        <a:p>
          <a:endParaRPr lang="es-PY"/>
        </a:p>
      </dgm:t>
    </dgm:pt>
    <dgm:pt modelId="{66C1CCB0-F2B8-4DC5-AB03-4870447EA126}">
      <dgm:prSet phldrT="[Texto]" custT="1"/>
      <dgm:spPr/>
      <dgm:t>
        <a:bodyPr/>
        <a:lstStyle/>
        <a:p>
          <a:r>
            <a:rPr lang="es-ES" altLang="ja-JP" sz="1200" dirty="0" smtClean="0">
              <a:solidFill>
                <a:schemeClr val="tx1"/>
              </a:solidFill>
            </a:rPr>
            <a:t>Turismo Rural (CAH - SENATUR)</a:t>
          </a:r>
          <a:endParaRPr lang="es-PY" sz="1200" dirty="0" smtClean="0">
            <a:solidFill>
              <a:schemeClr val="tx1"/>
            </a:solidFill>
          </a:endParaRPr>
        </a:p>
      </dgm:t>
    </dgm:pt>
    <dgm:pt modelId="{539AE2C0-E9E8-401E-A3AA-7B2046BB616A}" type="parTrans" cxnId="{1E4E4A4A-B07A-4D90-92CE-A53AA6E52495}">
      <dgm:prSet/>
      <dgm:spPr/>
      <dgm:t>
        <a:bodyPr/>
        <a:lstStyle/>
        <a:p>
          <a:endParaRPr lang="es-ES" altLang="ja-JP"/>
        </a:p>
      </dgm:t>
    </dgm:pt>
    <dgm:pt modelId="{90FD2434-272D-40EE-B40C-1664C12F1009}" type="sibTrans" cxnId="{1E4E4A4A-B07A-4D90-92CE-A53AA6E52495}">
      <dgm:prSet/>
      <dgm:spPr/>
      <dgm:t>
        <a:bodyPr/>
        <a:lstStyle/>
        <a:p>
          <a:endParaRPr lang="es-ES" altLang="ja-JP"/>
        </a:p>
      </dgm:t>
    </dgm:pt>
    <dgm:pt modelId="{A0971BBD-F669-49FD-B900-E1B67FB6C8CF}">
      <dgm:prSet phldrT="[Texto]" custT="1"/>
      <dgm:spPr/>
      <dgm:t>
        <a:bodyPr/>
        <a:lstStyle/>
        <a:p>
          <a:endParaRPr lang="es-PY" sz="1200" dirty="0" smtClean="0">
            <a:solidFill>
              <a:schemeClr val="tx1"/>
            </a:solidFill>
          </a:endParaRPr>
        </a:p>
      </dgm:t>
    </dgm:pt>
    <dgm:pt modelId="{B13B7385-6DE2-48E0-A87D-CB1416C164A5}" type="parTrans" cxnId="{C3167642-80F3-4DEC-9BA3-E8FB776D85C7}">
      <dgm:prSet/>
      <dgm:spPr/>
      <dgm:t>
        <a:bodyPr/>
        <a:lstStyle/>
        <a:p>
          <a:endParaRPr lang="es-ES" altLang="ja-JP"/>
        </a:p>
      </dgm:t>
    </dgm:pt>
    <dgm:pt modelId="{A43EAF03-861C-4B0D-BF4E-B157E180B15A}" type="sibTrans" cxnId="{C3167642-80F3-4DEC-9BA3-E8FB776D85C7}">
      <dgm:prSet/>
      <dgm:spPr/>
      <dgm:t>
        <a:bodyPr/>
        <a:lstStyle/>
        <a:p>
          <a:endParaRPr lang="es-ES" altLang="ja-JP"/>
        </a:p>
      </dgm:t>
    </dgm:pt>
    <dgm:pt modelId="{7D8E820D-94F9-485A-A10D-4547F1264C23}">
      <dgm:prSet custT="1"/>
      <dgm:spPr/>
      <dgm:t>
        <a:bodyPr/>
        <a:lstStyle/>
        <a:p>
          <a:r>
            <a:rPr lang="es-ES" altLang="ja-JP" sz="1200" dirty="0" err="1" smtClean="0">
              <a:solidFill>
                <a:schemeClr val="tx1"/>
              </a:solidFill>
            </a:rPr>
            <a:t>Cahprino</a:t>
          </a:r>
          <a:r>
            <a:rPr lang="es-ES" altLang="ja-JP" sz="1200" dirty="0" smtClean="0">
              <a:solidFill>
                <a:schemeClr val="tx1"/>
              </a:solidFill>
            </a:rPr>
            <a:t> Convencional</a:t>
          </a:r>
        </a:p>
      </dgm:t>
    </dgm:pt>
    <dgm:pt modelId="{436B694B-69A5-43F8-BE60-0380584E3F46}" type="parTrans" cxnId="{E1562E77-CA66-48D1-BE2D-E30114B1C0E0}">
      <dgm:prSet/>
      <dgm:spPr/>
      <dgm:t>
        <a:bodyPr/>
        <a:lstStyle/>
        <a:p>
          <a:endParaRPr lang="es-ES" altLang="ja-JP"/>
        </a:p>
      </dgm:t>
    </dgm:pt>
    <dgm:pt modelId="{773D2A5E-4674-4AD1-972A-EBDA811AA274}" type="sibTrans" cxnId="{E1562E77-CA66-48D1-BE2D-E30114B1C0E0}">
      <dgm:prSet/>
      <dgm:spPr/>
      <dgm:t>
        <a:bodyPr/>
        <a:lstStyle/>
        <a:p>
          <a:endParaRPr lang="es-ES" altLang="ja-JP"/>
        </a:p>
      </dgm:t>
    </dgm:pt>
    <dgm:pt modelId="{F0A9BB4E-691D-4EEC-8C52-0E2F69AB0AE4}">
      <dgm:prSet custT="1"/>
      <dgm:spPr/>
      <dgm:t>
        <a:bodyPr/>
        <a:lstStyle/>
        <a:p>
          <a:endParaRPr lang="es-ES" altLang="ja-JP" sz="1200" dirty="0" smtClean="0">
            <a:solidFill>
              <a:schemeClr val="tx1"/>
            </a:solidFill>
          </a:endParaRPr>
        </a:p>
      </dgm:t>
    </dgm:pt>
    <dgm:pt modelId="{D9670334-0789-4503-BA00-79ECAAB715CD}" type="parTrans" cxnId="{D62750BF-9EA4-4D90-9C96-CD684B9521A9}">
      <dgm:prSet/>
      <dgm:spPr/>
      <dgm:t>
        <a:bodyPr/>
        <a:lstStyle/>
        <a:p>
          <a:endParaRPr lang="es-ES" altLang="ja-JP"/>
        </a:p>
      </dgm:t>
    </dgm:pt>
    <dgm:pt modelId="{FAB0429B-BC0A-4647-AE6E-C3203FE679AB}" type="sibTrans" cxnId="{D62750BF-9EA4-4D90-9C96-CD684B9521A9}">
      <dgm:prSet/>
      <dgm:spPr/>
      <dgm:t>
        <a:bodyPr/>
        <a:lstStyle/>
        <a:p>
          <a:endParaRPr lang="es-ES" altLang="ja-JP"/>
        </a:p>
      </dgm:t>
    </dgm:pt>
    <dgm:pt modelId="{2BF05260-DF04-4C90-9A10-9B8710115CD5}">
      <dgm:prSet custT="1"/>
      <dgm:spPr/>
      <dgm:t>
        <a:bodyPr/>
        <a:lstStyle/>
        <a:p>
          <a:endParaRPr lang="es-ES" altLang="ja-JP" sz="1200" dirty="0" smtClean="0">
            <a:solidFill>
              <a:schemeClr val="tx1"/>
            </a:solidFill>
          </a:endParaRPr>
        </a:p>
      </dgm:t>
    </dgm:pt>
    <dgm:pt modelId="{633D1886-839D-4CB1-8801-94F4B2319A7C}" type="parTrans" cxnId="{E85B20D1-B336-464F-88D6-C1991769211A}">
      <dgm:prSet/>
      <dgm:spPr/>
      <dgm:t>
        <a:bodyPr/>
        <a:lstStyle/>
        <a:p>
          <a:endParaRPr lang="es-ES" altLang="ja-JP"/>
        </a:p>
      </dgm:t>
    </dgm:pt>
    <dgm:pt modelId="{E017DF67-E0C5-4563-8389-936E5653EADC}" type="sibTrans" cxnId="{E85B20D1-B336-464F-88D6-C1991769211A}">
      <dgm:prSet/>
      <dgm:spPr/>
      <dgm:t>
        <a:bodyPr/>
        <a:lstStyle/>
        <a:p>
          <a:endParaRPr lang="es-ES" altLang="ja-JP"/>
        </a:p>
      </dgm:t>
    </dgm:pt>
    <dgm:pt modelId="{F3A1366E-4FEB-482D-B7D1-C5E634418213}" type="pres">
      <dgm:prSet presAssocID="{70441B69-637F-462B-9971-9AAF8A6B01B3}" presName="linearFlow" presStyleCnt="0">
        <dgm:presLayoutVars>
          <dgm:dir/>
          <dgm:animLvl val="lvl"/>
          <dgm:resizeHandles val="exact"/>
        </dgm:presLayoutVars>
      </dgm:prSet>
      <dgm:spPr/>
      <dgm:t>
        <a:bodyPr/>
        <a:lstStyle/>
        <a:p>
          <a:endParaRPr lang="es-ES"/>
        </a:p>
      </dgm:t>
    </dgm:pt>
    <dgm:pt modelId="{51BB0F5E-EC7E-4CA2-ADDA-A061D8AD2F70}" type="pres">
      <dgm:prSet presAssocID="{3793D05B-1299-4648-A4DA-5CC18FA6F99A}" presName="composite" presStyleCnt="0"/>
      <dgm:spPr/>
    </dgm:pt>
    <dgm:pt modelId="{9990F5B7-BF68-4834-B645-28F70E330E6A}" type="pres">
      <dgm:prSet presAssocID="{3793D05B-1299-4648-A4DA-5CC18FA6F99A}" presName="parentText" presStyleLbl="alignNode1" presStyleIdx="0" presStyleCnt="5">
        <dgm:presLayoutVars>
          <dgm:chMax val="1"/>
          <dgm:bulletEnabled val="1"/>
        </dgm:presLayoutVars>
      </dgm:prSet>
      <dgm:spPr/>
      <dgm:t>
        <a:bodyPr/>
        <a:lstStyle/>
        <a:p>
          <a:endParaRPr lang="es-ES"/>
        </a:p>
      </dgm:t>
    </dgm:pt>
    <dgm:pt modelId="{13BBDD76-4DDA-41B8-8F41-72239BD05D46}" type="pres">
      <dgm:prSet presAssocID="{3793D05B-1299-4648-A4DA-5CC18FA6F99A}" presName="descendantText" presStyleLbl="alignAcc1" presStyleIdx="0" presStyleCnt="5" custScaleY="100000" custLinFactNeighborX="69" custLinFactNeighborY="-78">
        <dgm:presLayoutVars>
          <dgm:bulletEnabled val="1"/>
        </dgm:presLayoutVars>
      </dgm:prSet>
      <dgm:spPr/>
      <dgm:t>
        <a:bodyPr/>
        <a:lstStyle/>
        <a:p>
          <a:endParaRPr lang="es-PY"/>
        </a:p>
      </dgm:t>
    </dgm:pt>
    <dgm:pt modelId="{23FF284C-1B32-4A8E-9050-B0D04A56CCD1}" type="pres">
      <dgm:prSet presAssocID="{615B3447-21D8-4E72-B54F-0F0EF810EA9A}" presName="sp" presStyleCnt="0"/>
      <dgm:spPr/>
    </dgm:pt>
    <dgm:pt modelId="{C0620AC3-23D5-4F78-A5C2-C6C9D972CE38}" type="pres">
      <dgm:prSet presAssocID="{E2A53F4C-3A34-42EF-AAE5-5B97A389E22B}" presName="composite" presStyleCnt="0"/>
      <dgm:spPr/>
    </dgm:pt>
    <dgm:pt modelId="{5A74101F-A446-4C43-8313-32F78D4346DB}" type="pres">
      <dgm:prSet presAssocID="{E2A53F4C-3A34-42EF-AAE5-5B97A389E22B}" presName="parentText" presStyleLbl="alignNode1" presStyleIdx="1" presStyleCnt="5">
        <dgm:presLayoutVars>
          <dgm:chMax val="1"/>
          <dgm:bulletEnabled val="1"/>
        </dgm:presLayoutVars>
      </dgm:prSet>
      <dgm:spPr/>
      <dgm:t>
        <a:bodyPr/>
        <a:lstStyle/>
        <a:p>
          <a:endParaRPr lang="es-ES"/>
        </a:p>
      </dgm:t>
    </dgm:pt>
    <dgm:pt modelId="{E46426BE-3568-4D15-81AC-DCD50635288D}" type="pres">
      <dgm:prSet presAssocID="{E2A53F4C-3A34-42EF-AAE5-5B97A389E22B}" presName="descendantText" presStyleLbl="alignAcc1" presStyleIdx="1" presStyleCnt="5" custScaleY="110621" custLinFactNeighborX="0" custLinFactNeighborY="4791">
        <dgm:presLayoutVars>
          <dgm:bulletEnabled val="1"/>
        </dgm:presLayoutVars>
      </dgm:prSet>
      <dgm:spPr/>
      <dgm:t>
        <a:bodyPr/>
        <a:lstStyle/>
        <a:p>
          <a:endParaRPr lang="es-PY"/>
        </a:p>
      </dgm:t>
    </dgm:pt>
    <dgm:pt modelId="{80A4E27A-61CF-4684-80DB-5A61D1F098E8}" type="pres">
      <dgm:prSet presAssocID="{50339898-1F6E-4548-8DD9-5F1CA3E0FDA8}" presName="sp" presStyleCnt="0"/>
      <dgm:spPr/>
    </dgm:pt>
    <dgm:pt modelId="{4C153158-98D1-45A8-ABE1-9ACDD67B9FCE}" type="pres">
      <dgm:prSet presAssocID="{87755385-384B-46F5-9E2A-37A29F79CB34}" presName="composite" presStyleCnt="0"/>
      <dgm:spPr/>
    </dgm:pt>
    <dgm:pt modelId="{0DAC669E-B653-4E50-B4FC-7309CB1AD5DE}" type="pres">
      <dgm:prSet presAssocID="{87755385-384B-46F5-9E2A-37A29F79CB34}" presName="parentText" presStyleLbl="alignNode1" presStyleIdx="2" presStyleCnt="5">
        <dgm:presLayoutVars>
          <dgm:chMax val="1"/>
          <dgm:bulletEnabled val="1"/>
        </dgm:presLayoutVars>
      </dgm:prSet>
      <dgm:spPr/>
      <dgm:t>
        <a:bodyPr/>
        <a:lstStyle/>
        <a:p>
          <a:endParaRPr lang="es-PY"/>
        </a:p>
      </dgm:t>
    </dgm:pt>
    <dgm:pt modelId="{ED7A50FD-F725-4519-B876-97D53C25331C}" type="pres">
      <dgm:prSet presAssocID="{87755385-384B-46F5-9E2A-37A29F79CB34}" presName="descendantText" presStyleLbl="alignAcc1" presStyleIdx="2" presStyleCnt="5" custScaleY="95964">
        <dgm:presLayoutVars>
          <dgm:bulletEnabled val="1"/>
        </dgm:presLayoutVars>
      </dgm:prSet>
      <dgm:spPr/>
      <dgm:t>
        <a:bodyPr/>
        <a:lstStyle/>
        <a:p>
          <a:endParaRPr lang="es-PY"/>
        </a:p>
      </dgm:t>
    </dgm:pt>
    <dgm:pt modelId="{DDB2F88A-A6E7-4794-AC39-73BAF9FF1221}" type="pres">
      <dgm:prSet presAssocID="{1640D375-C6F5-400E-A5FE-A73AC0E4299D}" presName="sp" presStyleCnt="0"/>
      <dgm:spPr/>
    </dgm:pt>
    <dgm:pt modelId="{9368C23E-2EB5-4AF7-95F3-6768732E257C}" type="pres">
      <dgm:prSet presAssocID="{A0971BBD-F669-49FD-B900-E1B67FB6C8CF}" presName="composite" presStyleCnt="0"/>
      <dgm:spPr/>
    </dgm:pt>
    <dgm:pt modelId="{5D166189-1008-4FFF-B756-C73BE765AF21}" type="pres">
      <dgm:prSet presAssocID="{A0971BBD-F669-49FD-B900-E1B67FB6C8CF}" presName="parentText" presStyleLbl="alignNode1" presStyleIdx="3" presStyleCnt="5">
        <dgm:presLayoutVars>
          <dgm:chMax val="1"/>
          <dgm:bulletEnabled val="1"/>
        </dgm:presLayoutVars>
      </dgm:prSet>
      <dgm:spPr/>
      <dgm:t>
        <a:bodyPr/>
        <a:lstStyle/>
        <a:p>
          <a:endParaRPr lang="es-ES" altLang="ja-JP"/>
        </a:p>
      </dgm:t>
    </dgm:pt>
    <dgm:pt modelId="{D2525680-69C2-4CD1-AA75-40C35360D7C2}" type="pres">
      <dgm:prSet presAssocID="{A0971BBD-F669-49FD-B900-E1B67FB6C8CF}" presName="descendantText" presStyleLbl="alignAcc1" presStyleIdx="3" presStyleCnt="5">
        <dgm:presLayoutVars>
          <dgm:bulletEnabled val="1"/>
        </dgm:presLayoutVars>
      </dgm:prSet>
      <dgm:spPr/>
      <dgm:t>
        <a:bodyPr/>
        <a:lstStyle/>
        <a:p>
          <a:endParaRPr lang="es-ES" altLang="ja-JP"/>
        </a:p>
      </dgm:t>
    </dgm:pt>
    <dgm:pt modelId="{07B13B09-2F9B-443D-ADA2-872DF2176C70}" type="pres">
      <dgm:prSet presAssocID="{A43EAF03-861C-4B0D-BF4E-B157E180B15A}" presName="sp" presStyleCnt="0"/>
      <dgm:spPr/>
    </dgm:pt>
    <dgm:pt modelId="{276F66C3-6001-46F9-BE3F-DC15D2CEB640}" type="pres">
      <dgm:prSet presAssocID="{F0A9BB4E-691D-4EEC-8C52-0E2F69AB0AE4}" presName="composite" presStyleCnt="0"/>
      <dgm:spPr/>
    </dgm:pt>
    <dgm:pt modelId="{EA5F8028-EE83-4F55-89D7-A25D2619CAD7}" type="pres">
      <dgm:prSet presAssocID="{F0A9BB4E-691D-4EEC-8C52-0E2F69AB0AE4}" presName="parentText" presStyleLbl="alignNode1" presStyleIdx="4" presStyleCnt="5">
        <dgm:presLayoutVars>
          <dgm:chMax val="1"/>
          <dgm:bulletEnabled val="1"/>
        </dgm:presLayoutVars>
      </dgm:prSet>
      <dgm:spPr/>
      <dgm:t>
        <a:bodyPr/>
        <a:lstStyle/>
        <a:p>
          <a:endParaRPr lang="es-ES" altLang="ja-JP"/>
        </a:p>
      </dgm:t>
    </dgm:pt>
    <dgm:pt modelId="{CE9159CD-5D31-4754-8D5D-E24A27446C5A}" type="pres">
      <dgm:prSet presAssocID="{F0A9BB4E-691D-4EEC-8C52-0E2F69AB0AE4}" presName="descendantText" presStyleLbl="alignAcc1" presStyleIdx="4" presStyleCnt="5">
        <dgm:presLayoutVars>
          <dgm:bulletEnabled val="1"/>
        </dgm:presLayoutVars>
      </dgm:prSet>
      <dgm:spPr/>
      <dgm:t>
        <a:bodyPr/>
        <a:lstStyle/>
        <a:p>
          <a:endParaRPr lang="es-ES" altLang="ja-JP"/>
        </a:p>
      </dgm:t>
    </dgm:pt>
  </dgm:ptLst>
  <dgm:cxnLst>
    <dgm:cxn modelId="{A6341480-3581-437E-B583-D1FAAA6935D4}" srcId="{70441B69-637F-462B-9971-9AAF8A6B01B3}" destId="{87755385-384B-46F5-9E2A-37A29F79CB34}" srcOrd="2" destOrd="0" parTransId="{EEB98746-E259-410D-A51E-46D931B0E7E9}" sibTransId="{1640D375-C6F5-400E-A5FE-A73AC0E4299D}"/>
    <dgm:cxn modelId="{C2B68109-E21B-4468-ADD5-AA885411B1C7}" type="presOf" srcId="{2BF05260-DF04-4C90-9A10-9B8710115CD5}" destId="{CE9159CD-5D31-4754-8D5D-E24A27446C5A}" srcOrd="0" destOrd="1" presId="urn:microsoft.com/office/officeart/2005/8/layout/chevron2"/>
    <dgm:cxn modelId="{FFC4023B-88DE-4485-ABC9-E46932E86988}" type="presOf" srcId="{3793D05B-1299-4648-A4DA-5CC18FA6F99A}" destId="{9990F5B7-BF68-4834-B645-28F70E330E6A}" srcOrd="0" destOrd="0" presId="urn:microsoft.com/office/officeart/2005/8/layout/chevron2"/>
    <dgm:cxn modelId="{7320C16C-63EA-4A3A-9F14-4150842B2955}" srcId="{E2A53F4C-3A34-42EF-AAE5-5B97A389E22B}" destId="{C28B939A-366D-47AB-B3F0-2D0548A0490A}" srcOrd="0" destOrd="0" parTransId="{FA499132-4524-405E-A0EC-28B7ABEDA07F}" sibTransId="{8E1D7F6B-54ED-409F-8634-E12A0DDB3F7E}"/>
    <dgm:cxn modelId="{5A404864-AEFD-4D72-8DF7-2F091EEBC3FF}" srcId="{70441B69-637F-462B-9971-9AAF8A6B01B3}" destId="{3793D05B-1299-4648-A4DA-5CC18FA6F99A}" srcOrd="0" destOrd="0" parTransId="{18418FD8-2DE6-49B8-8F32-B5CE4FC4E578}" sibTransId="{615B3447-21D8-4E72-B54F-0F0EF810EA9A}"/>
    <dgm:cxn modelId="{FD00C5C6-BE1B-4CDA-ABBA-124C0BD5691C}" type="presOf" srcId="{F0A9BB4E-691D-4EEC-8C52-0E2F69AB0AE4}" destId="{EA5F8028-EE83-4F55-89D7-A25D2619CAD7}" srcOrd="0" destOrd="0" presId="urn:microsoft.com/office/officeart/2005/8/layout/chevron2"/>
    <dgm:cxn modelId="{9AB1D7C4-A98F-4862-8D4C-619AB000DD00}" srcId="{87755385-384B-46F5-9E2A-37A29F79CB34}" destId="{5374959F-2FEC-4CBA-AAB5-D5E7B137A71A}" srcOrd="0" destOrd="0" parTransId="{968680CC-FFE2-47DC-9638-9E58F35439A9}" sibTransId="{1F6E5B42-A533-4E4E-86A6-F9661B984E5E}"/>
    <dgm:cxn modelId="{743569D5-D66D-476E-953A-6F5C78D23387}" type="presOf" srcId="{ED047B6C-659C-40BD-B82D-F14F19AE31C8}" destId="{13BBDD76-4DDA-41B8-8F41-72239BD05D46}" srcOrd="0" destOrd="0" presId="urn:microsoft.com/office/officeart/2005/8/layout/chevron2"/>
    <dgm:cxn modelId="{B5EF70B2-2C3A-4282-81EB-6FE08ED93EE2}" type="presOf" srcId="{87755385-384B-46F5-9E2A-37A29F79CB34}" destId="{0DAC669E-B653-4E50-B4FC-7309CB1AD5DE}" srcOrd="0" destOrd="0" presId="urn:microsoft.com/office/officeart/2005/8/layout/chevron2"/>
    <dgm:cxn modelId="{F5E33971-0418-4338-B0B7-A80EB9F9795C}" type="presOf" srcId="{7D8E820D-94F9-485A-A10D-4547F1264C23}" destId="{CE9159CD-5D31-4754-8D5D-E24A27446C5A}" srcOrd="0" destOrd="0" presId="urn:microsoft.com/office/officeart/2005/8/layout/chevron2"/>
    <dgm:cxn modelId="{D62750BF-9EA4-4D90-9C96-CD684B9521A9}" srcId="{70441B69-637F-462B-9971-9AAF8A6B01B3}" destId="{F0A9BB4E-691D-4EEC-8C52-0E2F69AB0AE4}" srcOrd="4" destOrd="0" parTransId="{D9670334-0789-4503-BA00-79ECAAB715CD}" sibTransId="{FAB0429B-BC0A-4647-AE6E-C3203FE679AB}"/>
    <dgm:cxn modelId="{30623B04-1CBA-4ED4-9B1A-27FF624C6660}" type="presOf" srcId="{C28B939A-366D-47AB-B3F0-2D0548A0490A}" destId="{E46426BE-3568-4D15-81AC-DCD50635288D}" srcOrd="0" destOrd="0" presId="urn:microsoft.com/office/officeart/2005/8/layout/chevron2"/>
    <dgm:cxn modelId="{328FA22F-D4B8-47DA-BA35-E6FF7F41D61A}" type="presOf" srcId="{5374959F-2FEC-4CBA-AAB5-D5E7B137A71A}" destId="{ED7A50FD-F725-4519-B876-97D53C25331C}" srcOrd="0" destOrd="0" presId="urn:microsoft.com/office/officeart/2005/8/layout/chevron2"/>
    <dgm:cxn modelId="{5DD9D94E-E9A7-41F4-B4D8-0084F3B2A99C}" srcId="{3793D05B-1299-4648-A4DA-5CC18FA6F99A}" destId="{ED047B6C-659C-40BD-B82D-F14F19AE31C8}" srcOrd="0" destOrd="0" parTransId="{7BF6C198-887C-4E48-A984-033A961D8605}" sibTransId="{DF0A2FA0-3863-44BD-8069-A59FF56E1BAF}"/>
    <dgm:cxn modelId="{E85B20D1-B336-464F-88D6-C1991769211A}" srcId="{F0A9BB4E-691D-4EEC-8C52-0E2F69AB0AE4}" destId="{2BF05260-DF04-4C90-9A10-9B8710115CD5}" srcOrd="1" destOrd="0" parTransId="{633D1886-839D-4CB1-8801-94F4B2319A7C}" sibTransId="{E017DF67-E0C5-4563-8389-936E5653EADC}"/>
    <dgm:cxn modelId="{1F32760C-FB8F-4A32-A428-60F54EBFAE86}" type="presOf" srcId="{66C1CCB0-F2B8-4DC5-AB03-4870447EA126}" destId="{D2525680-69C2-4CD1-AA75-40C35360D7C2}" srcOrd="0" destOrd="0" presId="urn:microsoft.com/office/officeart/2005/8/layout/chevron2"/>
    <dgm:cxn modelId="{799B71DB-0294-43A5-9E9A-80B0015DFE3E}" type="presOf" srcId="{E2A53F4C-3A34-42EF-AAE5-5B97A389E22B}" destId="{5A74101F-A446-4C43-8313-32F78D4346DB}" srcOrd="0" destOrd="0" presId="urn:microsoft.com/office/officeart/2005/8/layout/chevron2"/>
    <dgm:cxn modelId="{E1562E77-CA66-48D1-BE2D-E30114B1C0E0}" srcId="{F0A9BB4E-691D-4EEC-8C52-0E2F69AB0AE4}" destId="{7D8E820D-94F9-485A-A10D-4547F1264C23}" srcOrd="0" destOrd="0" parTransId="{436B694B-69A5-43F8-BE60-0380584E3F46}" sibTransId="{773D2A5E-4674-4AD1-972A-EBDA811AA274}"/>
    <dgm:cxn modelId="{C3167642-80F3-4DEC-9BA3-E8FB776D85C7}" srcId="{70441B69-637F-462B-9971-9AAF8A6B01B3}" destId="{A0971BBD-F669-49FD-B900-E1B67FB6C8CF}" srcOrd="3" destOrd="0" parTransId="{B13B7385-6DE2-48E0-A87D-CB1416C164A5}" sibTransId="{A43EAF03-861C-4B0D-BF4E-B157E180B15A}"/>
    <dgm:cxn modelId="{0A639237-DB22-45C7-B933-7AC945915268}" type="presOf" srcId="{70441B69-637F-462B-9971-9AAF8A6B01B3}" destId="{F3A1366E-4FEB-482D-B7D1-C5E634418213}" srcOrd="0" destOrd="0" presId="urn:microsoft.com/office/officeart/2005/8/layout/chevron2"/>
    <dgm:cxn modelId="{FD69A7D5-EB4E-4BCC-ABE1-9092D63C2DEE}" srcId="{70441B69-637F-462B-9971-9AAF8A6B01B3}" destId="{E2A53F4C-3A34-42EF-AAE5-5B97A389E22B}" srcOrd="1" destOrd="0" parTransId="{924148B4-C484-4EB3-B155-79BD7CF20F03}" sibTransId="{50339898-1F6E-4548-8DD9-5F1CA3E0FDA8}"/>
    <dgm:cxn modelId="{3C8DC93A-3F9E-4E66-A80B-D8BBCDEB813F}" type="presOf" srcId="{A0971BBD-F669-49FD-B900-E1B67FB6C8CF}" destId="{5D166189-1008-4FFF-B756-C73BE765AF21}" srcOrd="0" destOrd="0" presId="urn:microsoft.com/office/officeart/2005/8/layout/chevron2"/>
    <dgm:cxn modelId="{1E4E4A4A-B07A-4D90-92CE-A53AA6E52495}" srcId="{A0971BBD-F669-49FD-B900-E1B67FB6C8CF}" destId="{66C1CCB0-F2B8-4DC5-AB03-4870447EA126}" srcOrd="0" destOrd="0" parTransId="{539AE2C0-E9E8-401E-A3AA-7B2046BB616A}" sibTransId="{90FD2434-272D-40EE-B40C-1664C12F1009}"/>
    <dgm:cxn modelId="{675451AD-484A-434B-9202-9BB9F922C725}" type="presParOf" srcId="{F3A1366E-4FEB-482D-B7D1-C5E634418213}" destId="{51BB0F5E-EC7E-4CA2-ADDA-A061D8AD2F70}" srcOrd="0" destOrd="0" presId="urn:microsoft.com/office/officeart/2005/8/layout/chevron2"/>
    <dgm:cxn modelId="{A5672186-4FF2-4510-84B1-716F958F4FB2}" type="presParOf" srcId="{51BB0F5E-EC7E-4CA2-ADDA-A061D8AD2F70}" destId="{9990F5B7-BF68-4834-B645-28F70E330E6A}" srcOrd="0" destOrd="0" presId="urn:microsoft.com/office/officeart/2005/8/layout/chevron2"/>
    <dgm:cxn modelId="{E5666CA4-8CB5-4B37-A11A-014D4E44166F}" type="presParOf" srcId="{51BB0F5E-EC7E-4CA2-ADDA-A061D8AD2F70}" destId="{13BBDD76-4DDA-41B8-8F41-72239BD05D46}" srcOrd="1" destOrd="0" presId="urn:microsoft.com/office/officeart/2005/8/layout/chevron2"/>
    <dgm:cxn modelId="{B7557A38-0A4D-4A39-88F5-65DD5E1D5698}" type="presParOf" srcId="{F3A1366E-4FEB-482D-B7D1-C5E634418213}" destId="{23FF284C-1B32-4A8E-9050-B0D04A56CCD1}" srcOrd="1" destOrd="0" presId="urn:microsoft.com/office/officeart/2005/8/layout/chevron2"/>
    <dgm:cxn modelId="{D3BD816A-FB60-4E7D-A451-696258B66283}" type="presParOf" srcId="{F3A1366E-4FEB-482D-B7D1-C5E634418213}" destId="{C0620AC3-23D5-4F78-A5C2-C6C9D972CE38}" srcOrd="2" destOrd="0" presId="urn:microsoft.com/office/officeart/2005/8/layout/chevron2"/>
    <dgm:cxn modelId="{2976F6C7-2AA5-46FE-A58D-4015A0DB019F}" type="presParOf" srcId="{C0620AC3-23D5-4F78-A5C2-C6C9D972CE38}" destId="{5A74101F-A446-4C43-8313-32F78D4346DB}" srcOrd="0" destOrd="0" presId="urn:microsoft.com/office/officeart/2005/8/layout/chevron2"/>
    <dgm:cxn modelId="{C1FBE9A5-B651-47BF-BC4F-67F8EA155E60}" type="presParOf" srcId="{C0620AC3-23D5-4F78-A5C2-C6C9D972CE38}" destId="{E46426BE-3568-4D15-81AC-DCD50635288D}" srcOrd="1" destOrd="0" presId="urn:microsoft.com/office/officeart/2005/8/layout/chevron2"/>
    <dgm:cxn modelId="{6F5E4E6B-44E9-48FA-9976-E90E7C4D1A72}" type="presParOf" srcId="{F3A1366E-4FEB-482D-B7D1-C5E634418213}" destId="{80A4E27A-61CF-4684-80DB-5A61D1F098E8}" srcOrd="3" destOrd="0" presId="urn:microsoft.com/office/officeart/2005/8/layout/chevron2"/>
    <dgm:cxn modelId="{AFF20079-0458-4A57-9907-72D0D903B74B}" type="presParOf" srcId="{F3A1366E-4FEB-482D-B7D1-C5E634418213}" destId="{4C153158-98D1-45A8-ABE1-9ACDD67B9FCE}" srcOrd="4" destOrd="0" presId="urn:microsoft.com/office/officeart/2005/8/layout/chevron2"/>
    <dgm:cxn modelId="{912AC415-2E1A-4749-84BD-7722D808DF26}" type="presParOf" srcId="{4C153158-98D1-45A8-ABE1-9ACDD67B9FCE}" destId="{0DAC669E-B653-4E50-B4FC-7309CB1AD5DE}" srcOrd="0" destOrd="0" presId="urn:microsoft.com/office/officeart/2005/8/layout/chevron2"/>
    <dgm:cxn modelId="{840328CB-B758-4142-80DD-E2291C4561FA}" type="presParOf" srcId="{4C153158-98D1-45A8-ABE1-9ACDD67B9FCE}" destId="{ED7A50FD-F725-4519-B876-97D53C25331C}" srcOrd="1" destOrd="0" presId="urn:microsoft.com/office/officeart/2005/8/layout/chevron2"/>
    <dgm:cxn modelId="{A432F9A1-05E6-46E9-8F83-6F28D7A6BD72}" type="presParOf" srcId="{F3A1366E-4FEB-482D-B7D1-C5E634418213}" destId="{DDB2F88A-A6E7-4794-AC39-73BAF9FF1221}" srcOrd="5" destOrd="0" presId="urn:microsoft.com/office/officeart/2005/8/layout/chevron2"/>
    <dgm:cxn modelId="{8543D8C8-D22C-4345-9571-60F474617979}" type="presParOf" srcId="{F3A1366E-4FEB-482D-B7D1-C5E634418213}" destId="{9368C23E-2EB5-4AF7-95F3-6768732E257C}" srcOrd="6" destOrd="0" presId="urn:microsoft.com/office/officeart/2005/8/layout/chevron2"/>
    <dgm:cxn modelId="{7BDD6C56-C1AC-49F1-880C-DA14DD4E5DE0}" type="presParOf" srcId="{9368C23E-2EB5-4AF7-95F3-6768732E257C}" destId="{5D166189-1008-4FFF-B756-C73BE765AF21}" srcOrd="0" destOrd="0" presId="urn:microsoft.com/office/officeart/2005/8/layout/chevron2"/>
    <dgm:cxn modelId="{8BECEF62-EA0D-42A2-9A6A-25A80F0934D9}" type="presParOf" srcId="{9368C23E-2EB5-4AF7-95F3-6768732E257C}" destId="{D2525680-69C2-4CD1-AA75-40C35360D7C2}" srcOrd="1" destOrd="0" presId="urn:microsoft.com/office/officeart/2005/8/layout/chevron2"/>
    <dgm:cxn modelId="{9BEB11B8-383A-49D5-9D74-C0CEDE625A1D}" type="presParOf" srcId="{F3A1366E-4FEB-482D-B7D1-C5E634418213}" destId="{07B13B09-2F9B-443D-ADA2-872DF2176C70}" srcOrd="7" destOrd="0" presId="urn:microsoft.com/office/officeart/2005/8/layout/chevron2"/>
    <dgm:cxn modelId="{A7A104A9-F40C-411A-BC20-0B0924987726}" type="presParOf" srcId="{F3A1366E-4FEB-482D-B7D1-C5E634418213}" destId="{276F66C3-6001-46F9-BE3F-DC15D2CEB640}" srcOrd="8" destOrd="0" presId="urn:microsoft.com/office/officeart/2005/8/layout/chevron2"/>
    <dgm:cxn modelId="{D824D4FB-2BD1-4A8B-BFD4-DE6FFF427557}" type="presParOf" srcId="{276F66C3-6001-46F9-BE3F-DC15D2CEB640}" destId="{EA5F8028-EE83-4F55-89D7-A25D2619CAD7}" srcOrd="0" destOrd="0" presId="urn:microsoft.com/office/officeart/2005/8/layout/chevron2"/>
    <dgm:cxn modelId="{47039EB5-3BCA-4BA3-8DD5-BEF028745544}" type="presParOf" srcId="{276F66C3-6001-46F9-BE3F-DC15D2CEB640}" destId="{CE9159CD-5D31-4754-8D5D-E24A27446C5A}"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441B69-637F-462B-9971-9AAF8A6B01B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PY"/>
        </a:p>
      </dgm:t>
    </dgm:pt>
    <dgm:pt modelId="{3793D05B-1299-4648-A4DA-5CC18FA6F99A}">
      <dgm:prSet phldrT="[Texto]"/>
      <dgm:spPr/>
      <dgm:t>
        <a:bodyPr/>
        <a:lstStyle/>
        <a:p>
          <a:r>
            <a:rPr lang="es-PY" dirty="0" smtClean="0"/>
            <a:t> </a:t>
          </a:r>
          <a:endParaRPr lang="es-PY" dirty="0"/>
        </a:p>
      </dgm:t>
    </dgm:pt>
    <dgm:pt modelId="{18418FD8-2DE6-49B8-8F32-B5CE4FC4E578}" type="parTrans" cxnId="{5A404864-AEFD-4D72-8DF7-2F091EEBC3FF}">
      <dgm:prSet/>
      <dgm:spPr/>
      <dgm:t>
        <a:bodyPr/>
        <a:lstStyle/>
        <a:p>
          <a:endParaRPr lang="es-PY"/>
        </a:p>
      </dgm:t>
    </dgm:pt>
    <dgm:pt modelId="{615B3447-21D8-4E72-B54F-0F0EF810EA9A}" type="sibTrans" cxnId="{5A404864-AEFD-4D72-8DF7-2F091EEBC3FF}">
      <dgm:prSet/>
      <dgm:spPr/>
      <dgm:t>
        <a:bodyPr/>
        <a:lstStyle/>
        <a:p>
          <a:endParaRPr lang="es-PY"/>
        </a:p>
      </dgm:t>
    </dgm:pt>
    <dgm:pt modelId="{ED047B6C-659C-40BD-B82D-F14F19AE31C8}">
      <dgm:prSet phldrT="[Texto]" custT="1"/>
      <dgm:spPr/>
      <dgm:t>
        <a:bodyPr/>
        <a:lstStyle/>
        <a:p>
          <a:r>
            <a:rPr lang="es-PY" sz="1200" dirty="0" smtClean="0"/>
            <a:t>Pro Agro - CAH</a:t>
          </a:r>
          <a:endParaRPr lang="es-PY" sz="1200" dirty="0"/>
        </a:p>
      </dgm:t>
    </dgm:pt>
    <dgm:pt modelId="{7BF6C198-887C-4E48-A984-033A961D8605}" type="parTrans" cxnId="{5DD9D94E-E9A7-41F4-B4D8-0084F3B2A99C}">
      <dgm:prSet/>
      <dgm:spPr/>
      <dgm:t>
        <a:bodyPr/>
        <a:lstStyle/>
        <a:p>
          <a:endParaRPr lang="es-PY"/>
        </a:p>
      </dgm:t>
    </dgm:pt>
    <dgm:pt modelId="{DF0A2FA0-3863-44BD-8069-A59FF56E1BAF}" type="sibTrans" cxnId="{5DD9D94E-E9A7-41F4-B4D8-0084F3B2A99C}">
      <dgm:prSet/>
      <dgm:spPr/>
      <dgm:t>
        <a:bodyPr/>
        <a:lstStyle/>
        <a:p>
          <a:endParaRPr lang="es-PY"/>
        </a:p>
      </dgm:t>
    </dgm:pt>
    <dgm:pt modelId="{E2A53F4C-3A34-42EF-AAE5-5B97A389E22B}">
      <dgm:prSet phldrT="[Texto]"/>
      <dgm:spPr/>
      <dgm:t>
        <a:bodyPr/>
        <a:lstStyle/>
        <a:p>
          <a:r>
            <a:rPr lang="es-PY" dirty="0" smtClean="0"/>
            <a:t> </a:t>
          </a:r>
          <a:endParaRPr lang="es-PY" dirty="0"/>
        </a:p>
      </dgm:t>
    </dgm:pt>
    <dgm:pt modelId="{924148B4-C484-4EB3-B155-79BD7CF20F03}" type="parTrans" cxnId="{FD69A7D5-EB4E-4BCC-ABE1-9092D63C2DEE}">
      <dgm:prSet/>
      <dgm:spPr/>
      <dgm:t>
        <a:bodyPr/>
        <a:lstStyle/>
        <a:p>
          <a:endParaRPr lang="es-PY"/>
        </a:p>
      </dgm:t>
    </dgm:pt>
    <dgm:pt modelId="{50339898-1F6E-4548-8DD9-5F1CA3E0FDA8}" type="sibTrans" cxnId="{FD69A7D5-EB4E-4BCC-ABE1-9092D63C2DEE}">
      <dgm:prSet/>
      <dgm:spPr/>
      <dgm:t>
        <a:bodyPr/>
        <a:lstStyle/>
        <a:p>
          <a:endParaRPr lang="es-PY"/>
        </a:p>
      </dgm:t>
    </dgm:pt>
    <dgm:pt modelId="{C28B939A-366D-47AB-B3F0-2D0548A0490A}">
      <dgm:prSet phldrT="[Texto]" custT="1"/>
      <dgm:spPr/>
      <dgm:t>
        <a:bodyPr/>
        <a:lstStyle/>
        <a:p>
          <a:r>
            <a:rPr lang="es-PY" sz="1200" dirty="0" smtClean="0">
              <a:solidFill>
                <a:schemeClr val="tx1"/>
              </a:solidFill>
            </a:rPr>
            <a:t>Inversión Productiva – PG-P14</a:t>
          </a:r>
          <a:endParaRPr lang="es-PY" sz="1200" dirty="0">
            <a:solidFill>
              <a:schemeClr val="tx1"/>
            </a:solidFill>
          </a:endParaRPr>
        </a:p>
      </dgm:t>
    </dgm:pt>
    <dgm:pt modelId="{FA499132-4524-405E-A0EC-28B7ABEDA07F}" type="parTrans" cxnId="{7320C16C-63EA-4A3A-9F14-4150842B2955}">
      <dgm:prSet/>
      <dgm:spPr/>
      <dgm:t>
        <a:bodyPr/>
        <a:lstStyle/>
        <a:p>
          <a:endParaRPr lang="es-PY"/>
        </a:p>
      </dgm:t>
    </dgm:pt>
    <dgm:pt modelId="{8E1D7F6B-54ED-409F-8634-E12A0DDB3F7E}" type="sibTrans" cxnId="{7320C16C-63EA-4A3A-9F14-4150842B2955}">
      <dgm:prSet/>
      <dgm:spPr/>
      <dgm:t>
        <a:bodyPr/>
        <a:lstStyle/>
        <a:p>
          <a:endParaRPr lang="es-PY"/>
        </a:p>
      </dgm:t>
    </dgm:pt>
    <dgm:pt modelId="{A03CF183-3BA0-4026-A860-6AADCD786CE8}">
      <dgm:prSet phldrT="[Texto]" custT="1"/>
      <dgm:spPr/>
      <dgm:t>
        <a:bodyPr/>
        <a:lstStyle/>
        <a:p>
          <a:endParaRPr lang="es-PY" sz="1200" dirty="0">
            <a:solidFill>
              <a:schemeClr val="tx1"/>
            </a:solidFill>
          </a:endParaRPr>
        </a:p>
      </dgm:t>
    </dgm:pt>
    <dgm:pt modelId="{D2AC6FB9-D9ED-45E9-A538-65F75872EAB6}" type="sibTrans" cxnId="{4EDC3DB2-668E-49C1-B45C-41FFCD0BEF11}">
      <dgm:prSet/>
      <dgm:spPr/>
      <dgm:t>
        <a:bodyPr/>
        <a:lstStyle/>
        <a:p>
          <a:endParaRPr lang="es-ES"/>
        </a:p>
      </dgm:t>
    </dgm:pt>
    <dgm:pt modelId="{82978CA1-98CF-4E16-9E67-7DE42ADCEF16}" type="parTrans" cxnId="{4EDC3DB2-668E-49C1-B45C-41FFCD0BEF11}">
      <dgm:prSet/>
      <dgm:spPr/>
      <dgm:t>
        <a:bodyPr/>
        <a:lstStyle/>
        <a:p>
          <a:endParaRPr lang="es-ES"/>
        </a:p>
      </dgm:t>
    </dgm:pt>
    <dgm:pt modelId="{6AC52077-57B3-423D-956B-DF3036D566AB}">
      <dgm:prSet phldrT="[Texto]" custT="1"/>
      <dgm:spPr/>
      <dgm:t>
        <a:bodyPr/>
        <a:lstStyle/>
        <a:p>
          <a:r>
            <a:rPr lang="es-ES" sz="1200" dirty="0" smtClean="0">
              <a:solidFill>
                <a:schemeClr val="tx1"/>
              </a:solidFill>
            </a:rPr>
            <a:t>Crédito Pre-aprobado “PO JOASA”</a:t>
          </a:r>
          <a:endParaRPr lang="es-ES" sz="1200" dirty="0">
            <a:solidFill>
              <a:schemeClr val="tx1"/>
            </a:solidFill>
          </a:endParaRPr>
        </a:p>
      </dgm:t>
    </dgm:pt>
    <dgm:pt modelId="{1B4AF4BA-82CC-4D74-BA9C-2FF79CD1112D}" type="parTrans" cxnId="{5B9A80FD-566E-4F3F-996E-D205D522D391}">
      <dgm:prSet/>
      <dgm:spPr/>
      <dgm:t>
        <a:bodyPr/>
        <a:lstStyle/>
        <a:p>
          <a:endParaRPr lang="es-ES"/>
        </a:p>
      </dgm:t>
    </dgm:pt>
    <dgm:pt modelId="{42896E3D-060E-4A17-BF52-040FAB0E27AE}" type="sibTrans" cxnId="{5B9A80FD-566E-4F3F-996E-D205D522D391}">
      <dgm:prSet/>
      <dgm:spPr/>
      <dgm:t>
        <a:bodyPr/>
        <a:lstStyle/>
        <a:p>
          <a:endParaRPr lang="es-ES"/>
        </a:p>
      </dgm:t>
    </dgm:pt>
    <dgm:pt modelId="{067859DE-3961-4CED-BF88-70D4B3EA2AB8}">
      <dgm:prSet/>
      <dgm:spPr/>
      <dgm:t>
        <a:bodyPr/>
        <a:lstStyle/>
        <a:p>
          <a:endParaRPr lang="es-PY"/>
        </a:p>
      </dgm:t>
    </dgm:pt>
    <dgm:pt modelId="{A8B3F76B-62C6-4A51-8D06-F42F39DB67B2}" type="parTrans" cxnId="{2415F1C9-B738-46EF-9B51-3B2F6F22951A}">
      <dgm:prSet/>
      <dgm:spPr/>
      <dgm:t>
        <a:bodyPr/>
        <a:lstStyle/>
        <a:p>
          <a:endParaRPr lang="es-PY"/>
        </a:p>
      </dgm:t>
    </dgm:pt>
    <dgm:pt modelId="{762E33F8-3964-442E-80BD-63C077F6050A}" type="sibTrans" cxnId="{2415F1C9-B738-46EF-9B51-3B2F6F22951A}">
      <dgm:prSet/>
      <dgm:spPr/>
      <dgm:t>
        <a:bodyPr/>
        <a:lstStyle/>
        <a:p>
          <a:endParaRPr lang="es-PY"/>
        </a:p>
      </dgm:t>
    </dgm:pt>
    <dgm:pt modelId="{131CBB64-922C-4772-946A-B1D96E42D186}">
      <dgm:prSet custT="1"/>
      <dgm:spPr/>
      <dgm:t>
        <a:bodyPr/>
        <a:lstStyle/>
        <a:p>
          <a:r>
            <a:rPr lang="es-PY" sz="1000" dirty="0" smtClean="0"/>
            <a:t>EPA  RE-INVERSION </a:t>
          </a:r>
          <a:endParaRPr lang="es-PY" sz="1000" dirty="0"/>
        </a:p>
      </dgm:t>
    </dgm:pt>
    <dgm:pt modelId="{0AB3D7CC-D547-4F23-A9B2-61000A1BE3D7}" type="parTrans" cxnId="{7B6EB4D5-E2B5-4923-9066-B39E6979A579}">
      <dgm:prSet/>
      <dgm:spPr/>
      <dgm:t>
        <a:bodyPr/>
        <a:lstStyle/>
        <a:p>
          <a:endParaRPr lang="es-PY"/>
        </a:p>
      </dgm:t>
    </dgm:pt>
    <dgm:pt modelId="{A92D87C9-87CB-405E-8F04-F15694E97DB3}" type="sibTrans" cxnId="{7B6EB4D5-E2B5-4923-9066-B39E6979A579}">
      <dgm:prSet/>
      <dgm:spPr/>
      <dgm:t>
        <a:bodyPr/>
        <a:lstStyle/>
        <a:p>
          <a:endParaRPr lang="es-PY"/>
        </a:p>
      </dgm:t>
    </dgm:pt>
    <dgm:pt modelId="{F3A1366E-4FEB-482D-B7D1-C5E634418213}" type="pres">
      <dgm:prSet presAssocID="{70441B69-637F-462B-9971-9AAF8A6B01B3}" presName="linearFlow" presStyleCnt="0">
        <dgm:presLayoutVars>
          <dgm:dir/>
          <dgm:animLvl val="lvl"/>
          <dgm:resizeHandles val="exact"/>
        </dgm:presLayoutVars>
      </dgm:prSet>
      <dgm:spPr/>
      <dgm:t>
        <a:bodyPr/>
        <a:lstStyle/>
        <a:p>
          <a:endParaRPr lang="es-ES"/>
        </a:p>
      </dgm:t>
    </dgm:pt>
    <dgm:pt modelId="{51BB0F5E-EC7E-4CA2-ADDA-A061D8AD2F70}" type="pres">
      <dgm:prSet presAssocID="{3793D05B-1299-4648-A4DA-5CC18FA6F99A}" presName="composite" presStyleCnt="0"/>
      <dgm:spPr/>
    </dgm:pt>
    <dgm:pt modelId="{9990F5B7-BF68-4834-B645-28F70E330E6A}" type="pres">
      <dgm:prSet presAssocID="{3793D05B-1299-4648-A4DA-5CC18FA6F99A}" presName="parentText" presStyleLbl="alignNode1" presStyleIdx="0" presStyleCnt="4">
        <dgm:presLayoutVars>
          <dgm:chMax val="1"/>
          <dgm:bulletEnabled val="1"/>
        </dgm:presLayoutVars>
      </dgm:prSet>
      <dgm:spPr/>
      <dgm:t>
        <a:bodyPr/>
        <a:lstStyle/>
        <a:p>
          <a:endParaRPr lang="es-ES"/>
        </a:p>
      </dgm:t>
    </dgm:pt>
    <dgm:pt modelId="{13BBDD76-4DDA-41B8-8F41-72239BD05D46}" type="pres">
      <dgm:prSet presAssocID="{3793D05B-1299-4648-A4DA-5CC18FA6F99A}" presName="descendantText" presStyleLbl="alignAcc1" presStyleIdx="0" presStyleCnt="4">
        <dgm:presLayoutVars>
          <dgm:bulletEnabled val="1"/>
        </dgm:presLayoutVars>
      </dgm:prSet>
      <dgm:spPr/>
      <dgm:t>
        <a:bodyPr/>
        <a:lstStyle/>
        <a:p>
          <a:endParaRPr lang="es-PY"/>
        </a:p>
      </dgm:t>
    </dgm:pt>
    <dgm:pt modelId="{23FF284C-1B32-4A8E-9050-B0D04A56CCD1}" type="pres">
      <dgm:prSet presAssocID="{615B3447-21D8-4E72-B54F-0F0EF810EA9A}" presName="sp" presStyleCnt="0"/>
      <dgm:spPr/>
    </dgm:pt>
    <dgm:pt modelId="{C0620AC3-23D5-4F78-A5C2-C6C9D972CE38}" type="pres">
      <dgm:prSet presAssocID="{E2A53F4C-3A34-42EF-AAE5-5B97A389E22B}" presName="composite" presStyleCnt="0"/>
      <dgm:spPr/>
    </dgm:pt>
    <dgm:pt modelId="{5A74101F-A446-4C43-8313-32F78D4346DB}" type="pres">
      <dgm:prSet presAssocID="{E2A53F4C-3A34-42EF-AAE5-5B97A389E22B}" presName="parentText" presStyleLbl="alignNode1" presStyleIdx="1" presStyleCnt="4">
        <dgm:presLayoutVars>
          <dgm:chMax val="1"/>
          <dgm:bulletEnabled val="1"/>
        </dgm:presLayoutVars>
      </dgm:prSet>
      <dgm:spPr/>
      <dgm:t>
        <a:bodyPr/>
        <a:lstStyle/>
        <a:p>
          <a:endParaRPr lang="es-ES"/>
        </a:p>
      </dgm:t>
    </dgm:pt>
    <dgm:pt modelId="{E46426BE-3568-4D15-81AC-DCD50635288D}" type="pres">
      <dgm:prSet presAssocID="{E2A53F4C-3A34-42EF-AAE5-5B97A389E22B}" presName="descendantText" presStyleLbl="alignAcc1" presStyleIdx="1" presStyleCnt="4">
        <dgm:presLayoutVars>
          <dgm:bulletEnabled val="1"/>
        </dgm:presLayoutVars>
      </dgm:prSet>
      <dgm:spPr/>
      <dgm:t>
        <a:bodyPr/>
        <a:lstStyle/>
        <a:p>
          <a:endParaRPr lang="es-PY"/>
        </a:p>
      </dgm:t>
    </dgm:pt>
    <dgm:pt modelId="{F2E02199-D74B-47C5-B05D-ACB071A89AB4}" type="pres">
      <dgm:prSet presAssocID="{50339898-1F6E-4548-8DD9-5F1CA3E0FDA8}" presName="sp" presStyleCnt="0"/>
      <dgm:spPr/>
    </dgm:pt>
    <dgm:pt modelId="{5648133C-C6A0-4B59-845D-A94C5943E66B}" type="pres">
      <dgm:prSet presAssocID="{A03CF183-3BA0-4026-A860-6AADCD786CE8}" presName="composite" presStyleCnt="0"/>
      <dgm:spPr/>
    </dgm:pt>
    <dgm:pt modelId="{ADF22B5F-CF48-4688-92B0-003B5F0C6244}" type="pres">
      <dgm:prSet presAssocID="{A03CF183-3BA0-4026-A860-6AADCD786CE8}" presName="parentText" presStyleLbl="alignNode1" presStyleIdx="2" presStyleCnt="4">
        <dgm:presLayoutVars>
          <dgm:chMax val="1"/>
          <dgm:bulletEnabled val="1"/>
        </dgm:presLayoutVars>
      </dgm:prSet>
      <dgm:spPr/>
      <dgm:t>
        <a:bodyPr/>
        <a:lstStyle/>
        <a:p>
          <a:endParaRPr lang="es-ES"/>
        </a:p>
      </dgm:t>
    </dgm:pt>
    <dgm:pt modelId="{6B5BC3C0-3A8D-42BA-A47F-DB1C3A670745}" type="pres">
      <dgm:prSet presAssocID="{A03CF183-3BA0-4026-A860-6AADCD786CE8}" presName="descendantText" presStyleLbl="alignAcc1" presStyleIdx="2" presStyleCnt="4">
        <dgm:presLayoutVars>
          <dgm:bulletEnabled val="1"/>
        </dgm:presLayoutVars>
      </dgm:prSet>
      <dgm:spPr/>
      <dgm:t>
        <a:bodyPr/>
        <a:lstStyle/>
        <a:p>
          <a:endParaRPr lang="es-ES"/>
        </a:p>
      </dgm:t>
    </dgm:pt>
    <dgm:pt modelId="{88A67039-8E5A-4513-B559-8E3F30A1558A}" type="pres">
      <dgm:prSet presAssocID="{D2AC6FB9-D9ED-45E9-A538-65F75872EAB6}" presName="sp" presStyleCnt="0"/>
      <dgm:spPr/>
    </dgm:pt>
    <dgm:pt modelId="{FDDB4F1D-EE8B-43AB-8DFB-337C6CE7162D}" type="pres">
      <dgm:prSet presAssocID="{067859DE-3961-4CED-BF88-70D4B3EA2AB8}" presName="composite" presStyleCnt="0"/>
      <dgm:spPr/>
    </dgm:pt>
    <dgm:pt modelId="{D85DA58F-8A1E-46AD-BE3B-6A4BCDEC7B40}" type="pres">
      <dgm:prSet presAssocID="{067859DE-3961-4CED-BF88-70D4B3EA2AB8}" presName="parentText" presStyleLbl="alignNode1" presStyleIdx="3" presStyleCnt="4">
        <dgm:presLayoutVars>
          <dgm:chMax val="1"/>
          <dgm:bulletEnabled val="1"/>
        </dgm:presLayoutVars>
      </dgm:prSet>
      <dgm:spPr/>
      <dgm:t>
        <a:bodyPr/>
        <a:lstStyle/>
        <a:p>
          <a:endParaRPr lang="es-PY"/>
        </a:p>
      </dgm:t>
    </dgm:pt>
    <dgm:pt modelId="{74CC5D3C-993B-4F2F-8CAD-835DED1543F2}" type="pres">
      <dgm:prSet presAssocID="{067859DE-3961-4CED-BF88-70D4B3EA2AB8}" presName="descendantText" presStyleLbl="alignAcc1" presStyleIdx="3" presStyleCnt="4" custLinFactNeighborX="1635" custLinFactNeighborY="-2477">
        <dgm:presLayoutVars>
          <dgm:bulletEnabled val="1"/>
        </dgm:presLayoutVars>
      </dgm:prSet>
      <dgm:spPr/>
      <dgm:t>
        <a:bodyPr/>
        <a:lstStyle/>
        <a:p>
          <a:endParaRPr lang="es-PY"/>
        </a:p>
      </dgm:t>
    </dgm:pt>
  </dgm:ptLst>
  <dgm:cxnLst>
    <dgm:cxn modelId="{AF79D4DE-F362-408D-A727-B859C0EBE920}" type="presOf" srcId="{067859DE-3961-4CED-BF88-70D4B3EA2AB8}" destId="{D85DA58F-8A1E-46AD-BE3B-6A4BCDEC7B40}" srcOrd="0" destOrd="0" presId="urn:microsoft.com/office/officeart/2005/8/layout/chevron2"/>
    <dgm:cxn modelId="{265B6FF9-FF81-498D-B4BE-6692601B14CE}" type="presOf" srcId="{70441B69-637F-462B-9971-9AAF8A6B01B3}" destId="{F3A1366E-4FEB-482D-B7D1-C5E634418213}" srcOrd="0" destOrd="0" presId="urn:microsoft.com/office/officeart/2005/8/layout/chevron2"/>
    <dgm:cxn modelId="{2EFBB39C-C207-4CD9-84D8-C219829D931C}" type="presOf" srcId="{E2A53F4C-3A34-42EF-AAE5-5B97A389E22B}" destId="{5A74101F-A446-4C43-8313-32F78D4346DB}" srcOrd="0" destOrd="0" presId="urn:microsoft.com/office/officeart/2005/8/layout/chevron2"/>
    <dgm:cxn modelId="{7320C16C-63EA-4A3A-9F14-4150842B2955}" srcId="{E2A53F4C-3A34-42EF-AAE5-5B97A389E22B}" destId="{C28B939A-366D-47AB-B3F0-2D0548A0490A}" srcOrd="0" destOrd="0" parTransId="{FA499132-4524-405E-A0EC-28B7ABEDA07F}" sibTransId="{8E1D7F6B-54ED-409F-8634-E12A0DDB3F7E}"/>
    <dgm:cxn modelId="{5A404864-AEFD-4D72-8DF7-2F091EEBC3FF}" srcId="{70441B69-637F-462B-9971-9AAF8A6B01B3}" destId="{3793D05B-1299-4648-A4DA-5CC18FA6F99A}" srcOrd="0" destOrd="0" parTransId="{18418FD8-2DE6-49B8-8F32-B5CE4FC4E578}" sibTransId="{615B3447-21D8-4E72-B54F-0F0EF810EA9A}"/>
    <dgm:cxn modelId="{4EDC3DB2-668E-49C1-B45C-41FFCD0BEF11}" srcId="{70441B69-637F-462B-9971-9AAF8A6B01B3}" destId="{A03CF183-3BA0-4026-A860-6AADCD786CE8}" srcOrd="2" destOrd="0" parTransId="{82978CA1-98CF-4E16-9E67-7DE42ADCEF16}" sibTransId="{D2AC6FB9-D9ED-45E9-A538-65F75872EAB6}"/>
    <dgm:cxn modelId="{5B9A80FD-566E-4F3F-996E-D205D522D391}" srcId="{A03CF183-3BA0-4026-A860-6AADCD786CE8}" destId="{6AC52077-57B3-423D-956B-DF3036D566AB}" srcOrd="0" destOrd="0" parTransId="{1B4AF4BA-82CC-4D74-BA9C-2FF79CD1112D}" sibTransId="{42896E3D-060E-4A17-BF52-040FAB0E27AE}"/>
    <dgm:cxn modelId="{EDEB276B-8700-4640-9D17-EF67C64B9896}" type="presOf" srcId="{A03CF183-3BA0-4026-A860-6AADCD786CE8}" destId="{ADF22B5F-CF48-4688-92B0-003B5F0C6244}" srcOrd="0" destOrd="0" presId="urn:microsoft.com/office/officeart/2005/8/layout/chevron2"/>
    <dgm:cxn modelId="{299E91B1-1C57-4E72-85D0-4AEDC8ED7225}" type="presOf" srcId="{ED047B6C-659C-40BD-B82D-F14F19AE31C8}" destId="{13BBDD76-4DDA-41B8-8F41-72239BD05D46}" srcOrd="0" destOrd="0" presId="urn:microsoft.com/office/officeart/2005/8/layout/chevron2"/>
    <dgm:cxn modelId="{611D6A77-909B-4DC4-9EAD-726B1A01C867}" type="presOf" srcId="{C28B939A-366D-47AB-B3F0-2D0548A0490A}" destId="{E46426BE-3568-4D15-81AC-DCD50635288D}" srcOrd="0" destOrd="0" presId="urn:microsoft.com/office/officeart/2005/8/layout/chevron2"/>
    <dgm:cxn modelId="{5DD9D94E-E9A7-41F4-B4D8-0084F3B2A99C}" srcId="{3793D05B-1299-4648-A4DA-5CC18FA6F99A}" destId="{ED047B6C-659C-40BD-B82D-F14F19AE31C8}" srcOrd="0" destOrd="0" parTransId="{7BF6C198-887C-4E48-A984-033A961D8605}" sibTransId="{DF0A2FA0-3863-44BD-8069-A59FF56E1BAF}"/>
    <dgm:cxn modelId="{2415F1C9-B738-46EF-9B51-3B2F6F22951A}" srcId="{70441B69-637F-462B-9971-9AAF8A6B01B3}" destId="{067859DE-3961-4CED-BF88-70D4B3EA2AB8}" srcOrd="3" destOrd="0" parTransId="{A8B3F76B-62C6-4A51-8D06-F42F39DB67B2}" sibTransId="{762E33F8-3964-442E-80BD-63C077F6050A}"/>
    <dgm:cxn modelId="{41910E2A-0BE2-4460-B164-718F438B21AB}" type="presOf" srcId="{6AC52077-57B3-423D-956B-DF3036D566AB}" destId="{6B5BC3C0-3A8D-42BA-A47F-DB1C3A670745}" srcOrd="0" destOrd="0" presId="urn:microsoft.com/office/officeart/2005/8/layout/chevron2"/>
    <dgm:cxn modelId="{890A9C18-B72C-4F75-80AC-B6EE9CB7EEAC}" type="presOf" srcId="{3793D05B-1299-4648-A4DA-5CC18FA6F99A}" destId="{9990F5B7-BF68-4834-B645-28F70E330E6A}" srcOrd="0" destOrd="0" presId="urn:microsoft.com/office/officeart/2005/8/layout/chevron2"/>
    <dgm:cxn modelId="{AFCD739F-7962-4B93-8DA7-2E5089134619}" type="presOf" srcId="{131CBB64-922C-4772-946A-B1D96E42D186}" destId="{74CC5D3C-993B-4F2F-8CAD-835DED1543F2}" srcOrd="0" destOrd="0" presId="urn:microsoft.com/office/officeart/2005/8/layout/chevron2"/>
    <dgm:cxn modelId="{FD69A7D5-EB4E-4BCC-ABE1-9092D63C2DEE}" srcId="{70441B69-637F-462B-9971-9AAF8A6B01B3}" destId="{E2A53F4C-3A34-42EF-AAE5-5B97A389E22B}" srcOrd="1" destOrd="0" parTransId="{924148B4-C484-4EB3-B155-79BD7CF20F03}" sibTransId="{50339898-1F6E-4548-8DD9-5F1CA3E0FDA8}"/>
    <dgm:cxn modelId="{7B6EB4D5-E2B5-4923-9066-B39E6979A579}" srcId="{067859DE-3961-4CED-BF88-70D4B3EA2AB8}" destId="{131CBB64-922C-4772-946A-B1D96E42D186}" srcOrd="0" destOrd="0" parTransId="{0AB3D7CC-D547-4F23-A9B2-61000A1BE3D7}" sibTransId="{A92D87C9-87CB-405E-8F04-F15694E97DB3}"/>
    <dgm:cxn modelId="{1709D907-2A47-4AC3-BE37-2A1E6FFCB361}" type="presParOf" srcId="{F3A1366E-4FEB-482D-B7D1-C5E634418213}" destId="{51BB0F5E-EC7E-4CA2-ADDA-A061D8AD2F70}" srcOrd="0" destOrd="0" presId="urn:microsoft.com/office/officeart/2005/8/layout/chevron2"/>
    <dgm:cxn modelId="{AAA081FA-B435-4F64-9151-AAECC728FF56}" type="presParOf" srcId="{51BB0F5E-EC7E-4CA2-ADDA-A061D8AD2F70}" destId="{9990F5B7-BF68-4834-B645-28F70E330E6A}" srcOrd="0" destOrd="0" presId="urn:microsoft.com/office/officeart/2005/8/layout/chevron2"/>
    <dgm:cxn modelId="{0E1062B4-FC65-43C2-A7C8-8259E6956AB5}" type="presParOf" srcId="{51BB0F5E-EC7E-4CA2-ADDA-A061D8AD2F70}" destId="{13BBDD76-4DDA-41B8-8F41-72239BD05D46}" srcOrd="1" destOrd="0" presId="urn:microsoft.com/office/officeart/2005/8/layout/chevron2"/>
    <dgm:cxn modelId="{4B0D57CF-ADA1-440A-BD45-23F14455CF63}" type="presParOf" srcId="{F3A1366E-4FEB-482D-B7D1-C5E634418213}" destId="{23FF284C-1B32-4A8E-9050-B0D04A56CCD1}" srcOrd="1" destOrd="0" presId="urn:microsoft.com/office/officeart/2005/8/layout/chevron2"/>
    <dgm:cxn modelId="{4D8456FD-5DF7-4AF8-A426-A494BE3A1268}" type="presParOf" srcId="{F3A1366E-4FEB-482D-B7D1-C5E634418213}" destId="{C0620AC3-23D5-4F78-A5C2-C6C9D972CE38}" srcOrd="2" destOrd="0" presId="urn:microsoft.com/office/officeart/2005/8/layout/chevron2"/>
    <dgm:cxn modelId="{3138091A-2866-493C-A055-68C192B37377}" type="presParOf" srcId="{C0620AC3-23D5-4F78-A5C2-C6C9D972CE38}" destId="{5A74101F-A446-4C43-8313-32F78D4346DB}" srcOrd="0" destOrd="0" presId="urn:microsoft.com/office/officeart/2005/8/layout/chevron2"/>
    <dgm:cxn modelId="{50D33A8C-3E9B-4673-9A4C-63588F22372B}" type="presParOf" srcId="{C0620AC3-23D5-4F78-A5C2-C6C9D972CE38}" destId="{E46426BE-3568-4D15-81AC-DCD50635288D}" srcOrd="1" destOrd="0" presId="urn:microsoft.com/office/officeart/2005/8/layout/chevron2"/>
    <dgm:cxn modelId="{F07D7A7F-A257-4759-AEB2-6C13CC7ADEE9}" type="presParOf" srcId="{F3A1366E-4FEB-482D-B7D1-C5E634418213}" destId="{F2E02199-D74B-47C5-B05D-ACB071A89AB4}" srcOrd="3" destOrd="0" presId="urn:microsoft.com/office/officeart/2005/8/layout/chevron2"/>
    <dgm:cxn modelId="{C8CD3765-C565-494D-8A34-B06DE6F4D1DD}" type="presParOf" srcId="{F3A1366E-4FEB-482D-B7D1-C5E634418213}" destId="{5648133C-C6A0-4B59-845D-A94C5943E66B}" srcOrd="4" destOrd="0" presId="urn:microsoft.com/office/officeart/2005/8/layout/chevron2"/>
    <dgm:cxn modelId="{7A4ADD23-8A0F-4B65-BF7D-22AD6B9F6C6B}" type="presParOf" srcId="{5648133C-C6A0-4B59-845D-A94C5943E66B}" destId="{ADF22B5F-CF48-4688-92B0-003B5F0C6244}" srcOrd="0" destOrd="0" presId="urn:microsoft.com/office/officeart/2005/8/layout/chevron2"/>
    <dgm:cxn modelId="{FB39C008-5017-49C0-9D12-24C743522579}" type="presParOf" srcId="{5648133C-C6A0-4B59-845D-A94C5943E66B}" destId="{6B5BC3C0-3A8D-42BA-A47F-DB1C3A670745}" srcOrd="1" destOrd="0" presId="urn:microsoft.com/office/officeart/2005/8/layout/chevron2"/>
    <dgm:cxn modelId="{7C5AB891-8445-4164-AB06-8D1AA6589467}" type="presParOf" srcId="{F3A1366E-4FEB-482D-B7D1-C5E634418213}" destId="{88A67039-8E5A-4513-B559-8E3F30A1558A}" srcOrd="5" destOrd="0" presId="urn:microsoft.com/office/officeart/2005/8/layout/chevron2"/>
    <dgm:cxn modelId="{FA64F533-3595-4A78-A0B6-B61824316589}" type="presParOf" srcId="{F3A1366E-4FEB-482D-B7D1-C5E634418213}" destId="{FDDB4F1D-EE8B-43AB-8DFB-337C6CE7162D}" srcOrd="6" destOrd="0" presId="urn:microsoft.com/office/officeart/2005/8/layout/chevron2"/>
    <dgm:cxn modelId="{D0307FA3-8216-4530-930B-35E3567A7959}" type="presParOf" srcId="{FDDB4F1D-EE8B-43AB-8DFB-337C6CE7162D}" destId="{D85DA58F-8A1E-46AD-BE3B-6A4BCDEC7B40}" srcOrd="0" destOrd="0" presId="urn:microsoft.com/office/officeart/2005/8/layout/chevron2"/>
    <dgm:cxn modelId="{278B6FB5-2D25-4F26-8099-6DA7A22AC062}" type="presParOf" srcId="{FDDB4F1D-EE8B-43AB-8DFB-337C6CE7162D}" destId="{74CC5D3C-993B-4F2F-8CAD-835DED1543F2}" srcOrd="1" destOrd="0" presId="urn:microsoft.com/office/officeart/2005/8/layout/chevr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441B69-637F-462B-9971-9AAF8A6B01B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PY"/>
        </a:p>
      </dgm:t>
    </dgm:pt>
    <dgm:pt modelId="{3793D05B-1299-4648-A4DA-5CC18FA6F99A}">
      <dgm:prSet phldrT="[Texto]"/>
      <dgm:spPr/>
      <dgm:t>
        <a:bodyPr/>
        <a:lstStyle/>
        <a:p>
          <a:r>
            <a:rPr lang="es-PY" dirty="0" smtClean="0"/>
            <a:t> </a:t>
          </a:r>
          <a:endParaRPr lang="es-PY" dirty="0"/>
        </a:p>
      </dgm:t>
    </dgm:pt>
    <dgm:pt modelId="{18418FD8-2DE6-49B8-8F32-B5CE4FC4E578}" type="parTrans" cxnId="{5A404864-AEFD-4D72-8DF7-2F091EEBC3FF}">
      <dgm:prSet/>
      <dgm:spPr/>
      <dgm:t>
        <a:bodyPr/>
        <a:lstStyle/>
        <a:p>
          <a:endParaRPr lang="es-PY"/>
        </a:p>
      </dgm:t>
    </dgm:pt>
    <dgm:pt modelId="{615B3447-21D8-4E72-B54F-0F0EF810EA9A}" type="sibTrans" cxnId="{5A404864-AEFD-4D72-8DF7-2F091EEBC3FF}">
      <dgm:prSet/>
      <dgm:spPr/>
      <dgm:t>
        <a:bodyPr/>
        <a:lstStyle/>
        <a:p>
          <a:endParaRPr lang="es-PY"/>
        </a:p>
      </dgm:t>
    </dgm:pt>
    <dgm:pt modelId="{ED047B6C-659C-40BD-B82D-F14F19AE31C8}">
      <dgm:prSet phldrT="[Texto]" custT="1"/>
      <dgm:spPr/>
      <dgm:t>
        <a:bodyPr/>
        <a:lstStyle/>
        <a:p>
          <a:r>
            <a:rPr lang="es-PY" sz="1200" dirty="0" smtClean="0">
              <a:solidFill>
                <a:schemeClr val="tx1"/>
              </a:solidFill>
            </a:rPr>
            <a:t>Crédito a través del Descuento de Documento (FACTORING)</a:t>
          </a:r>
        </a:p>
      </dgm:t>
    </dgm:pt>
    <dgm:pt modelId="{7BF6C198-887C-4E48-A984-033A961D8605}" type="parTrans" cxnId="{5DD9D94E-E9A7-41F4-B4D8-0084F3B2A99C}">
      <dgm:prSet/>
      <dgm:spPr/>
      <dgm:t>
        <a:bodyPr/>
        <a:lstStyle/>
        <a:p>
          <a:endParaRPr lang="es-PY"/>
        </a:p>
      </dgm:t>
    </dgm:pt>
    <dgm:pt modelId="{DF0A2FA0-3863-44BD-8069-A59FF56E1BAF}" type="sibTrans" cxnId="{5DD9D94E-E9A7-41F4-B4D8-0084F3B2A99C}">
      <dgm:prSet/>
      <dgm:spPr/>
      <dgm:t>
        <a:bodyPr/>
        <a:lstStyle/>
        <a:p>
          <a:endParaRPr lang="es-PY"/>
        </a:p>
      </dgm:t>
    </dgm:pt>
    <dgm:pt modelId="{87755385-384B-46F5-9E2A-37A29F79CB34}">
      <dgm:prSet phldrT="[Texto]"/>
      <dgm:spPr/>
      <dgm:t>
        <a:bodyPr/>
        <a:lstStyle/>
        <a:p>
          <a:r>
            <a:rPr lang="es-PY" dirty="0" smtClean="0"/>
            <a:t> </a:t>
          </a:r>
          <a:endParaRPr lang="es-PY" dirty="0"/>
        </a:p>
      </dgm:t>
    </dgm:pt>
    <dgm:pt modelId="{1640D375-C6F5-400E-A5FE-A73AC0E4299D}" type="sibTrans" cxnId="{A6341480-3581-437E-B583-D1FAAA6935D4}">
      <dgm:prSet/>
      <dgm:spPr/>
      <dgm:t>
        <a:bodyPr/>
        <a:lstStyle/>
        <a:p>
          <a:endParaRPr lang="es-PY"/>
        </a:p>
      </dgm:t>
    </dgm:pt>
    <dgm:pt modelId="{EEB98746-E259-410D-A51E-46D931B0E7E9}" type="parTrans" cxnId="{A6341480-3581-437E-B583-D1FAAA6935D4}">
      <dgm:prSet/>
      <dgm:spPr/>
      <dgm:t>
        <a:bodyPr/>
        <a:lstStyle/>
        <a:p>
          <a:endParaRPr lang="es-PY"/>
        </a:p>
      </dgm:t>
    </dgm:pt>
    <dgm:pt modelId="{5374959F-2FEC-4CBA-AAB5-D5E7B137A71A}">
      <dgm:prSet phldrT="[Texto]" custT="1"/>
      <dgm:spPr/>
      <dgm:t>
        <a:bodyPr/>
        <a:lstStyle/>
        <a:p>
          <a:r>
            <a:rPr lang="es-PY" sz="1200" dirty="0" smtClean="0">
              <a:solidFill>
                <a:schemeClr val="tx1"/>
              </a:solidFill>
            </a:rPr>
            <a:t>Producción Pecuaria Inclusiva Articulada (PPIA) Línea Verde</a:t>
          </a:r>
        </a:p>
      </dgm:t>
    </dgm:pt>
    <dgm:pt modelId="{1F6E5B42-A533-4E4E-86A6-F9661B984E5E}" type="sibTrans" cxnId="{9AB1D7C4-A98F-4862-8D4C-619AB000DD00}">
      <dgm:prSet/>
      <dgm:spPr/>
      <dgm:t>
        <a:bodyPr/>
        <a:lstStyle/>
        <a:p>
          <a:endParaRPr lang="es-PY"/>
        </a:p>
      </dgm:t>
    </dgm:pt>
    <dgm:pt modelId="{968680CC-FFE2-47DC-9638-9E58F35439A9}" type="parTrans" cxnId="{9AB1D7C4-A98F-4862-8D4C-619AB000DD00}">
      <dgm:prSet/>
      <dgm:spPr/>
      <dgm:t>
        <a:bodyPr/>
        <a:lstStyle/>
        <a:p>
          <a:endParaRPr lang="es-PY"/>
        </a:p>
      </dgm:t>
    </dgm:pt>
    <dgm:pt modelId="{CBB981FD-9110-4D3B-AC6F-2871867E2E73}">
      <dgm:prSet phldrT="[Texto]" custT="1"/>
      <dgm:spPr/>
      <dgm:t>
        <a:bodyPr/>
        <a:lstStyle/>
        <a:p>
          <a:r>
            <a:rPr lang="es-PY" sz="1200" dirty="0" smtClean="0">
              <a:solidFill>
                <a:schemeClr val="tx1"/>
              </a:solidFill>
            </a:rPr>
            <a:t>  </a:t>
          </a:r>
        </a:p>
      </dgm:t>
    </dgm:pt>
    <dgm:pt modelId="{74804D23-246B-4720-95AF-2F6408486161}" type="sibTrans" cxnId="{F490E385-07E8-4A14-8CD2-751899855A6B}">
      <dgm:prSet/>
      <dgm:spPr/>
      <dgm:t>
        <a:bodyPr/>
        <a:lstStyle/>
        <a:p>
          <a:endParaRPr lang="es-ES"/>
        </a:p>
      </dgm:t>
    </dgm:pt>
    <dgm:pt modelId="{BF06FBF9-CDEF-4078-8EA0-E894904E38F3}" type="parTrans" cxnId="{F490E385-07E8-4A14-8CD2-751899855A6B}">
      <dgm:prSet/>
      <dgm:spPr/>
      <dgm:t>
        <a:bodyPr/>
        <a:lstStyle/>
        <a:p>
          <a:endParaRPr lang="es-ES"/>
        </a:p>
      </dgm:t>
    </dgm:pt>
    <dgm:pt modelId="{F0C63BE4-C467-4F0C-AAF5-2F15740DC49F}">
      <dgm:prSet custT="1"/>
      <dgm:spPr/>
      <dgm:t>
        <a:bodyPr/>
        <a:lstStyle/>
        <a:p>
          <a:r>
            <a:rPr lang="es-ES" sz="1200" dirty="0" err="1" smtClean="0">
              <a:solidFill>
                <a:schemeClr val="tx1"/>
              </a:solidFill>
            </a:rPr>
            <a:t>Cahprino</a:t>
          </a:r>
          <a:r>
            <a:rPr lang="es-ES" sz="1200" dirty="0" smtClean="0">
              <a:solidFill>
                <a:schemeClr val="tx1"/>
              </a:solidFill>
            </a:rPr>
            <a:t> Línea Verde</a:t>
          </a:r>
        </a:p>
      </dgm:t>
    </dgm:pt>
    <dgm:pt modelId="{4C169DC1-37E1-4C97-97F0-31BA6611E0EA}" type="sibTrans" cxnId="{F93CE1FA-9AFB-4BA4-BF5E-000BBF9A2EAB}">
      <dgm:prSet/>
      <dgm:spPr/>
      <dgm:t>
        <a:bodyPr/>
        <a:lstStyle/>
        <a:p>
          <a:endParaRPr lang="es-ES"/>
        </a:p>
      </dgm:t>
    </dgm:pt>
    <dgm:pt modelId="{367D5545-5CF1-4B47-A1E9-08041F707740}" type="parTrans" cxnId="{F93CE1FA-9AFB-4BA4-BF5E-000BBF9A2EAB}">
      <dgm:prSet/>
      <dgm:spPr/>
      <dgm:t>
        <a:bodyPr/>
        <a:lstStyle/>
        <a:p>
          <a:endParaRPr lang="es-ES"/>
        </a:p>
      </dgm:t>
    </dgm:pt>
    <dgm:pt modelId="{F3A1366E-4FEB-482D-B7D1-C5E634418213}" type="pres">
      <dgm:prSet presAssocID="{70441B69-637F-462B-9971-9AAF8A6B01B3}" presName="linearFlow" presStyleCnt="0">
        <dgm:presLayoutVars>
          <dgm:dir/>
          <dgm:animLvl val="lvl"/>
          <dgm:resizeHandles val="exact"/>
        </dgm:presLayoutVars>
      </dgm:prSet>
      <dgm:spPr/>
      <dgm:t>
        <a:bodyPr/>
        <a:lstStyle/>
        <a:p>
          <a:endParaRPr lang="es-ES"/>
        </a:p>
      </dgm:t>
    </dgm:pt>
    <dgm:pt modelId="{51BB0F5E-EC7E-4CA2-ADDA-A061D8AD2F70}" type="pres">
      <dgm:prSet presAssocID="{3793D05B-1299-4648-A4DA-5CC18FA6F99A}" presName="composite" presStyleCnt="0"/>
      <dgm:spPr/>
    </dgm:pt>
    <dgm:pt modelId="{9990F5B7-BF68-4834-B645-28F70E330E6A}" type="pres">
      <dgm:prSet presAssocID="{3793D05B-1299-4648-A4DA-5CC18FA6F99A}" presName="parentText" presStyleLbl="alignNode1" presStyleIdx="0" presStyleCnt="3">
        <dgm:presLayoutVars>
          <dgm:chMax val="1"/>
          <dgm:bulletEnabled val="1"/>
        </dgm:presLayoutVars>
      </dgm:prSet>
      <dgm:spPr/>
      <dgm:t>
        <a:bodyPr/>
        <a:lstStyle/>
        <a:p>
          <a:endParaRPr lang="es-ES"/>
        </a:p>
      </dgm:t>
    </dgm:pt>
    <dgm:pt modelId="{13BBDD76-4DDA-41B8-8F41-72239BD05D46}" type="pres">
      <dgm:prSet presAssocID="{3793D05B-1299-4648-A4DA-5CC18FA6F99A}" presName="descendantText" presStyleLbl="alignAcc1" presStyleIdx="0" presStyleCnt="3" custScaleY="100000" custLinFactNeighborX="69" custLinFactNeighborY="-78">
        <dgm:presLayoutVars>
          <dgm:bulletEnabled val="1"/>
        </dgm:presLayoutVars>
      </dgm:prSet>
      <dgm:spPr/>
      <dgm:t>
        <a:bodyPr/>
        <a:lstStyle/>
        <a:p>
          <a:endParaRPr lang="es-PY"/>
        </a:p>
      </dgm:t>
    </dgm:pt>
    <dgm:pt modelId="{23FF284C-1B32-4A8E-9050-B0D04A56CCD1}" type="pres">
      <dgm:prSet presAssocID="{615B3447-21D8-4E72-B54F-0F0EF810EA9A}" presName="sp" presStyleCnt="0"/>
      <dgm:spPr/>
    </dgm:pt>
    <dgm:pt modelId="{4C153158-98D1-45A8-ABE1-9ACDD67B9FCE}" type="pres">
      <dgm:prSet presAssocID="{87755385-384B-46F5-9E2A-37A29F79CB34}" presName="composite" presStyleCnt="0"/>
      <dgm:spPr/>
    </dgm:pt>
    <dgm:pt modelId="{0DAC669E-B653-4E50-B4FC-7309CB1AD5DE}" type="pres">
      <dgm:prSet presAssocID="{87755385-384B-46F5-9E2A-37A29F79CB34}" presName="parentText" presStyleLbl="alignNode1" presStyleIdx="1" presStyleCnt="3">
        <dgm:presLayoutVars>
          <dgm:chMax val="1"/>
          <dgm:bulletEnabled val="1"/>
        </dgm:presLayoutVars>
      </dgm:prSet>
      <dgm:spPr/>
      <dgm:t>
        <a:bodyPr/>
        <a:lstStyle/>
        <a:p>
          <a:endParaRPr lang="es-PY"/>
        </a:p>
      </dgm:t>
    </dgm:pt>
    <dgm:pt modelId="{ED7A50FD-F725-4519-B876-97D53C25331C}" type="pres">
      <dgm:prSet presAssocID="{87755385-384B-46F5-9E2A-37A29F79CB34}" presName="descendantText" presStyleLbl="alignAcc1" presStyleIdx="1" presStyleCnt="3">
        <dgm:presLayoutVars>
          <dgm:bulletEnabled val="1"/>
        </dgm:presLayoutVars>
      </dgm:prSet>
      <dgm:spPr/>
      <dgm:t>
        <a:bodyPr/>
        <a:lstStyle/>
        <a:p>
          <a:endParaRPr lang="es-PY"/>
        </a:p>
      </dgm:t>
    </dgm:pt>
    <dgm:pt modelId="{DD4937B7-D7C2-4E4D-B2C2-DDA42E03AF08}" type="pres">
      <dgm:prSet presAssocID="{1640D375-C6F5-400E-A5FE-A73AC0E4299D}" presName="sp" presStyleCnt="0"/>
      <dgm:spPr/>
    </dgm:pt>
    <dgm:pt modelId="{C6ED0C02-D476-48FC-A17F-79D9A0160E13}" type="pres">
      <dgm:prSet presAssocID="{CBB981FD-9110-4D3B-AC6F-2871867E2E73}" presName="composite" presStyleCnt="0"/>
      <dgm:spPr/>
    </dgm:pt>
    <dgm:pt modelId="{6AE84157-1F07-4C1A-A8A9-263748495417}" type="pres">
      <dgm:prSet presAssocID="{CBB981FD-9110-4D3B-AC6F-2871867E2E73}" presName="parentText" presStyleLbl="alignNode1" presStyleIdx="2" presStyleCnt="3">
        <dgm:presLayoutVars>
          <dgm:chMax val="1"/>
          <dgm:bulletEnabled val="1"/>
        </dgm:presLayoutVars>
      </dgm:prSet>
      <dgm:spPr/>
      <dgm:t>
        <a:bodyPr/>
        <a:lstStyle/>
        <a:p>
          <a:endParaRPr lang="es-ES"/>
        </a:p>
      </dgm:t>
    </dgm:pt>
    <dgm:pt modelId="{8600A6B6-7739-4FA6-943F-AC3F1260551F}" type="pres">
      <dgm:prSet presAssocID="{CBB981FD-9110-4D3B-AC6F-2871867E2E73}" presName="descendantText" presStyleLbl="alignAcc1" presStyleIdx="2" presStyleCnt="3">
        <dgm:presLayoutVars>
          <dgm:bulletEnabled val="1"/>
        </dgm:presLayoutVars>
      </dgm:prSet>
      <dgm:spPr/>
      <dgm:t>
        <a:bodyPr/>
        <a:lstStyle/>
        <a:p>
          <a:endParaRPr lang="es-ES"/>
        </a:p>
      </dgm:t>
    </dgm:pt>
  </dgm:ptLst>
  <dgm:cxnLst>
    <dgm:cxn modelId="{5007B7C7-899E-41F7-BA3A-CEDB367E7E44}" type="presOf" srcId="{ED047B6C-659C-40BD-B82D-F14F19AE31C8}" destId="{13BBDD76-4DDA-41B8-8F41-72239BD05D46}" srcOrd="0" destOrd="0" presId="urn:microsoft.com/office/officeart/2005/8/layout/chevron2"/>
    <dgm:cxn modelId="{5DD9D94E-E9A7-41F4-B4D8-0084F3B2A99C}" srcId="{3793D05B-1299-4648-A4DA-5CC18FA6F99A}" destId="{ED047B6C-659C-40BD-B82D-F14F19AE31C8}" srcOrd="0" destOrd="0" parTransId="{7BF6C198-887C-4E48-A984-033A961D8605}" sibTransId="{DF0A2FA0-3863-44BD-8069-A59FF56E1BAF}"/>
    <dgm:cxn modelId="{A6341480-3581-437E-B583-D1FAAA6935D4}" srcId="{70441B69-637F-462B-9971-9AAF8A6B01B3}" destId="{87755385-384B-46F5-9E2A-37A29F79CB34}" srcOrd="1" destOrd="0" parTransId="{EEB98746-E259-410D-A51E-46D931B0E7E9}" sibTransId="{1640D375-C6F5-400E-A5FE-A73AC0E4299D}"/>
    <dgm:cxn modelId="{2C8FD35D-3DCB-40E7-905D-3C4F7879EEC4}" type="presOf" srcId="{3793D05B-1299-4648-A4DA-5CC18FA6F99A}" destId="{9990F5B7-BF68-4834-B645-28F70E330E6A}" srcOrd="0" destOrd="0" presId="urn:microsoft.com/office/officeart/2005/8/layout/chevron2"/>
    <dgm:cxn modelId="{F93CE1FA-9AFB-4BA4-BF5E-000BBF9A2EAB}" srcId="{CBB981FD-9110-4D3B-AC6F-2871867E2E73}" destId="{F0C63BE4-C467-4F0C-AAF5-2F15740DC49F}" srcOrd="0" destOrd="0" parTransId="{367D5545-5CF1-4B47-A1E9-08041F707740}" sibTransId="{4C169DC1-37E1-4C97-97F0-31BA6611E0EA}"/>
    <dgm:cxn modelId="{C3EE87C6-578B-4539-97C7-8D86BE6C5A57}" type="presOf" srcId="{F0C63BE4-C467-4F0C-AAF5-2F15740DC49F}" destId="{8600A6B6-7739-4FA6-943F-AC3F1260551F}" srcOrd="0" destOrd="0" presId="urn:microsoft.com/office/officeart/2005/8/layout/chevron2"/>
    <dgm:cxn modelId="{DFEFF749-A50E-4BBB-BB88-826460E7540D}" type="presOf" srcId="{5374959F-2FEC-4CBA-AAB5-D5E7B137A71A}" destId="{ED7A50FD-F725-4519-B876-97D53C25331C}" srcOrd="0" destOrd="0" presId="urn:microsoft.com/office/officeart/2005/8/layout/chevron2"/>
    <dgm:cxn modelId="{9AB1D7C4-A98F-4862-8D4C-619AB000DD00}" srcId="{87755385-384B-46F5-9E2A-37A29F79CB34}" destId="{5374959F-2FEC-4CBA-AAB5-D5E7B137A71A}" srcOrd="0" destOrd="0" parTransId="{968680CC-FFE2-47DC-9638-9E58F35439A9}" sibTransId="{1F6E5B42-A533-4E4E-86A6-F9661B984E5E}"/>
    <dgm:cxn modelId="{5A404864-AEFD-4D72-8DF7-2F091EEBC3FF}" srcId="{70441B69-637F-462B-9971-9AAF8A6B01B3}" destId="{3793D05B-1299-4648-A4DA-5CC18FA6F99A}" srcOrd="0" destOrd="0" parTransId="{18418FD8-2DE6-49B8-8F32-B5CE4FC4E578}" sibTransId="{615B3447-21D8-4E72-B54F-0F0EF810EA9A}"/>
    <dgm:cxn modelId="{B3F51E82-19E2-4ED9-8501-74EF0922E415}" type="presOf" srcId="{70441B69-637F-462B-9971-9AAF8A6B01B3}" destId="{F3A1366E-4FEB-482D-B7D1-C5E634418213}" srcOrd="0" destOrd="0" presId="urn:microsoft.com/office/officeart/2005/8/layout/chevron2"/>
    <dgm:cxn modelId="{30D9A651-7747-455F-8CF4-6BD31530FDCF}" type="presOf" srcId="{87755385-384B-46F5-9E2A-37A29F79CB34}" destId="{0DAC669E-B653-4E50-B4FC-7309CB1AD5DE}" srcOrd="0" destOrd="0" presId="urn:microsoft.com/office/officeart/2005/8/layout/chevron2"/>
    <dgm:cxn modelId="{F490E385-07E8-4A14-8CD2-751899855A6B}" srcId="{70441B69-637F-462B-9971-9AAF8A6B01B3}" destId="{CBB981FD-9110-4D3B-AC6F-2871867E2E73}" srcOrd="2" destOrd="0" parTransId="{BF06FBF9-CDEF-4078-8EA0-E894904E38F3}" sibTransId="{74804D23-246B-4720-95AF-2F6408486161}"/>
    <dgm:cxn modelId="{D5CC6782-784E-4181-A256-EA07C52D4C6B}" type="presOf" srcId="{CBB981FD-9110-4D3B-AC6F-2871867E2E73}" destId="{6AE84157-1F07-4C1A-A8A9-263748495417}" srcOrd="0" destOrd="0" presId="urn:microsoft.com/office/officeart/2005/8/layout/chevron2"/>
    <dgm:cxn modelId="{BAC546C9-9757-49DE-9859-A4C4C31526B9}" type="presParOf" srcId="{F3A1366E-4FEB-482D-B7D1-C5E634418213}" destId="{51BB0F5E-EC7E-4CA2-ADDA-A061D8AD2F70}" srcOrd="0" destOrd="0" presId="urn:microsoft.com/office/officeart/2005/8/layout/chevron2"/>
    <dgm:cxn modelId="{A1C7E354-139C-4916-9C3F-B769A0A732DD}" type="presParOf" srcId="{51BB0F5E-EC7E-4CA2-ADDA-A061D8AD2F70}" destId="{9990F5B7-BF68-4834-B645-28F70E330E6A}" srcOrd="0" destOrd="0" presId="urn:microsoft.com/office/officeart/2005/8/layout/chevron2"/>
    <dgm:cxn modelId="{F5634D51-1123-4D3B-947E-2FAAF567FCD6}" type="presParOf" srcId="{51BB0F5E-EC7E-4CA2-ADDA-A061D8AD2F70}" destId="{13BBDD76-4DDA-41B8-8F41-72239BD05D46}" srcOrd="1" destOrd="0" presId="urn:microsoft.com/office/officeart/2005/8/layout/chevron2"/>
    <dgm:cxn modelId="{107E4450-A3EF-47A1-A87A-96F84291F905}" type="presParOf" srcId="{F3A1366E-4FEB-482D-B7D1-C5E634418213}" destId="{23FF284C-1B32-4A8E-9050-B0D04A56CCD1}" srcOrd="1" destOrd="0" presId="urn:microsoft.com/office/officeart/2005/8/layout/chevron2"/>
    <dgm:cxn modelId="{4A73BC7B-02E1-4F69-81C1-393D8FCD54E1}" type="presParOf" srcId="{F3A1366E-4FEB-482D-B7D1-C5E634418213}" destId="{4C153158-98D1-45A8-ABE1-9ACDD67B9FCE}" srcOrd="2" destOrd="0" presId="urn:microsoft.com/office/officeart/2005/8/layout/chevron2"/>
    <dgm:cxn modelId="{1293BBC3-5E31-4B1C-9399-F2042916E476}" type="presParOf" srcId="{4C153158-98D1-45A8-ABE1-9ACDD67B9FCE}" destId="{0DAC669E-B653-4E50-B4FC-7309CB1AD5DE}" srcOrd="0" destOrd="0" presId="urn:microsoft.com/office/officeart/2005/8/layout/chevron2"/>
    <dgm:cxn modelId="{8B2C506B-4A64-4B18-AE99-A3AF95A51F88}" type="presParOf" srcId="{4C153158-98D1-45A8-ABE1-9ACDD67B9FCE}" destId="{ED7A50FD-F725-4519-B876-97D53C25331C}" srcOrd="1" destOrd="0" presId="urn:microsoft.com/office/officeart/2005/8/layout/chevron2"/>
    <dgm:cxn modelId="{7B24308F-6FF8-4542-B1F6-FD804A16D079}" type="presParOf" srcId="{F3A1366E-4FEB-482D-B7D1-C5E634418213}" destId="{DD4937B7-D7C2-4E4D-B2C2-DDA42E03AF08}" srcOrd="3" destOrd="0" presId="urn:microsoft.com/office/officeart/2005/8/layout/chevron2"/>
    <dgm:cxn modelId="{4D078656-B71C-4A6A-8E15-29987142E0C5}" type="presParOf" srcId="{F3A1366E-4FEB-482D-B7D1-C5E634418213}" destId="{C6ED0C02-D476-48FC-A17F-79D9A0160E13}" srcOrd="4" destOrd="0" presId="urn:microsoft.com/office/officeart/2005/8/layout/chevron2"/>
    <dgm:cxn modelId="{43AD3411-A2C5-472B-8DF4-86EB5B3EC8AE}" type="presParOf" srcId="{C6ED0C02-D476-48FC-A17F-79D9A0160E13}" destId="{6AE84157-1F07-4C1A-A8A9-263748495417}" srcOrd="0" destOrd="0" presId="urn:microsoft.com/office/officeart/2005/8/layout/chevron2"/>
    <dgm:cxn modelId="{3E706050-D31B-4D36-834A-5C174B77A944}" type="presParOf" srcId="{C6ED0C02-D476-48FC-A17F-79D9A0160E13}" destId="{8600A6B6-7739-4FA6-943F-AC3F1260551F}" srcOrd="1" destOrd="0" presId="urn:microsoft.com/office/officeart/2005/8/layout/chevron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441B69-637F-462B-9971-9AAF8A6B01B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PY"/>
        </a:p>
      </dgm:t>
    </dgm:pt>
    <dgm:pt modelId="{3793D05B-1299-4648-A4DA-5CC18FA6F99A}">
      <dgm:prSet phldrT="[Texto]"/>
      <dgm:spPr/>
      <dgm:t>
        <a:bodyPr/>
        <a:lstStyle/>
        <a:p>
          <a:r>
            <a:rPr lang="es-PY" dirty="0" smtClean="0"/>
            <a:t> </a:t>
          </a:r>
          <a:endParaRPr lang="es-PY" dirty="0"/>
        </a:p>
      </dgm:t>
    </dgm:pt>
    <dgm:pt modelId="{18418FD8-2DE6-49B8-8F32-B5CE4FC4E578}" type="parTrans" cxnId="{5A404864-AEFD-4D72-8DF7-2F091EEBC3FF}">
      <dgm:prSet/>
      <dgm:spPr/>
      <dgm:t>
        <a:bodyPr/>
        <a:lstStyle/>
        <a:p>
          <a:endParaRPr lang="es-PY"/>
        </a:p>
      </dgm:t>
    </dgm:pt>
    <dgm:pt modelId="{615B3447-21D8-4E72-B54F-0F0EF810EA9A}" type="sibTrans" cxnId="{5A404864-AEFD-4D72-8DF7-2F091EEBC3FF}">
      <dgm:prSet/>
      <dgm:spPr/>
      <dgm:t>
        <a:bodyPr/>
        <a:lstStyle/>
        <a:p>
          <a:endParaRPr lang="es-PY"/>
        </a:p>
      </dgm:t>
    </dgm:pt>
    <dgm:pt modelId="{ED047B6C-659C-40BD-B82D-F14F19AE31C8}">
      <dgm:prSet phldrT="[Texto]" custT="1"/>
      <dgm:spPr/>
      <dgm:t>
        <a:bodyPr/>
        <a:lstStyle/>
        <a:p>
          <a:r>
            <a:rPr lang="es-PY" sz="1200" dirty="0" smtClean="0">
              <a:solidFill>
                <a:schemeClr val="tx1"/>
              </a:solidFill>
            </a:rPr>
            <a:t>Banca</a:t>
          </a:r>
          <a:r>
            <a:rPr lang="es-PY" sz="1200" dirty="0" smtClean="0">
              <a:solidFill>
                <a:schemeClr val="bg1"/>
              </a:solidFill>
            </a:rPr>
            <a:t> </a:t>
          </a:r>
          <a:r>
            <a:rPr lang="es-PY" sz="1200" dirty="0" smtClean="0">
              <a:solidFill>
                <a:schemeClr val="tx1"/>
              </a:solidFill>
            </a:rPr>
            <a:t>Comunal</a:t>
          </a:r>
          <a:endParaRPr lang="es-PY" sz="1200" dirty="0"/>
        </a:p>
      </dgm:t>
    </dgm:pt>
    <dgm:pt modelId="{7BF6C198-887C-4E48-A984-033A961D8605}" type="parTrans" cxnId="{5DD9D94E-E9A7-41F4-B4D8-0084F3B2A99C}">
      <dgm:prSet/>
      <dgm:spPr/>
      <dgm:t>
        <a:bodyPr/>
        <a:lstStyle/>
        <a:p>
          <a:endParaRPr lang="es-PY"/>
        </a:p>
      </dgm:t>
    </dgm:pt>
    <dgm:pt modelId="{DF0A2FA0-3863-44BD-8069-A59FF56E1BAF}" type="sibTrans" cxnId="{5DD9D94E-E9A7-41F4-B4D8-0084F3B2A99C}">
      <dgm:prSet/>
      <dgm:spPr/>
      <dgm:t>
        <a:bodyPr/>
        <a:lstStyle/>
        <a:p>
          <a:endParaRPr lang="es-PY"/>
        </a:p>
      </dgm:t>
    </dgm:pt>
    <dgm:pt modelId="{E2A53F4C-3A34-42EF-AAE5-5B97A389E22B}">
      <dgm:prSet phldrT="[Texto]"/>
      <dgm:spPr/>
      <dgm:t>
        <a:bodyPr/>
        <a:lstStyle/>
        <a:p>
          <a:r>
            <a:rPr lang="es-PY" dirty="0" smtClean="0"/>
            <a:t> </a:t>
          </a:r>
          <a:endParaRPr lang="es-PY" dirty="0"/>
        </a:p>
      </dgm:t>
    </dgm:pt>
    <dgm:pt modelId="{924148B4-C484-4EB3-B155-79BD7CF20F03}" type="parTrans" cxnId="{FD69A7D5-EB4E-4BCC-ABE1-9092D63C2DEE}">
      <dgm:prSet/>
      <dgm:spPr/>
      <dgm:t>
        <a:bodyPr/>
        <a:lstStyle/>
        <a:p>
          <a:endParaRPr lang="es-PY"/>
        </a:p>
      </dgm:t>
    </dgm:pt>
    <dgm:pt modelId="{50339898-1F6E-4548-8DD9-5F1CA3E0FDA8}" type="sibTrans" cxnId="{FD69A7D5-EB4E-4BCC-ABE1-9092D63C2DEE}">
      <dgm:prSet/>
      <dgm:spPr/>
      <dgm:t>
        <a:bodyPr/>
        <a:lstStyle/>
        <a:p>
          <a:endParaRPr lang="es-PY"/>
        </a:p>
      </dgm:t>
    </dgm:pt>
    <dgm:pt modelId="{C28B939A-366D-47AB-B3F0-2D0548A0490A}">
      <dgm:prSet phldrT="[Texto]" custT="1"/>
      <dgm:spPr/>
      <dgm:t>
        <a:bodyPr/>
        <a:lstStyle/>
        <a:p>
          <a:r>
            <a:rPr lang="es-PY" sz="1200" dirty="0" smtClean="0">
              <a:solidFill>
                <a:schemeClr val="tx1"/>
              </a:solidFill>
            </a:rPr>
            <a:t>Mujer Emprendedora</a:t>
          </a:r>
          <a:endParaRPr lang="es-PY" sz="1200" dirty="0">
            <a:solidFill>
              <a:schemeClr val="tx1"/>
            </a:solidFill>
          </a:endParaRPr>
        </a:p>
      </dgm:t>
    </dgm:pt>
    <dgm:pt modelId="{FA499132-4524-405E-A0EC-28B7ABEDA07F}" type="parTrans" cxnId="{7320C16C-63EA-4A3A-9F14-4150842B2955}">
      <dgm:prSet/>
      <dgm:spPr/>
      <dgm:t>
        <a:bodyPr/>
        <a:lstStyle/>
        <a:p>
          <a:endParaRPr lang="es-PY"/>
        </a:p>
      </dgm:t>
    </dgm:pt>
    <dgm:pt modelId="{8E1D7F6B-54ED-409F-8634-E12A0DDB3F7E}" type="sibTrans" cxnId="{7320C16C-63EA-4A3A-9F14-4150842B2955}">
      <dgm:prSet/>
      <dgm:spPr/>
      <dgm:t>
        <a:bodyPr/>
        <a:lstStyle/>
        <a:p>
          <a:endParaRPr lang="es-PY"/>
        </a:p>
      </dgm:t>
    </dgm:pt>
    <dgm:pt modelId="{5374959F-2FEC-4CBA-AAB5-D5E7B137A71A}">
      <dgm:prSet phldrT="[Texto]" custT="1"/>
      <dgm:spPr/>
      <dgm:t>
        <a:bodyPr/>
        <a:lstStyle/>
        <a:p>
          <a:r>
            <a:rPr lang="es-PY" sz="1200" dirty="0" smtClean="0">
              <a:solidFill>
                <a:schemeClr val="tx1"/>
              </a:solidFill>
            </a:rPr>
            <a:t>Juventud Emprendedora</a:t>
          </a:r>
          <a:endParaRPr lang="es-PY" sz="1200" dirty="0">
            <a:solidFill>
              <a:schemeClr val="tx1"/>
            </a:solidFill>
          </a:endParaRPr>
        </a:p>
      </dgm:t>
    </dgm:pt>
    <dgm:pt modelId="{968680CC-FFE2-47DC-9638-9E58F35439A9}" type="parTrans" cxnId="{9AB1D7C4-A98F-4862-8D4C-619AB000DD00}">
      <dgm:prSet/>
      <dgm:spPr/>
      <dgm:t>
        <a:bodyPr/>
        <a:lstStyle/>
        <a:p>
          <a:endParaRPr lang="es-PY"/>
        </a:p>
      </dgm:t>
    </dgm:pt>
    <dgm:pt modelId="{1F6E5B42-A533-4E4E-86A6-F9661B984E5E}" type="sibTrans" cxnId="{9AB1D7C4-A98F-4862-8D4C-619AB000DD00}">
      <dgm:prSet/>
      <dgm:spPr/>
      <dgm:t>
        <a:bodyPr/>
        <a:lstStyle/>
        <a:p>
          <a:endParaRPr lang="es-PY"/>
        </a:p>
      </dgm:t>
    </dgm:pt>
    <dgm:pt modelId="{87755385-384B-46F5-9E2A-37A29F79CB34}">
      <dgm:prSet phldrT="[Texto]"/>
      <dgm:spPr/>
      <dgm:t>
        <a:bodyPr/>
        <a:lstStyle/>
        <a:p>
          <a:r>
            <a:rPr lang="es-PY" dirty="0" smtClean="0"/>
            <a:t> </a:t>
          </a:r>
          <a:endParaRPr lang="es-PY" dirty="0"/>
        </a:p>
      </dgm:t>
    </dgm:pt>
    <dgm:pt modelId="{1640D375-C6F5-400E-A5FE-A73AC0E4299D}" type="sibTrans" cxnId="{A6341480-3581-437E-B583-D1FAAA6935D4}">
      <dgm:prSet/>
      <dgm:spPr/>
      <dgm:t>
        <a:bodyPr/>
        <a:lstStyle/>
        <a:p>
          <a:endParaRPr lang="es-PY"/>
        </a:p>
      </dgm:t>
    </dgm:pt>
    <dgm:pt modelId="{EEB98746-E259-410D-A51E-46D931B0E7E9}" type="parTrans" cxnId="{A6341480-3581-437E-B583-D1FAAA6935D4}">
      <dgm:prSet/>
      <dgm:spPr/>
      <dgm:t>
        <a:bodyPr/>
        <a:lstStyle/>
        <a:p>
          <a:endParaRPr lang="es-PY"/>
        </a:p>
      </dgm:t>
    </dgm:pt>
    <dgm:pt modelId="{0AFBE978-C569-40D6-92FC-C8F18BC4F190}">
      <dgm:prSet/>
      <dgm:spPr/>
      <dgm:t>
        <a:bodyPr/>
        <a:lstStyle/>
        <a:p>
          <a:endParaRPr lang="es-PY"/>
        </a:p>
      </dgm:t>
    </dgm:pt>
    <dgm:pt modelId="{60FCF9AC-EA52-4D5C-A6CE-A9307BD59D02}" type="parTrans" cxnId="{97255FA1-E084-42AA-99D4-537C110C3916}">
      <dgm:prSet/>
      <dgm:spPr/>
      <dgm:t>
        <a:bodyPr/>
        <a:lstStyle/>
        <a:p>
          <a:endParaRPr lang="es-PY"/>
        </a:p>
      </dgm:t>
    </dgm:pt>
    <dgm:pt modelId="{9C00851B-0921-4F0B-BEE6-50DC7FD85608}" type="sibTrans" cxnId="{97255FA1-E084-42AA-99D4-537C110C3916}">
      <dgm:prSet/>
      <dgm:spPr/>
      <dgm:t>
        <a:bodyPr/>
        <a:lstStyle/>
        <a:p>
          <a:endParaRPr lang="es-PY"/>
        </a:p>
      </dgm:t>
    </dgm:pt>
    <dgm:pt modelId="{5804558A-2FB8-4C21-9385-452992F0F366}">
      <dgm:prSet custT="1"/>
      <dgm:spPr/>
      <dgm:t>
        <a:bodyPr/>
        <a:lstStyle/>
        <a:p>
          <a:r>
            <a:rPr lang="pt-BR" sz="1200" dirty="0" smtClean="0"/>
            <a:t>Micro </a:t>
          </a:r>
          <a:r>
            <a:rPr lang="pt-BR" sz="1200" dirty="0" err="1" smtClean="0"/>
            <a:t>Emprendedor</a:t>
          </a:r>
          <a:r>
            <a:rPr lang="pt-BR" sz="1200" dirty="0" smtClean="0"/>
            <a:t>/a </a:t>
          </a:r>
          <a:r>
            <a:rPr lang="pt-BR" sz="1200" dirty="0" err="1" smtClean="0"/>
            <a:t>Egresado</a:t>
          </a:r>
          <a:r>
            <a:rPr lang="pt-BR" sz="1200" dirty="0" smtClean="0"/>
            <a:t>/a SNPP “</a:t>
          </a:r>
          <a:r>
            <a:rPr lang="pt-BR" sz="1200" dirty="0" err="1" smtClean="0"/>
            <a:t>Ñepyrurã</a:t>
          </a:r>
          <a:r>
            <a:rPr lang="pt-BR" sz="1200" dirty="0" smtClean="0"/>
            <a:t>”</a:t>
          </a:r>
          <a:endParaRPr lang="es-PY" sz="1200" dirty="0"/>
        </a:p>
      </dgm:t>
    </dgm:pt>
    <dgm:pt modelId="{62F02D49-A838-4729-9443-05EBDF4F6EEA}" type="parTrans" cxnId="{4F676394-BA51-413A-AF55-F61E2CBFA270}">
      <dgm:prSet/>
      <dgm:spPr/>
      <dgm:t>
        <a:bodyPr/>
        <a:lstStyle/>
        <a:p>
          <a:endParaRPr lang="es-PY"/>
        </a:p>
      </dgm:t>
    </dgm:pt>
    <dgm:pt modelId="{8E871981-B47B-4BE6-B840-DD5CE2AE31F0}" type="sibTrans" cxnId="{4F676394-BA51-413A-AF55-F61E2CBFA270}">
      <dgm:prSet/>
      <dgm:spPr/>
      <dgm:t>
        <a:bodyPr/>
        <a:lstStyle/>
        <a:p>
          <a:endParaRPr lang="es-PY"/>
        </a:p>
      </dgm:t>
    </dgm:pt>
    <dgm:pt modelId="{E6868B4D-F9A4-4DB2-973B-50D24B9DB35A}">
      <dgm:prSet/>
      <dgm:spPr/>
      <dgm:t>
        <a:bodyPr/>
        <a:lstStyle/>
        <a:p>
          <a:endParaRPr lang="es-PY" sz="900" dirty="0"/>
        </a:p>
      </dgm:t>
    </dgm:pt>
    <dgm:pt modelId="{39DAB682-DD2B-4FE7-ABAF-F1959B26D8D8}" type="parTrans" cxnId="{82B76AFA-A12E-4923-9D68-93265F7A4999}">
      <dgm:prSet/>
      <dgm:spPr/>
      <dgm:t>
        <a:bodyPr/>
        <a:lstStyle/>
        <a:p>
          <a:endParaRPr lang="es-PY"/>
        </a:p>
      </dgm:t>
    </dgm:pt>
    <dgm:pt modelId="{E4A9020B-6014-441E-BFCE-DD1C30344D98}" type="sibTrans" cxnId="{82B76AFA-A12E-4923-9D68-93265F7A4999}">
      <dgm:prSet/>
      <dgm:spPr/>
      <dgm:t>
        <a:bodyPr/>
        <a:lstStyle/>
        <a:p>
          <a:endParaRPr lang="es-PY"/>
        </a:p>
      </dgm:t>
    </dgm:pt>
    <dgm:pt modelId="{F3A1366E-4FEB-482D-B7D1-C5E634418213}" type="pres">
      <dgm:prSet presAssocID="{70441B69-637F-462B-9971-9AAF8A6B01B3}" presName="linearFlow" presStyleCnt="0">
        <dgm:presLayoutVars>
          <dgm:dir/>
          <dgm:animLvl val="lvl"/>
          <dgm:resizeHandles val="exact"/>
        </dgm:presLayoutVars>
      </dgm:prSet>
      <dgm:spPr/>
      <dgm:t>
        <a:bodyPr/>
        <a:lstStyle/>
        <a:p>
          <a:endParaRPr lang="es-ES"/>
        </a:p>
      </dgm:t>
    </dgm:pt>
    <dgm:pt modelId="{51BB0F5E-EC7E-4CA2-ADDA-A061D8AD2F70}" type="pres">
      <dgm:prSet presAssocID="{3793D05B-1299-4648-A4DA-5CC18FA6F99A}" presName="composite" presStyleCnt="0"/>
      <dgm:spPr/>
    </dgm:pt>
    <dgm:pt modelId="{9990F5B7-BF68-4834-B645-28F70E330E6A}" type="pres">
      <dgm:prSet presAssocID="{3793D05B-1299-4648-A4DA-5CC18FA6F99A}" presName="parentText" presStyleLbl="alignNode1" presStyleIdx="0" presStyleCnt="4">
        <dgm:presLayoutVars>
          <dgm:chMax val="1"/>
          <dgm:bulletEnabled val="1"/>
        </dgm:presLayoutVars>
      </dgm:prSet>
      <dgm:spPr/>
      <dgm:t>
        <a:bodyPr/>
        <a:lstStyle/>
        <a:p>
          <a:endParaRPr lang="es-ES"/>
        </a:p>
      </dgm:t>
    </dgm:pt>
    <dgm:pt modelId="{13BBDD76-4DDA-41B8-8F41-72239BD05D46}" type="pres">
      <dgm:prSet presAssocID="{3793D05B-1299-4648-A4DA-5CC18FA6F99A}" presName="descendantText" presStyleLbl="alignAcc1" presStyleIdx="0" presStyleCnt="4">
        <dgm:presLayoutVars>
          <dgm:bulletEnabled val="1"/>
        </dgm:presLayoutVars>
      </dgm:prSet>
      <dgm:spPr/>
      <dgm:t>
        <a:bodyPr/>
        <a:lstStyle/>
        <a:p>
          <a:endParaRPr lang="es-PY"/>
        </a:p>
      </dgm:t>
    </dgm:pt>
    <dgm:pt modelId="{23FF284C-1B32-4A8E-9050-B0D04A56CCD1}" type="pres">
      <dgm:prSet presAssocID="{615B3447-21D8-4E72-B54F-0F0EF810EA9A}" presName="sp" presStyleCnt="0"/>
      <dgm:spPr/>
    </dgm:pt>
    <dgm:pt modelId="{C0620AC3-23D5-4F78-A5C2-C6C9D972CE38}" type="pres">
      <dgm:prSet presAssocID="{E2A53F4C-3A34-42EF-AAE5-5B97A389E22B}" presName="composite" presStyleCnt="0"/>
      <dgm:spPr/>
    </dgm:pt>
    <dgm:pt modelId="{5A74101F-A446-4C43-8313-32F78D4346DB}" type="pres">
      <dgm:prSet presAssocID="{E2A53F4C-3A34-42EF-AAE5-5B97A389E22B}" presName="parentText" presStyleLbl="alignNode1" presStyleIdx="1" presStyleCnt="4">
        <dgm:presLayoutVars>
          <dgm:chMax val="1"/>
          <dgm:bulletEnabled val="1"/>
        </dgm:presLayoutVars>
      </dgm:prSet>
      <dgm:spPr/>
      <dgm:t>
        <a:bodyPr/>
        <a:lstStyle/>
        <a:p>
          <a:endParaRPr lang="es-ES"/>
        </a:p>
      </dgm:t>
    </dgm:pt>
    <dgm:pt modelId="{E46426BE-3568-4D15-81AC-DCD50635288D}" type="pres">
      <dgm:prSet presAssocID="{E2A53F4C-3A34-42EF-AAE5-5B97A389E22B}" presName="descendantText" presStyleLbl="alignAcc1" presStyleIdx="1" presStyleCnt="4" custScaleX="98486">
        <dgm:presLayoutVars>
          <dgm:bulletEnabled val="1"/>
        </dgm:presLayoutVars>
      </dgm:prSet>
      <dgm:spPr/>
      <dgm:t>
        <a:bodyPr/>
        <a:lstStyle/>
        <a:p>
          <a:endParaRPr lang="es-PY"/>
        </a:p>
      </dgm:t>
    </dgm:pt>
    <dgm:pt modelId="{80A4E27A-61CF-4684-80DB-5A61D1F098E8}" type="pres">
      <dgm:prSet presAssocID="{50339898-1F6E-4548-8DD9-5F1CA3E0FDA8}" presName="sp" presStyleCnt="0"/>
      <dgm:spPr/>
    </dgm:pt>
    <dgm:pt modelId="{4C153158-98D1-45A8-ABE1-9ACDD67B9FCE}" type="pres">
      <dgm:prSet presAssocID="{87755385-384B-46F5-9E2A-37A29F79CB34}" presName="composite" presStyleCnt="0"/>
      <dgm:spPr/>
    </dgm:pt>
    <dgm:pt modelId="{0DAC669E-B653-4E50-B4FC-7309CB1AD5DE}" type="pres">
      <dgm:prSet presAssocID="{87755385-384B-46F5-9E2A-37A29F79CB34}" presName="parentText" presStyleLbl="alignNode1" presStyleIdx="2" presStyleCnt="4">
        <dgm:presLayoutVars>
          <dgm:chMax val="1"/>
          <dgm:bulletEnabled val="1"/>
        </dgm:presLayoutVars>
      </dgm:prSet>
      <dgm:spPr/>
      <dgm:t>
        <a:bodyPr/>
        <a:lstStyle/>
        <a:p>
          <a:endParaRPr lang="es-PY"/>
        </a:p>
      </dgm:t>
    </dgm:pt>
    <dgm:pt modelId="{ED7A50FD-F725-4519-B876-97D53C25331C}" type="pres">
      <dgm:prSet presAssocID="{87755385-384B-46F5-9E2A-37A29F79CB34}" presName="descendantText" presStyleLbl="alignAcc1" presStyleIdx="2" presStyleCnt="4">
        <dgm:presLayoutVars>
          <dgm:bulletEnabled val="1"/>
        </dgm:presLayoutVars>
      </dgm:prSet>
      <dgm:spPr/>
      <dgm:t>
        <a:bodyPr/>
        <a:lstStyle/>
        <a:p>
          <a:endParaRPr lang="es-PY"/>
        </a:p>
      </dgm:t>
    </dgm:pt>
    <dgm:pt modelId="{4203CA7B-688C-40EF-84FD-BFC92A97FC4D}" type="pres">
      <dgm:prSet presAssocID="{1640D375-C6F5-400E-A5FE-A73AC0E4299D}" presName="sp" presStyleCnt="0"/>
      <dgm:spPr/>
    </dgm:pt>
    <dgm:pt modelId="{09CE43EB-FADF-4E2B-B0CE-413B7503DD35}" type="pres">
      <dgm:prSet presAssocID="{0AFBE978-C569-40D6-92FC-C8F18BC4F190}" presName="composite" presStyleCnt="0"/>
      <dgm:spPr/>
    </dgm:pt>
    <dgm:pt modelId="{BFAE5CD4-9D9B-487B-8DCA-4C7B44BB75FA}" type="pres">
      <dgm:prSet presAssocID="{0AFBE978-C569-40D6-92FC-C8F18BC4F190}" presName="parentText" presStyleLbl="alignNode1" presStyleIdx="3" presStyleCnt="4" custScaleY="135096">
        <dgm:presLayoutVars>
          <dgm:chMax val="1"/>
          <dgm:bulletEnabled val="1"/>
        </dgm:presLayoutVars>
      </dgm:prSet>
      <dgm:spPr/>
      <dgm:t>
        <a:bodyPr/>
        <a:lstStyle/>
        <a:p>
          <a:endParaRPr lang="es-PY"/>
        </a:p>
      </dgm:t>
    </dgm:pt>
    <dgm:pt modelId="{26965988-03AA-4993-874E-E4518828CF83}" type="pres">
      <dgm:prSet presAssocID="{0AFBE978-C569-40D6-92FC-C8F18BC4F190}" presName="descendantText" presStyleLbl="alignAcc1" presStyleIdx="3" presStyleCnt="4" custScaleY="158869">
        <dgm:presLayoutVars>
          <dgm:bulletEnabled val="1"/>
        </dgm:presLayoutVars>
      </dgm:prSet>
      <dgm:spPr/>
      <dgm:t>
        <a:bodyPr/>
        <a:lstStyle/>
        <a:p>
          <a:endParaRPr lang="es-PY"/>
        </a:p>
      </dgm:t>
    </dgm:pt>
  </dgm:ptLst>
  <dgm:cxnLst>
    <dgm:cxn modelId="{A6341480-3581-437E-B583-D1FAAA6935D4}" srcId="{70441B69-637F-462B-9971-9AAF8A6B01B3}" destId="{87755385-384B-46F5-9E2A-37A29F79CB34}" srcOrd="2" destOrd="0" parTransId="{EEB98746-E259-410D-A51E-46D931B0E7E9}" sibTransId="{1640D375-C6F5-400E-A5FE-A73AC0E4299D}"/>
    <dgm:cxn modelId="{DB9508B9-EA3B-44C8-BFE2-8549AEFCC9F4}" type="presOf" srcId="{E6868B4D-F9A4-4DB2-973B-50D24B9DB35A}" destId="{26965988-03AA-4993-874E-E4518828CF83}" srcOrd="0" destOrd="1" presId="urn:microsoft.com/office/officeart/2005/8/layout/chevron2"/>
    <dgm:cxn modelId="{7320C16C-63EA-4A3A-9F14-4150842B2955}" srcId="{E2A53F4C-3A34-42EF-AAE5-5B97A389E22B}" destId="{C28B939A-366D-47AB-B3F0-2D0548A0490A}" srcOrd="0" destOrd="0" parTransId="{FA499132-4524-405E-A0EC-28B7ABEDA07F}" sibTransId="{8E1D7F6B-54ED-409F-8634-E12A0DDB3F7E}"/>
    <dgm:cxn modelId="{DE3987E9-3DAF-41DD-8738-A096EBDD7C92}" type="presOf" srcId="{ED047B6C-659C-40BD-B82D-F14F19AE31C8}" destId="{13BBDD76-4DDA-41B8-8F41-72239BD05D46}" srcOrd="0" destOrd="0" presId="urn:microsoft.com/office/officeart/2005/8/layout/chevron2"/>
    <dgm:cxn modelId="{5A404864-AEFD-4D72-8DF7-2F091EEBC3FF}" srcId="{70441B69-637F-462B-9971-9AAF8A6B01B3}" destId="{3793D05B-1299-4648-A4DA-5CC18FA6F99A}" srcOrd="0" destOrd="0" parTransId="{18418FD8-2DE6-49B8-8F32-B5CE4FC4E578}" sibTransId="{615B3447-21D8-4E72-B54F-0F0EF810EA9A}"/>
    <dgm:cxn modelId="{2D5790E0-6EDC-4477-BA3A-8E5F89165D92}" type="presOf" srcId="{E2A53F4C-3A34-42EF-AAE5-5B97A389E22B}" destId="{5A74101F-A446-4C43-8313-32F78D4346DB}" srcOrd="0" destOrd="0" presId="urn:microsoft.com/office/officeart/2005/8/layout/chevron2"/>
    <dgm:cxn modelId="{001FE604-C032-4C88-83EB-6F567E50A2DE}" type="presOf" srcId="{87755385-384B-46F5-9E2A-37A29F79CB34}" destId="{0DAC669E-B653-4E50-B4FC-7309CB1AD5DE}" srcOrd="0" destOrd="0" presId="urn:microsoft.com/office/officeart/2005/8/layout/chevron2"/>
    <dgm:cxn modelId="{A6325976-6EBE-4AA0-BDBF-C83AC229246A}" type="presOf" srcId="{5374959F-2FEC-4CBA-AAB5-D5E7B137A71A}" destId="{ED7A50FD-F725-4519-B876-97D53C25331C}" srcOrd="0" destOrd="0" presId="urn:microsoft.com/office/officeart/2005/8/layout/chevron2"/>
    <dgm:cxn modelId="{9AB1D7C4-A98F-4862-8D4C-619AB000DD00}" srcId="{87755385-384B-46F5-9E2A-37A29F79CB34}" destId="{5374959F-2FEC-4CBA-AAB5-D5E7B137A71A}" srcOrd="0" destOrd="0" parTransId="{968680CC-FFE2-47DC-9638-9E58F35439A9}" sibTransId="{1F6E5B42-A533-4E4E-86A6-F9661B984E5E}"/>
    <dgm:cxn modelId="{F00DDBDF-9549-4288-AA88-3A43D7B39CAB}" type="presOf" srcId="{70441B69-637F-462B-9971-9AAF8A6B01B3}" destId="{F3A1366E-4FEB-482D-B7D1-C5E634418213}" srcOrd="0" destOrd="0" presId="urn:microsoft.com/office/officeart/2005/8/layout/chevron2"/>
    <dgm:cxn modelId="{5DD9D94E-E9A7-41F4-B4D8-0084F3B2A99C}" srcId="{3793D05B-1299-4648-A4DA-5CC18FA6F99A}" destId="{ED047B6C-659C-40BD-B82D-F14F19AE31C8}" srcOrd="0" destOrd="0" parTransId="{7BF6C198-887C-4E48-A984-033A961D8605}" sibTransId="{DF0A2FA0-3863-44BD-8069-A59FF56E1BAF}"/>
    <dgm:cxn modelId="{97255FA1-E084-42AA-99D4-537C110C3916}" srcId="{70441B69-637F-462B-9971-9AAF8A6B01B3}" destId="{0AFBE978-C569-40D6-92FC-C8F18BC4F190}" srcOrd="3" destOrd="0" parTransId="{60FCF9AC-EA52-4D5C-A6CE-A9307BD59D02}" sibTransId="{9C00851B-0921-4F0B-BEE6-50DC7FD85608}"/>
    <dgm:cxn modelId="{82B76AFA-A12E-4923-9D68-93265F7A4999}" srcId="{0AFBE978-C569-40D6-92FC-C8F18BC4F190}" destId="{E6868B4D-F9A4-4DB2-973B-50D24B9DB35A}" srcOrd="1" destOrd="0" parTransId="{39DAB682-DD2B-4FE7-ABAF-F1959B26D8D8}" sibTransId="{E4A9020B-6014-441E-BFCE-DD1C30344D98}"/>
    <dgm:cxn modelId="{4F676394-BA51-413A-AF55-F61E2CBFA270}" srcId="{0AFBE978-C569-40D6-92FC-C8F18BC4F190}" destId="{5804558A-2FB8-4C21-9385-452992F0F366}" srcOrd="0" destOrd="0" parTransId="{62F02D49-A838-4729-9443-05EBDF4F6EEA}" sibTransId="{8E871981-B47B-4BE6-B840-DD5CE2AE31F0}"/>
    <dgm:cxn modelId="{F0ECD30C-4B8F-46B7-8230-A365ECBABC8B}" type="presOf" srcId="{0AFBE978-C569-40D6-92FC-C8F18BC4F190}" destId="{BFAE5CD4-9D9B-487B-8DCA-4C7B44BB75FA}" srcOrd="0" destOrd="0" presId="urn:microsoft.com/office/officeart/2005/8/layout/chevron2"/>
    <dgm:cxn modelId="{5B4DA334-EEA2-4741-ABBF-F2627F9D3433}" type="presOf" srcId="{5804558A-2FB8-4C21-9385-452992F0F366}" destId="{26965988-03AA-4993-874E-E4518828CF83}" srcOrd="0" destOrd="0" presId="urn:microsoft.com/office/officeart/2005/8/layout/chevron2"/>
    <dgm:cxn modelId="{FD69A7D5-EB4E-4BCC-ABE1-9092D63C2DEE}" srcId="{70441B69-637F-462B-9971-9AAF8A6B01B3}" destId="{E2A53F4C-3A34-42EF-AAE5-5B97A389E22B}" srcOrd="1" destOrd="0" parTransId="{924148B4-C484-4EB3-B155-79BD7CF20F03}" sibTransId="{50339898-1F6E-4548-8DD9-5F1CA3E0FDA8}"/>
    <dgm:cxn modelId="{DDFDEFC6-C424-40AE-826B-239743B753B9}" type="presOf" srcId="{3793D05B-1299-4648-A4DA-5CC18FA6F99A}" destId="{9990F5B7-BF68-4834-B645-28F70E330E6A}" srcOrd="0" destOrd="0" presId="urn:microsoft.com/office/officeart/2005/8/layout/chevron2"/>
    <dgm:cxn modelId="{BA91C78F-CADF-4741-A657-1915C2AACBDF}" type="presOf" srcId="{C28B939A-366D-47AB-B3F0-2D0548A0490A}" destId="{E46426BE-3568-4D15-81AC-DCD50635288D}" srcOrd="0" destOrd="0" presId="urn:microsoft.com/office/officeart/2005/8/layout/chevron2"/>
    <dgm:cxn modelId="{8D76E1CC-C622-4219-9319-22D6251C3D2A}" type="presParOf" srcId="{F3A1366E-4FEB-482D-B7D1-C5E634418213}" destId="{51BB0F5E-EC7E-4CA2-ADDA-A061D8AD2F70}" srcOrd="0" destOrd="0" presId="urn:microsoft.com/office/officeart/2005/8/layout/chevron2"/>
    <dgm:cxn modelId="{5CF1E1A1-7396-48CF-9763-14945662A631}" type="presParOf" srcId="{51BB0F5E-EC7E-4CA2-ADDA-A061D8AD2F70}" destId="{9990F5B7-BF68-4834-B645-28F70E330E6A}" srcOrd="0" destOrd="0" presId="urn:microsoft.com/office/officeart/2005/8/layout/chevron2"/>
    <dgm:cxn modelId="{221DAEE0-3EF6-467E-A7B3-5A50E87D0BC2}" type="presParOf" srcId="{51BB0F5E-EC7E-4CA2-ADDA-A061D8AD2F70}" destId="{13BBDD76-4DDA-41B8-8F41-72239BD05D46}" srcOrd="1" destOrd="0" presId="urn:microsoft.com/office/officeart/2005/8/layout/chevron2"/>
    <dgm:cxn modelId="{FE645598-6DC2-462C-8C91-388D50E2A513}" type="presParOf" srcId="{F3A1366E-4FEB-482D-B7D1-C5E634418213}" destId="{23FF284C-1B32-4A8E-9050-B0D04A56CCD1}" srcOrd="1" destOrd="0" presId="urn:microsoft.com/office/officeart/2005/8/layout/chevron2"/>
    <dgm:cxn modelId="{A9152EF7-84C2-45A6-A304-7C9890859BB0}" type="presParOf" srcId="{F3A1366E-4FEB-482D-B7D1-C5E634418213}" destId="{C0620AC3-23D5-4F78-A5C2-C6C9D972CE38}" srcOrd="2" destOrd="0" presId="urn:microsoft.com/office/officeart/2005/8/layout/chevron2"/>
    <dgm:cxn modelId="{C12AF98A-54DC-41FA-AEF0-5B693D388E5C}" type="presParOf" srcId="{C0620AC3-23D5-4F78-A5C2-C6C9D972CE38}" destId="{5A74101F-A446-4C43-8313-32F78D4346DB}" srcOrd="0" destOrd="0" presId="urn:microsoft.com/office/officeart/2005/8/layout/chevron2"/>
    <dgm:cxn modelId="{3B6D7F14-F81C-4EA0-AC38-123249C9F01D}" type="presParOf" srcId="{C0620AC3-23D5-4F78-A5C2-C6C9D972CE38}" destId="{E46426BE-3568-4D15-81AC-DCD50635288D}" srcOrd="1" destOrd="0" presId="urn:microsoft.com/office/officeart/2005/8/layout/chevron2"/>
    <dgm:cxn modelId="{C3AC6692-58FB-480A-AD92-523DDBB9AE13}" type="presParOf" srcId="{F3A1366E-4FEB-482D-B7D1-C5E634418213}" destId="{80A4E27A-61CF-4684-80DB-5A61D1F098E8}" srcOrd="3" destOrd="0" presId="urn:microsoft.com/office/officeart/2005/8/layout/chevron2"/>
    <dgm:cxn modelId="{F5792976-5DC4-4724-8C8B-C074853175BD}" type="presParOf" srcId="{F3A1366E-4FEB-482D-B7D1-C5E634418213}" destId="{4C153158-98D1-45A8-ABE1-9ACDD67B9FCE}" srcOrd="4" destOrd="0" presId="urn:microsoft.com/office/officeart/2005/8/layout/chevron2"/>
    <dgm:cxn modelId="{8B2BEB76-7407-4655-BFE0-F0A2EA361DE2}" type="presParOf" srcId="{4C153158-98D1-45A8-ABE1-9ACDD67B9FCE}" destId="{0DAC669E-B653-4E50-B4FC-7309CB1AD5DE}" srcOrd="0" destOrd="0" presId="urn:microsoft.com/office/officeart/2005/8/layout/chevron2"/>
    <dgm:cxn modelId="{0EAB8882-A97C-4FEC-B72B-C18468EA0A65}" type="presParOf" srcId="{4C153158-98D1-45A8-ABE1-9ACDD67B9FCE}" destId="{ED7A50FD-F725-4519-B876-97D53C25331C}" srcOrd="1" destOrd="0" presId="urn:microsoft.com/office/officeart/2005/8/layout/chevron2"/>
    <dgm:cxn modelId="{99906A94-97CC-4FCC-8FA0-BCCBEAEAD9EA}" type="presParOf" srcId="{F3A1366E-4FEB-482D-B7D1-C5E634418213}" destId="{4203CA7B-688C-40EF-84FD-BFC92A97FC4D}" srcOrd="5" destOrd="0" presId="urn:microsoft.com/office/officeart/2005/8/layout/chevron2"/>
    <dgm:cxn modelId="{B0383D5B-539A-4E84-AB34-8F026798387C}" type="presParOf" srcId="{F3A1366E-4FEB-482D-B7D1-C5E634418213}" destId="{09CE43EB-FADF-4E2B-B0CE-413B7503DD35}" srcOrd="6" destOrd="0" presId="urn:microsoft.com/office/officeart/2005/8/layout/chevron2"/>
    <dgm:cxn modelId="{0A1A1519-F142-4EA6-9089-D9313DE8F4B6}" type="presParOf" srcId="{09CE43EB-FADF-4E2B-B0CE-413B7503DD35}" destId="{BFAE5CD4-9D9B-487B-8DCA-4C7B44BB75FA}" srcOrd="0" destOrd="0" presId="urn:microsoft.com/office/officeart/2005/8/layout/chevron2"/>
    <dgm:cxn modelId="{AB48189B-FD08-4C71-88C9-C856602F779B}" type="presParOf" srcId="{09CE43EB-FADF-4E2B-B0CE-413B7503DD35}" destId="{26965988-03AA-4993-874E-E4518828CF83}" srcOrd="1" destOrd="0" presId="urn:microsoft.com/office/officeart/2005/8/layout/chevron2"/>
  </dgm:cxnLst>
  <dgm:bg>
    <a:noFill/>
  </dgm:bg>
  <dgm:whole/>
  <dgm:extLst>
    <a:ext uri="http://schemas.microsoft.com/office/drawing/2008/diagram">
      <dsp:dataModelExt xmlns:dsp="http://schemas.microsoft.com/office/drawing/2008/diagram" relId="rId2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58A5B05-B4CB-4648-BFDF-1E222BEEFFE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PY"/>
        </a:p>
      </dgm:t>
    </dgm:pt>
    <dgm:pt modelId="{96082926-FD0E-4525-9EF0-215B2132F4D5}" type="pres">
      <dgm:prSet presAssocID="{658A5B05-B4CB-4648-BFDF-1E222BEEFFE8}" presName="linear" presStyleCnt="0">
        <dgm:presLayoutVars>
          <dgm:animLvl val="lvl"/>
          <dgm:resizeHandles val="exact"/>
        </dgm:presLayoutVars>
      </dgm:prSet>
      <dgm:spPr/>
      <dgm:t>
        <a:bodyPr/>
        <a:lstStyle/>
        <a:p>
          <a:endParaRPr lang="es-ES"/>
        </a:p>
      </dgm:t>
    </dgm:pt>
  </dgm:ptLst>
  <dgm:cxnLst>
    <dgm:cxn modelId="{623ACFB7-BB36-4A50-922E-976E171ABCCB}" type="presOf" srcId="{658A5B05-B4CB-4648-BFDF-1E222BEEFFE8}" destId="{96082926-FD0E-4525-9EF0-215B2132F4D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3C3FCAF-F80E-41CD-8423-271CB6F3823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PY"/>
        </a:p>
      </dgm:t>
    </dgm:pt>
    <dgm:pt modelId="{F08CDCAA-7FE0-4A9A-BD31-684CB90514B8}" type="pres">
      <dgm:prSet presAssocID="{63C3FCAF-F80E-41CD-8423-271CB6F38239}" presName="Name0" presStyleCnt="0">
        <dgm:presLayoutVars>
          <dgm:dir/>
          <dgm:animLvl val="lvl"/>
          <dgm:resizeHandles/>
        </dgm:presLayoutVars>
      </dgm:prSet>
      <dgm:spPr/>
      <dgm:t>
        <a:bodyPr/>
        <a:lstStyle/>
        <a:p>
          <a:endParaRPr lang="es-PY"/>
        </a:p>
      </dgm:t>
    </dgm:pt>
  </dgm:ptLst>
  <dgm:cxnLst>
    <dgm:cxn modelId="{C9899F9D-0EDA-43B3-8BC8-30B3E27FD181}" type="presOf" srcId="{63C3FCAF-F80E-41CD-8423-271CB6F38239}" destId="{F08CDCAA-7FE0-4A9A-BD31-684CB90514B8}" srcOrd="0"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3771CC-AB13-4D4E-9E74-34F920B905F7}">
      <dsp:nvSpPr>
        <dsp:cNvPr id="0" name=""/>
        <dsp:cNvSpPr/>
      </dsp:nvSpPr>
      <dsp:spPr>
        <a:xfrm rot="16200000">
          <a:off x="1333778" y="6800"/>
          <a:ext cx="1631461" cy="1644790"/>
        </a:xfrm>
        <a:prstGeom prst="upArrow">
          <a:avLst>
            <a:gd name="adj1" fmla="val 50000"/>
            <a:gd name="adj2" fmla="val 35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PY" sz="1400" kern="1200" dirty="0" smtClean="0"/>
            <a:t>Hasta 7 años</a:t>
          </a:r>
          <a:endParaRPr lang="es-PY" sz="1400" kern="1200" dirty="0"/>
        </a:p>
      </dsp:txBody>
      <dsp:txXfrm rot="5400000">
        <a:off x="1612620" y="421329"/>
        <a:ext cx="1359284" cy="815731"/>
      </dsp:txXfrm>
    </dsp:sp>
    <dsp:sp modelId="{D9702BEB-B9B1-411A-8456-99425DA02D0C}">
      <dsp:nvSpPr>
        <dsp:cNvPr id="0" name=""/>
        <dsp:cNvSpPr/>
      </dsp:nvSpPr>
      <dsp:spPr>
        <a:xfrm rot="5400000">
          <a:off x="4655855" y="2"/>
          <a:ext cx="1682134" cy="1644920"/>
        </a:xfrm>
        <a:prstGeom prst="upArrow">
          <a:avLst>
            <a:gd name="adj1" fmla="val 50000"/>
            <a:gd name="adj2" fmla="val 35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PY" sz="1400" kern="1200" dirty="0" smtClean="0"/>
            <a:t>Hasta 10 años, periodo de gracia</a:t>
          </a:r>
          <a:endParaRPr lang="es-PY" sz="1400" kern="1200" dirty="0"/>
        </a:p>
      </dsp:txBody>
      <dsp:txXfrm rot="-5400000">
        <a:off x="4674462" y="401929"/>
        <a:ext cx="1357059" cy="84106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F6C38F-0B85-4288-9106-2F08CA92B722}">
      <dsp:nvSpPr>
        <dsp:cNvPr id="0" name=""/>
        <dsp:cNvSpPr/>
      </dsp:nvSpPr>
      <dsp:spPr>
        <a:xfrm>
          <a:off x="3003535" y="0"/>
          <a:ext cx="4505304" cy="559398"/>
        </a:xfrm>
        <a:prstGeom prst="rightArrow">
          <a:avLst>
            <a:gd name="adj1" fmla="val 75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s-PY" sz="2400" b="1" kern="1200" dirty="0" smtClean="0"/>
            <a:t>17.677   CLIENTES</a:t>
          </a:r>
          <a:endParaRPr lang="es-PY" sz="2400" b="1" kern="1200" dirty="0"/>
        </a:p>
      </dsp:txBody>
      <dsp:txXfrm>
        <a:off x="3003535" y="69925"/>
        <a:ext cx="4295530" cy="419548"/>
      </dsp:txXfrm>
    </dsp:sp>
    <dsp:sp modelId="{A4E35093-38EF-4890-ADFC-410C117572D6}">
      <dsp:nvSpPr>
        <dsp:cNvPr id="0" name=""/>
        <dsp:cNvSpPr/>
      </dsp:nvSpPr>
      <dsp:spPr>
        <a:xfrm>
          <a:off x="0" y="0"/>
          <a:ext cx="3003536" cy="55939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PY" sz="1800" kern="1200" dirty="0" smtClean="0"/>
            <a:t>EDUCACION FINANCIERA </a:t>
          </a:r>
          <a:endParaRPr lang="es-PY" sz="1800" kern="1200" dirty="0"/>
        </a:p>
      </dsp:txBody>
      <dsp:txXfrm>
        <a:off x="27308" y="27308"/>
        <a:ext cx="2948920" cy="50478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F6C38F-0B85-4288-9106-2F08CA92B722}">
      <dsp:nvSpPr>
        <dsp:cNvPr id="0" name=""/>
        <dsp:cNvSpPr/>
      </dsp:nvSpPr>
      <dsp:spPr>
        <a:xfrm>
          <a:off x="3003535" y="273"/>
          <a:ext cx="4505304" cy="558851"/>
        </a:xfrm>
        <a:prstGeom prst="rightArrow">
          <a:avLst>
            <a:gd name="adj1" fmla="val 75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s-PY" sz="2500" b="1" kern="1200" dirty="0" smtClean="0"/>
            <a:t>19.306    </a:t>
          </a:r>
          <a:r>
            <a:rPr lang="es-ES" sz="2500" b="1" kern="1200" dirty="0" smtClean="0"/>
            <a:t>₲</a:t>
          </a:r>
          <a:r>
            <a:rPr lang="es-PY" sz="2500" b="1" kern="1200" dirty="0" smtClean="0"/>
            <a:t> 78.869.273.751</a:t>
          </a:r>
          <a:endParaRPr lang="es-PY" sz="2500" b="1" kern="1200" dirty="0"/>
        </a:p>
      </dsp:txBody>
      <dsp:txXfrm>
        <a:off x="3003535" y="70129"/>
        <a:ext cx="4295735" cy="419139"/>
      </dsp:txXfrm>
    </dsp:sp>
    <dsp:sp modelId="{A4E35093-38EF-4890-ADFC-410C117572D6}">
      <dsp:nvSpPr>
        <dsp:cNvPr id="0" name=""/>
        <dsp:cNvSpPr/>
      </dsp:nvSpPr>
      <dsp:spPr>
        <a:xfrm>
          <a:off x="0" y="0"/>
          <a:ext cx="3003536" cy="55885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PY" sz="1800" kern="1200" dirty="0" smtClean="0"/>
            <a:t>CLIENTES REESTRUCTURADOS</a:t>
          </a:r>
          <a:endParaRPr lang="es-PY" sz="1800" kern="1200" dirty="0"/>
        </a:p>
      </dsp:txBody>
      <dsp:txXfrm>
        <a:off x="27281" y="27281"/>
        <a:ext cx="2948974" cy="50428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9BEA7-08DC-4F1A-A9C6-7EDB208A10D6}">
      <dsp:nvSpPr>
        <dsp:cNvPr id="0" name=""/>
        <dsp:cNvSpPr/>
      </dsp:nvSpPr>
      <dsp:spPr>
        <a:xfrm>
          <a:off x="3003535" y="273"/>
          <a:ext cx="4505304" cy="558851"/>
        </a:xfrm>
        <a:prstGeom prst="rightArrow">
          <a:avLst>
            <a:gd name="adj1" fmla="val 75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s-ES" sz="2500" b="1" kern="1200" dirty="0" smtClean="0"/>
            <a:t>               </a:t>
          </a:r>
          <a:r>
            <a:rPr lang="es-ES" sz="2500" b="1" kern="1200" dirty="0" smtClean="0"/>
            <a:t>₲ 39</a:t>
          </a:r>
          <a:r>
            <a:rPr lang="es-PY" sz="2500" b="1" kern="1200" dirty="0" smtClean="0"/>
            <a:t>.292.472.330</a:t>
          </a:r>
          <a:endParaRPr lang="es-PY" sz="2500" b="1" kern="1200" dirty="0"/>
        </a:p>
      </dsp:txBody>
      <dsp:txXfrm>
        <a:off x="3003535" y="70129"/>
        <a:ext cx="4295735" cy="419139"/>
      </dsp:txXfrm>
    </dsp:sp>
    <dsp:sp modelId="{E938D56A-7C83-4D34-84C0-3FC3BF1B9188}">
      <dsp:nvSpPr>
        <dsp:cNvPr id="0" name=""/>
        <dsp:cNvSpPr/>
      </dsp:nvSpPr>
      <dsp:spPr>
        <a:xfrm>
          <a:off x="0" y="273"/>
          <a:ext cx="3003536" cy="55885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PY" sz="1800" kern="1200" dirty="0" smtClean="0"/>
            <a:t>QUITAS DE INTERÉS OTORGADAS</a:t>
          </a:r>
          <a:endParaRPr lang="es-PY" sz="1800" kern="1200" dirty="0"/>
        </a:p>
      </dsp:txBody>
      <dsp:txXfrm>
        <a:off x="27281" y="27554"/>
        <a:ext cx="2948974" cy="50428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5C03E-A6F6-48AE-9FBA-7BD29A542903}">
      <dsp:nvSpPr>
        <dsp:cNvPr id="0" name=""/>
        <dsp:cNvSpPr/>
      </dsp:nvSpPr>
      <dsp:spPr>
        <a:xfrm rot="5566867">
          <a:off x="1069934" y="116663"/>
          <a:ext cx="2269571" cy="2724302"/>
        </a:xfrm>
        <a:prstGeom prst="swooshArrow">
          <a:avLst>
            <a:gd name="adj1" fmla="val 16310"/>
            <a:gd name="adj2" fmla="val 313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BC4FCF-721A-458D-9C83-52CA18ED8417}">
      <dsp:nvSpPr>
        <dsp:cNvPr id="0" name=""/>
        <dsp:cNvSpPr/>
      </dsp:nvSpPr>
      <dsp:spPr>
        <a:xfrm>
          <a:off x="685602" y="679010"/>
          <a:ext cx="1203755" cy="473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lvl="0" algn="ctr" defTabSz="666750">
            <a:lnSpc>
              <a:spcPct val="90000"/>
            </a:lnSpc>
            <a:spcBef>
              <a:spcPct val="0"/>
            </a:spcBef>
            <a:spcAft>
              <a:spcPct val="35000"/>
            </a:spcAft>
          </a:pPr>
          <a:r>
            <a:rPr lang="es-PY" sz="1500" b="1" kern="1200" dirty="0" smtClean="0"/>
            <a:t>Tasas de 18%</a:t>
          </a:r>
          <a:endParaRPr lang="es-PY" sz="1500" b="1" kern="1200" dirty="0"/>
        </a:p>
      </dsp:txBody>
      <dsp:txXfrm>
        <a:off x="685602" y="679010"/>
        <a:ext cx="1203755" cy="473220"/>
      </dsp:txXfrm>
    </dsp:sp>
    <dsp:sp modelId="{53CE5997-5C11-4B90-887A-5831480B1A1B}">
      <dsp:nvSpPr>
        <dsp:cNvPr id="0" name=""/>
        <dsp:cNvSpPr/>
      </dsp:nvSpPr>
      <dsp:spPr>
        <a:xfrm>
          <a:off x="1287475" y="1670766"/>
          <a:ext cx="1626695" cy="473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lvl="0" algn="ctr" defTabSz="666750">
            <a:lnSpc>
              <a:spcPct val="90000"/>
            </a:lnSpc>
            <a:spcBef>
              <a:spcPct val="0"/>
            </a:spcBef>
            <a:spcAft>
              <a:spcPct val="35000"/>
            </a:spcAft>
          </a:pPr>
          <a:r>
            <a:rPr lang="es-PY" sz="1500" b="1" kern="1200" dirty="0" smtClean="0"/>
            <a:t>Tasas 6%</a:t>
          </a:r>
          <a:endParaRPr lang="es-PY" sz="1500" b="1" kern="1200" dirty="0"/>
        </a:p>
      </dsp:txBody>
      <dsp:txXfrm>
        <a:off x="1287475" y="1670766"/>
        <a:ext cx="1626695" cy="47322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055356-3DAA-43F2-9804-94E102608E12}">
      <dsp:nvSpPr>
        <dsp:cNvPr id="0" name=""/>
        <dsp:cNvSpPr/>
      </dsp:nvSpPr>
      <dsp:spPr>
        <a:xfrm>
          <a:off x="0" y="0"/>
          <a:ext cx="2111884" cy="9734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Y" sz="2000" kern="1200" dirty="0" smtClean="0"/>
            <a:t>DE INCLUSION</a:t>
          </a:r>
          <a:endParaRPr lang="es-PY" sz="2000" kern="1200" dirty="0"/>
        </a:p>
      </dsp:txBody>
      <dsp:txXfrm>
        <a:off x="47519" y="47519"/>
        <a:ext cx="2016846" cy="8784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90F5B7-BF68-4834-B645-28F70E330E6A}">
      <dsp:nvSpPr>
        <dsp:cNvPr id="0" name=""/>
        <dsp:cNvSpPr/>
      </dsp:nvSpPr>
      <dsp:spPr>
        <a:xfrm rot="5400000">
          <a:off x="-134727" y="141410"/>
          <a:ext cx="898183" cy="628728"/>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PY" sz="1700" kern="1200" dirty="0" smtClean="0"/>
            <a:t> </a:t>
          </a:r>
          <a:endParaRPr lang="es-PY" sz="1700" kern="1200" dirty="0"/>
        </a:p>
      </dsp:txBody>
      <dsp:txXfrm rot="-5400000">
        <a:off x="1" y="321046"/>
        <a:ext cx="628728" cy="269455"/>
      </dsp:txXfrm>
    </dsp:sp>
    <dsp:sp modelId="{13BBDD76-4DDA-41B8-8F41-72239BD05D46}">
      <dsp:nvSpPr>
        <dsp:cNvPr id="0" name=""/>
        <dsp:cNvSpPr/>
      </dsp:nvSpPr>
      <dsp:spPr>
        <a:xfrm rot="5400000">
          <a:off x="1242167" y="-607211"/>
          <a:ext cx="583819" cy="1810697"/>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PY" sz="1200" kern="1200" dirty="0" smtClean="0">
              <a:solidFill>
                <a:schemeClr val="tx1"/>
              </a:solidFill>
            </a:rPr>
            <a:t>Ley 5.527/15 de Rehabilitación Financiera</a:t>
          </a:r>
        </a:p>
      </dsp:txBody>
      <dsp:txXfrm rot="-5400000">
        <a:off x="628728" y="34728"/>
        <a:ext cx="1782197" cy="526819"/>
      </dsp:txXfrm>
    </dsp:sp>
    <dsp:sp modelId="{5A74101F-A446-4C43-8313-32F78D4346DB}">
      <dsp:nvSpPr>
        <dsp:cNvPr id="0" name=""/>
        <dsp:cNvSpPr/>
      </dsp:nvSpPr>
      <dsp:spPr>
        <a:xfrm rot="5400000">
          <a:off x="-134727" y="906235"/>
          <a:ext cx="898183" cy="628728"/>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PY" sz="1700" kern="1200" dirty="0" smtClean="0"/>
            <a:t> </a:t>
          </a:r>
          <a:endParaRPr lang="es-PY" sz="1700" kern="1200" dirty="0"/>
        </a:p>
      </dsp:txBody>
      <dsp:txXfrm rot="-5400000">
        <a:off x="1" y="1085871"/>
        <a:ext cx="628728" cy="269455"/>
      </dsp:txXfrm>
    </dsp:sp>
    <dsp:sp modelId="{E46426BE-3568-4D15-81AC-DCD50635288D}">
      <dsp:nvSpPr>
        <dsp:cNvPr id="0" name=""/>
        <dsp:cNvSpPr/>
      </dsp:nvSpPr>
      <dsp:spPr>
        <a:xfrm rot="5400000">
          <a:off x="1211163" y="186040"/>
          <a:ext cx="645827" cy="1810697"/>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PY" sz="1200" kern="1200" dirty="0" smtClean="0">
              <a:solidFill>
                <a:schemeClr val="tx1"/>
              </a:solidFill>
            </a:rPr>
            <a:t>Equipamiento para la Producción Agrícola EPA (CAH-MAG)</a:t>
          </a:r>
        </a:p>
      </dsp:txBody>
      <dsp:txXfrm rot="-5400000">
        <a:off x="628729" y="800002"/>
        <a:ext cx="1779170" cy="582773"/>
      </dsp:txXfrm>
    </dsp:sp>
    <dsp:sp modelId="{0DAC669E-B653-4E50-B4FC-7309CB1AD5DE}">
      <dsp:nvSpPr>
        <dsp:cNvPr id="0" name=""/>
        <dsp:cNvSpPr/>
      </dsp:nvSpPr>
      <dsp:spPr>
        <a:xfrm rot="5400000">
          <a:off x="-134727" y="1640057"/>
          <a:ext cx="898183" cy="628728"/>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es-PY" sz="1700" kern="1200" dirty="0"/>
        </a:p>
      </dsp:txBody>
      <dsp:txXfrm rot="-5400000">
        <a:off x="1" y="1819693"/>
        <a:ext cx="628728" cy="269455"/>
      </dsp:txXfrm>
    </dsp:sp>
    <dsp:sp modelId="{ED7A50FD-F725-4519-B876-97D53C25331C}">
      <dsp:nvSpPr>
        <dsp:cNvPr id="0" name=""/>
        <dsp:cNvSpPr/>
      </dsp:nvSpPr>
      <dsp:spPr>
        <a:xfrm rot="5400000">
          <a:off x="1253949" y="891891"/>
          <a:ext cx="560256" cy="1810697"/>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PY" sz="1200" kern="1200" dirty="0" smtClean="0">
              <a:solidFill>
                <a:schemeClr val="tx1"/>
              </a:solidFill>
            </a:rPr>
            <a:t>Producción Pecuaria Inclusiva Articulada (PPI)</a:t>
          </a:r>
        </a:p>
      </dsp:txBody>
      <dsp:txXfrm rot="-5400000">
        <a:off x="628729" y="1544461"/>
        <a:ext cx="1783348" cy="505558"/>
      </dsp:txXfrm>
    </dsp:sp>
    <dsp:sp modelId="{5D166189-1008-4FFF-B756-C73BE765AF21}">
      <dsp:nvSpPr>
        <dsp:cNvPr id="0" name=""/>
        <dsp:cNvSpPr/>
      </dsp:nvSpPr>
      <dsp:spPr>
        <a:xfrm rot="5400000">
          <a:off x="-134727" y="2373879"/>
          <a:ext cx="898183" cy="628728"/>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s-PY" sz="1200" kern="1200" dirty="0" smtClean="0">
            <a:solidFill>
              <a:schemeClr val="tx1"/>
            </a:solidFill>
          </a:endParaRPr>
        </a:p>
      </dsp:txBody>
      <dsp:txXfrm rot="-5400000">
        <a:off x="1" y="2553515"/>
        <a:ext cx="628728" cy="269455"/>
      </dsp:txXfrm>
    </dsp:sp>
    <dsp:sp modelId="{D2525680-69C2-4CD1-AA75-40C35360D7C2}">
      <dsp:nvSpPr>
        <dsp:cNvPr id="0" name=""/>
        <dsp:cNvSpPr/>
      </dsp:nvSpPr>
      <dsp:spPr>
        <a:xfrm rot="5400000">
          <a:off x="1242167" y="1625712"/>
          <a:ext cx="583819" cy="1810697"/>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S" altLang="ja-JP" sz="1200" kern="1200" dirty="0" smtClean="0">
              <a:solidFill>
                <a:schemeClr val="tx1"/>
              </a:solidFill>
            </a:rPr>
            <a:t>Turismo Rural (CAH - SENATUR)</a:t>
          </a:r>
          <a:endParaRPr lang="es-PY" sz="1200" kern="1200" dirty="0" smtClean="0">
            <a:solidFill>
              <a:schemeClr val="tx1"/>
            </a:solidFill>
          </a:endParaRPr>
        </a:p>
      </dsp:txBody>
      <dsp:txXfrm rot="-5400000">
        <a:off x="628728" y="2267651"/>
        <a:ext cx="1782197" cy="526819"/>
      </dsp:txXfrm>
    </dsp:sp>
    <dsp:sp modelId="{EA5F8028-EE83-4F55-89D7-A25D2619CAD7}">
      <dsp:nvSpPr>
        <dsp:cNvPr id="0" name=""/>
        <dsp:cNvSpPr/>
      </dsp:nvSpPr>
      <dsp:spPr>
        <a:xfrm rot="5400000">
          <a:off x="-134727" y="3107701"/>
          <a:ext cx="898183" cy="628728"/>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s-ES" altLang="ja-JP" sz="1200" kern="1200" dirty="0" smtClean="0">
            <a:solidFill>
              <a:schemeClr val="tx1"/>
            </a:solidFill>
          </a:endParaRPr>
        </a:p>
      </dsp:txBody>
      <dsp:txXfrm rot="-5400000">
        <a:off x="1" y="3287337"/>
        <a:ext cx="628728" cy="269455"/>
      </dsp:txXfrm>
    </dsp:sp>
    <dsp:sp modelId="{CE9159CD-5D31-4754-8D5D-E24A27446C5A}">
      <dsp:nvSpPr>
        <dsp:cNvPr id="0" name=""/>
        <dsp:cNvSpPr/>
      </dsp:nvSpPr>
      <dsp:spPr>
        <a:xfrm rot="5400000">
          <a:off x="1242167" y="2359534"/>
          <a:ext cx="583819" cy="1810697"/>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S" altLang="ja-JP" sz="1200" kern="1200" dirty="0" err="1" smtClean="0">
              <a:solidFill>
                <a:schemeClr val="tx1"/>
              </a:solidFill>
            </a:rPr>
            <a:t>Cahprino</a:t>
          </a:r>
          <a:r>
            <a:rPr lang="es-ES" altLang="ja-JP" sz="1200" kern="1200" dirty="0" smtClean="0">
              <a:solidFill>
                <a:schemeClr val="tx1"/>
              </a:solidFill>
            </a:rPr>
            <a:t> Convencional</a:t>
          </a:r>
        </a:p>
        <a:p>
          <a:pPr marL="114300" lvl="1" indent="-114300" algn="l" defTabSz="533400">
            <a:lnSpc>
              <a:spcPct val="90000"/>
            </a:lnSpc>
            <a:spcBef>
              <a:spcPct val="0"/>
            </a:spcBef>
            <a:spcAft>
              <a:spcPct val="15000"/>
            </a:spcAft>
            <a:buChar char="••"/>
          </a:pPr>
          <a:endParaRPr lang="es-ES" altLang="ja-JP" sz="1200" kern="1200" dirty="0" smtClean="0">
            <a:solidFill>
              <a:schemeClr val="tx1"/>
            </a:solidFill>
          </a:endParaRPr>
        </a:p>
      </dsp:txBody>
      <dsp:txXfrm rot="-5400000">
        <a:off x="628728" y="3001473"/>
        <a:ext cx="1782197" cy="5268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90F5B7-BF68-4834-B645-28F70E330E6A}">
      <dsp:nvSpPr>
        <dsp:cNvPr id="0" name=""/>
        <dsp:cNvSpPr/>
      </dsp:nvSpPr>
      <dsp:spPr>
        <a:xfrm rot="5400000">
          <a:off x="-174396" y="175715"/>
          <a:ext cx="1162643" cy="813850"/>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PY" sz="2200" kern="1200" dirty="0" smtClean="0"/>
            <a:t> </a:t>
          </a:r>
          <a:endParaRPr lang="es-PY" sz="2200" kern="1200" dirty="0"/>
        </a:p>
      </dsp:txBody>
      <dsp:txXfrm rot="-5400000">
        <a:off x="1" y="408243"/>
        <a:ext cx="813850" cy="348793"/>
      </dsp:txXfrm>
    </dsp:sp>
    <dsp:sp modelId="{13BBDD76-4DDA-41B8-8F41-72239BD05D46}">
      <dsp:nvSpPr>
        <dsp:cNvPr id="0" name=""/>
        <dsp:cNvSpPr/>
      </dsp:nvSpPr>
      <dsp:spPr>
        <a:xfrm rot="5400000">
          <a:off x="1127762" y="-312592"/>
          <a:ext cx="755718" cy="1383541"/>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PY" sz="1200" kern="1200" dirty="0" smtClean="0"/>
            <a:t>Pro Agro - CAH</a:t>
          </a:r>
          <a:endParaRPr lang="es-PY" sz="1200" kern="1200" dirty="0"/>
        </a:p>
      </dsp:txBody>
      <dsp:txXfrm rot="-5400000">
        <a:off x="813851" y="38210"/>
        <a:ext cx="1346650" cy="681936"/>
      </dsp:txXfrm>
    </dsp:sp>
    <dsp:sp modelId="{5A74101F-A446-4C43-8313-32F78D4346DB}">
      <dsp:nvSpPr>
        <dsp:cNvPr id="0" name=""/>
        <dsp:cNvSpPr/>
      </dsp:nvSpPr>
      <dsp:spPr>
        <a:xfrm rot="5400000">
          <a:off x="-174396" y="1102167"/>
          <a:ext cx="1162643" cy="813850"/>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PY" sz="2200" kern="1200" dirty="0" smtClean="0"/>
            <a:t> </a:t>
          </a:r>
          <a:endParaRPr lang="es-PY" sz="2200" kern="1200" dirty="0"/>
        </a:p>
      </dsp:txBody>
      <dsp:txXfrm rot="-5400000">
        <a:off x="1" y="1334695"/>
        <a:ext cx="813850" cy="348793"/>
      </dsp:txXfrm>
    </dsp:sp>
    <dsp:sp modelId="{E46426BE-3568-4D15-81AC-DCD50635288D}">
      <dsp:nvSpPr>
        <dsp:cNvPr id="0" name=""/>
        <dsp:cNvSpPr/>
      </dsp:nvSpPr>
      <dsp:spPr>
        <a:xfrm rot="5400000">
          <a:off x="1127762" y="613859"/>
          <a:ext cx="755718" cy="1383541"/>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PY" sz="1200" kern="1200" dirty="0" smtClean="0">
              <a:solidFill>
                <a:schemeClr val="tx1"/>
              </a:solidFill>
            </a:rPr>
            <a:t>Inversión Productiva – PG-P14</a:t>
          </a:r>
          <a:endParaRPr lang="es-PY" sz="1200" kern="1200" dirty="0">
            <a:solidFill>
              <a:schemeClr val="tx1"/>
            </a:solidFill>
          </a:endParaRPr>
        </a:p>
      </dsp:txBody>
      <dsp:txXfrm rot="-5400000">
        <a:off x="813851" y="964662"/>
        <a:ext cx="1346650" cy="681936"/>
      </dsp:txXfrm>
    </dsp:sp>
    <dsp:sp modelId="{ADF22B5F-CF48-4688-92B0-003B5F0C6244}">
      <dsp:nvSpPr>
        <dsp:cNvPr id="0" name=""/>
        <dsp:cNvSpPr/>
      </dsp:nvSpPr>
      <dsp:spPr>
        <a:xfrm rot="5400000">
          <a:off x="-174396" y="2028620"/>
          <a:ext cx="1162643" cy="813850"/>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s-PY" sz="1200" kern="1200" dirty="0">
            <a:solidFill>
              <a:schemeClr val="tx1"/>
            </a:solidFill>
          </a:endParaRPr>
        </a:p>
      </dsp:txBody>
      <dsp:txXfrm rot="-5400000">
        <a:off x="1" y="2261148"/>
        <a:ext cx="813850" cy="348793"/>
      </dsp:txXfrm>
    </dsp:sp>
    <dsp:sp modelId="{6B5BC3C0-3A8D-42BA-A47F-DB1C3A670745}">
      <dsp:nvSpPr>
        <dsp:cNvPr id="0" name=""/>
        <dsp:cNvSpPr/>
      </dsp:nvSpPr>
      <dsp:spPr>
        <a:xfrm rot="5400000">
          <a:off x="1127762" y="1540312"/>
          <a:ext cx="755718" cy="1383541"/>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smtClean="0">
              <a:solidFill>
                <a:schemeClr val="tx1"/>
              </a:solidFill>
            </a:rPr>
            <a:t>Crédito Pre-aprobado “PO JOASA”</a:t>
          </a:r>
          <a:endParaRPr lang="es-ES" sz="1200" kern="1200" dirty="0">
            <a:solidFill>
              <a:schemeClr val="tx1"/>
            </a:solidFill>
          </a:endParaRPr>
        </a:p>
      </dsp:txBody>
      <dsp:txXfrm rot="-5400000">
        <a:off x="813851" y="1891115"/>
        <a:ext cx="1346650" cy="681936"/>
      </dsp:txXfrm>
    </dsp:sp>
    <dsp:sp modelId="{D85DA58F-8A1E-46AD-BE3B-6A4BCDEC7B40}">
      <dsp:nvSpPr>
        <dsp:cNvPr id="0" name=""/>
        <dsp:cNvSpPr/>
      </dsp:nvSpPr>
      <dsp:spPr>
        <a:xfrm rot="5400000">
          <a:off x="-174396" y="2955073"/>
          <a:ext cx="1162643" cy="813850"/>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s-PY" sz="2200" kern="1200"/>
        </a:p>
      </dsp:txBody>
      <dsp:txXfrm rot="-5400000">
        <a:off x="1" y="3187601"/>
        <a:ext cx="813850" cy="348793"/>
      </dsp:txXfrm>
    </dsp:sp>
    <dsp:sp modelId="{74CC5D3C-993B-4F2F-8CAD-835DED1543F2}">
      <dsp:nvSpPr>
        <dsp:cNvPr id="0" name=""/>
        <dsp:cNvSpPr/>
      </dsp:nvSpPr>
      <dsp:spPr>
        <a:xfrm rot="5400000">
          <a:off x="1127762" y="2448045"/>
          <a:ext cx="755718" cy="1383541"/>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s-PY" sz="1000" kern="1200" dirty="0" smtClean="0"/>
            <a:t>EPA  RE-INVERSION </a:t>
          </a:r>
          <a:endParaRPr lang="es-PY" sz="1000" kern="1200" dirty="0"/>
        </a:p>
      </dsp:txBody>
      <dsp:txXfrm rot="-5400000">
        <a:off x="813851" y="2798848"/>
        <a:ext cx="1346650" cy="6819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90F5B7-BF68-4834-B645-28F70E330E6A}">
      <dsp:nvSpPr>
        <dsp:cNvPr id="0" name=""/>
        <dsp:cNvSpPr/>
      </dsp:nvSpPr>
      <dsp:spPr>
        <a:xfrm rot="5400000">
          <a:off x="-301618" y="306513"/>
          <a:ext cx="1509861" cy="906625"/>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s-PY" sz="3900" kern="1200" dirty="0" smtClean="0"/>
            <a:t> </a:t>
          </a:r>
          <a:endParaRPr lang="es-PY" sz="3900" kern="1200" dirty="0"/>
        </a:p>
      </dsp:txBody>
      <dsp:txXfrm rot="-5400000">
        <a:off x="1" y="458208"/>
        <a:ext cx="906625" cy="603236"/>
      </dsp:txXfrm>
    </dsp:sp>
    <dsp:sp modelId="{13BBDD76-4DDA-41B8-8F41-72239BD05D46}">
      <dsp:nvSpPr>
        <dsp:cNvPr id="0" name=""/>
        <dsp:cNvSpPr/>
      </dsp:nvSpPr>
      <dsp:spPr>
        <a:xfrm rot="5400000">
          <a:off x="1058319" y="-147623"/>
          <a:ext cx="1056548" cy="1359937"/>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PY" sz="1200" kern="1200" dirty="0" smtClean="0">
              <a:solidFill>
                <a:schemeClr val="tx1"/>
              </a:solidFill>
            </a:rPr>
            <a:t>Crédito a través del Descuento de Documento (FACTORING)</a:t>
          </a:r>
        </a:p>
      </dsp:txBody>
      <dsp:txXfrm rot="-5400000">
        <a:off x="906625" y="55647"/>
        <a:ext cx="1308361" cy="953396"/>
      </dsp:txXfrm>
    </dsp:sp>
    <dsp:sp modelId="{0DAC669E-B653-4E50-B4FC-7309CB1AD5DE}">
      <dsp:nvSpPr>
        <dsp:cNvPr id="0" name=""/>
        <dsp:cNvSpPr/>
      </dsp:nvSpPr>
      <dsp:spPr>
        <a:xfrm rot="5400000">
          <a:off x="-301618" y="1519006"/>
          <a:ext cx="1509861" cy="906625"/>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s-PY" sz="3900" kern="1200" dirty="0" smtClean="0"/>
            <a:t> </a:t>
          </a:r>
          <a:endParaRPr lang="es-PY" sz="3900" kern="1200" dirty="0"/>
        </a:p>
      </dsp:txBody>
      <dsp:txXfrm rot="-5400000">
        <a:off x="1" y="1670701"/>
        <a:ext cx="906625" cy="603236"/>
      </dsp:txXfrm>
    </dsp:sp>
    <dsp:sp modelId="{ED7A50FD-F725-4519-B876-97D53C25331C}">
      <dsp:nvSpPr>
        <dsp:cNvPr id="0" name=""/>
        <dsp:cNvSpPr/>
      </dsp:nvSpPr>
      <dsp:spPr>
        <a:xfrm rot="5400000">
          <a:off x="1058319" y="1065694"/>
          <a:ext cx="1056548" cy="1359937"/>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PY" sz="1200" kern="1200" dirty="0" smtClean="0">
              <a:solidFill>
                <a:schemeClr val="tx1"/>
              </a:solidFill>
            </a:rPr>
            <a:t>Producción Pecuaria Inclusiva Articulada (PPIA) Línea Verde</a:t>
          </a:r>
        </a:p>
      </dsp:txBody>
      <dsp:txXfrm rot="-5400000">
        <a:off x="906625" y="1268964"/>
        <a:ext cx="1308361" cy="953396"/>
      </dsp:txXfrm>
    </dsp:sp>
    <dsp:sp modelId="{6AE84157-1F07-4C1A-A8A9-263748495417}">
      <dsp:nvSpPr>
        <dsp:cNvPr id="0" name=""/>
        <dsp:cNvSpPr/>
      </dsp:nvSpPr>
      <dsp:spPr>
        <a:xfrm rot="5400000">
          <a:off x="-301618" y="2731500"/>
          <a:ext cx="1509861" cy="906625"/>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PY" sz="1200" kern="1200" dirty="0" smtClean="0">
              <a:solidFill>
                <a:schemeClr val="tx1"/>
              </a:solidFill>
            </a:rPr>
            <a:t>  </a:t>
          </a:r>
        </a:p>
      </dsp:txBody>
      <dsp:txXfrm rot="-5400000">
        <a:off x="1" y="2883195"/>
        <a:ext cx="906625" cy="603236"/>
      </dsp:txXfrm>
    </dsp:sp>
    <dsp:sp modelId="{8600A6B6-7739-4FA6-943F-AC3F1260551F}">
      <dsp:nvSpPr>
        <dsp:cNvPr id="0" name=""/>
        <dsp:cNvSpPr/>
      </dsp:nvSpPr>
      <dsp:spPr>
        <a:xfrm rot="5400000">
          <a:off x="1058319" y="2278188"/>
          <a:ext cx="1056548" cy="1359937"/>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err="1" smtClean="0">
              <a:solidFill>
                <a:schemeClr val="tx1"/>
              </a:solidFill>
            </a:rPr>
            <a:t>Cahprino</a:t>
          </a:r>
          <a:r>
            <a:rPr lang="es-ES" sz="1200" kern="1200" dirty="0" smtClean="0">
              <a:solidFill>
                <a:schemeClr val="tx1"/>
              </a:solidFill>
            </a:rPr>
            <a:t> Línea Verde</a:t>
          </a:r>
        </a:p>
      </dsp:txBody>
      <dsp:txXfrm rot="-5400000">
        <a:off x="906625" y="2481458"/>
        <a:ext cx="1308361" cy="9533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90F5B7-BF68-4834-B645-28F70E330E6A}">
      <dsp:nvSpPr>
        <dsp:cNvPr id="0" name=""/>
        <dsp:cNvSpPr/>
      </dsp:nvSpPr>
      <dsp:spPr>
        <a:xfrm rot="5400000">
          <a:off x="-153380" y="184768"/>
          <a:ext cx="1022534" cy="715773"/>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PY" sz="2000" kern="1200" dirty="0" smtClean="0"/>
            <a:t> </a:t>
          </a:r>
          <a:endParaRPr lang="es-PY" sz="2000" kern="1200" dirty="0"/>
        </a:p>
      </dsp:txBody>
      <dsp:txXfrm rot="-5400000">
        <a:off x="1" y="389275"/>
        <a:ext cx="715773" cy="306761"/>
      </dsp:txXfrm>
    </dsp:sp>
    <dsp:sp modelId="{13BBDD76-4DDA-41B8-8F41-72239BD05D46}">
      <dsp:nvSpPr>
        <dsp:cNvPr id="0" name=""/>
        <dsp:cNvSpPr/>
      </dsp:nvSpPr>
      <dsp:spPr>
        <a:xfrm rot="5400000">
          <a:off x="1098555" y="-351392"/>
          <a:ext cx="664647" cy="1430210"/>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PY" sz="1200" kern="1200" dirty="0" smtClean="0">
              <a:solidFill>
                <a:schemeClr val="tx1"/>
              </a:solidFill>
            </a:rPr>
            <a:t>Banca</a:t>
          </a:r>
          <a:r>
            <a:rPr lang="es-PY" sz="1200" kern="1200" dirty="0" smtClean="0">
              <a:solidFill>
                <a:schemeClr val="bg1"/>
              </a:solidFill>
            </a:rPr>
            <a:t> </a:t>
          </a:r>
          <a:r>
            <a:rPr lang="es-PY" sz="1200" kern="1200" dirty="0" smtClean="0">
              <a:solidFill>
                <a:schemeClr val="tx1"/>
              </a:solidFill>
            </a:rPr>
            <a:t>Comunal</a:t>
          </a:r>
          <a:endParaRPr lang="es-PY" sz="1200" kern="1200" dirty="0"/>
        </a:p>
      </dsp:txBody>
      <dsp:txXfrm rot="-5400000">
        <a:off x="715774" y="63834"/>
        <a:ext cx="1397765" cy="599757"/>
      </dsp:txXfrm>
    </dsp:sp>
    <dsp:sp modelId="{5A74101F-A446-4C43-8313-32F78D4346DB}">
      <dsp:nvSpPr>
        <dsp:cNvPr id="0" name=""/>
        <dsp:cNvSpPr/>
      </dsp:nvSpPr>
      <dsp:spPr>
        <a:xfrm rot="5400000">
          <a:off x="-153380" y="994598"/>
          <a:ext cx="1022534" cy="715773"/>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PY" sz="2000" kern="1200" dirty="0" smtClean="0"/>
            <a:t> </a:t>
          </a:r>
          <a:endParaRPr lang="es-PY" sz="2000" kern="1200" dirty="0"/>
        </a:p>
      </dsp:txBody>
      <dsp:txXfrm rot="-5400000">
        <a:off x="1" y="1199105"/>
        <a:ext cx="715773" cy="306761"/>
      </dsp:txXfrm>
    </dsp:sp>
    <dsp:sp modelId="{E46426BE-3568-4D15-81AC-DCD50635288D}">
      <dsp:nvSpPr>
        <dsp:cNvPr id="0" name=""/>
        <dsp:cNvSpPr/>
      </dsp:nvSpPr>
      <dsp:spPr>
        <a:xfrm rot="5400000">
          <a:off x="1098555" y="469264"/>
          <a:ext cx="664647" cy="1408556"/>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PY" sz="1200" kern="1200" dirty="0" smtClean="0">
              <a:solidFill>
                <a:schemeClr val="tx1"/>
              </a:solidFill>
            </a:rPr>
            <a:t>Mujer Emprendedora</a:t>
          </a:r>
          <a:endParaRPr lang="es-PY" sz="1200" kern="1200" dirty="0">
            <a:solidFill>
              <a:schemeClr val="tx1"/>
            </a:solidFill>
          </a:endParaRPr>
        </a:p>
      </dsp:txBody>
      <dsp:txXfrm rot="-5400000">
        <a:off x="726601" y="873664"/>
        <a:ext cx="1376111" cy="599757"/>
      </dsp:txXfrm>
    </dsp:sp>
    <dsp:sp modelId="{0DAC669E-B653-4E50-B4FC-7309CB1AD5DE}">
      <dsp:nvSpPr>
        <dsp:cNvPr id="0" name=""/>
        <dsp:cNvSpPr/>
      </dsp:nvSpPr>
      <dsp:spPr>
        <a:xfrm rot="5400000">
          <a:off x="-153380" y="1804429"/>
          <a:ext cx="1022534" cy="715773"/>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PY" sz="2000" kern="1200" dirty="0" smtClean="0"/>
            <a:t> </a:t>
          </a:r>
          <a:endParaRPr lang="es-PY" sz="2000" kern="1200" dirty="0"/>
        </a:p>
      </dsp:txBody>
      <dsp:txXfrm rot="-5400000">
        <a:off x="1" y="2008936"/>
        <a:ext cx="715773" cy="306761"/>
      </dsp:txXfrm>
    </dsp:sp>
    <dsp:sp modelId="{ED7A50FD-F725-4519-B876-97D53C25331C}">
      <dsp:nvSpPr>
        <dsp:cNvPr id="0" name=""/>
        <dsp:cNvSpPr/>
      </dsp:nvSpPr>
      <dsp:spPr>
        <a:xfrm rot="5400000">
          <a:off x="1098555" y="1268267"/>
          <a:ext cx="664647" cy="1430210"/>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PY" sz="1200" kern="1200" dirty="0" smtClean="0">
              <a:solidFill>
                <a:schemeClr val="tx1"/>
              </a:solidFill>
            </a:rPr>
            <a:t>Juventud Emprendedora</a:t>
          </a:r>
          <a:endParaRPr lang="es-PY" sz="1200" kern="1200" dirty="0">
            <a:solidFill>
              <a:schemeClr val="tx1"/>
            </a:solidFill>
          </a:endParaRPr>
        </a:p>
      </dsp:txBody>
      <dsp:txXfrm rot="-5400000">
        <a:off x="715774" y="1683494"/>
        <a:ext cx="1397765" cy="599757"/>
      </dsp:txXfrm>
    </dsp:sp>
    <dsp:sp modelId="{BFAE5CD4-9D9B-487B-8DCA-4C7B44BB75FA}">
      <dsp:nvSpPr>
        <dsp:cNvPr id="0" name=""/>
        <dsp:cNvSpPr/>
      </dsp:nvSpPr>
      <dsp:spPr>
        <a:xfrm rot="5400000">
          <a:off x="-332814" y="2809895"/>
          <a:ext cx="1381402" cy="715773"/>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s-PY" sz="2000" kern="1200"/>
        </a:p>
      </dsp:txBody>
      <dsp:txXfrm rot="-5400000">
        <a:off x="1" y="2834968"/>
        <a:ext cx="715773" cy="665629"/>
      </dsp:txXfrm>
    </dsp:sp>
    <dsp:sp modelId="{26965988-03AA-4993-874E-E4518828CF83}">
      <dsp:nvSpPr>
        <dsp:cNvPr id="0" name=""/>
        <dsp:cNvSpPr/>
      </dsp:nvSpPr>
      <dsp:spPr>
        <a:xfrm rot="5400000">
          <a:off x="902919" y="2273733"/>
          <a:ext cx="1055918" cy="1430210"/>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pt-BR" sz="1200" kern="1200" dirty="0" smtClean="0"/>
            <a:t>Micro </a:t>
          </a:r>
          <a:r>
            <a:rPr lang="pt-BR" sz="1200" kern="1200" dirty="0" err="1" smtClean="0"/>
            <a:t>Emprendedor</a:t>
          </a:r>
          <a:r>
            <a:rPr lang="pt-BR" sz="1200" kern="1200" dirty="0" smtClean="0"/>
            <a:t>/a </a:t>
          </a:r>
          <a:r>
            <a:rPr lang="pt-BR" sz="1200" kern="1200" dirty="0" err="1" smtClean="0"/>
            <a:t>Egresado</a:t>
          </a:r>
          <a:r>
            <a:rPr lang="pt-BR" sz="1200" kern="1200" dirty="0" smtClean="0"/>
            <a:t>/a SNPP “</a:t>
          </a:r>
          <a:r>
            <a:rPr lang="pt-BR" sz="1200" kern="1200" dirty="0" err="1" smtClean="0"/>
            <a:t>Ñepyrurã</a:t>
          </a:r>
          <a:r>
            <a:rPr lang="pt-BR" sz="1200" kern="1200" dirty="0" smtClean="0"/>
            <a:t>”</a:t>
          </a:r>
          <a:endParaRPr lang="es-PY" sz="1200" kern="1200" dirty="0"/>
        </a:p>
        <a:p>
          <a:pPr marL="57150" lvl="1" indent="-57150" algn="l" defTabSz="400050">
            <a:lnSpc>
              <a:spcPct val="90000"/>
            </a:lnSpc>
            <a:spcBef>
              <a:spcPct val="0"/>
            </a:spcBef>
            <a:spcAft>
              <a:spcPct val="15000"/>
            </a:spcAft>
            <a:buChar char="••"/>
          </a:pPr>
          <a:endParaRPr lang="es-PY" sz="900" kern="1200" dirty="0"/>
        </a:p>
      </dsp:txBody>
      <dsp:txXfrm rot="-5400000">
        <a:off x="715773" y="2512425"/>
        <a:ext cx="1378664" cy="9528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2955290" cy="497658"/>
          </a:xfrm>
          <a:prstGeom prst="rect">
            <a:avLst/>
          </a:prstGeom>
        </p:spPr>
        <p:txBody>
          <a:bodyPr vert="horz" lIns="92930" tIns="46465" rIns="92930" bIns="46465" rtlCol="0"/>
          <a:lstStyle>
            <a:lvl1pPr algn="l">
              <a:defRPr sz="1200"/>
            </a:lvl1pPr>
          </a:lstStyle>
          <a:p>
            <a:endParaRPr lang="es-PY"/>
          </a:p>
        </p:txBody>
      </p:sp>
      <p:sp>
        <p:nvSpPr>
          <p:cNvPr id="3" name="Marcador de fecha 2"/>
          <p:cNvSpPr>
            <a:spLocks noGrp="1"/>
          </p:cNvSpPr>
          <p:nvPr>
            <p:ph type="dt" sz="quarter" idx="1"/>
          </p:nvPr>
        </p:nvSpPr>
        <p:spPr>
          <a:xfrm>
            <a:off x="3863033" y="1"/>
            <a:ext cx="2955290" cy="497658"/>
          </a:xfrm>
          <a:prstGeom prst="rect">
            <a:avLst/>
          </a:prstGeom>
        </p:spPr>
        <p:txBody>
          <a:bodyPr vert="horz" lIns="92930" tIns="46465" rIns="92930" bIns="46465" rtlCol="0"/>
          <a:lstStyle>
            <a:lvl1pPr algn="r">
              <a:defRPr sz="1200"/>
            </a:lvl1pPr>
          </a:lstStyle>
          <a:p>
            <a:fld id="{E3336683-272E-401A-898E-E2759322B051}" type="datetimeFigureOut">
              <a:rPr lang="es-PY" smtClean="0"/>
              <a:pPr/>
              <a:t>03/10/2017</a:t>
            </a:fld>
            <a:endParaRPr lang="es-PY"/>
          </a:p>
        </p:txBody>
      </p:sp>
      <p:sp>
        <p:nvSpPr>
          <p:cNvPr id="4" name="Marcador de pie de página 3"/>
          <p:cNvSpPr>
            <a:spLocks noGrp="1"/>
          </p:cNvSpPr>
          <p:nvPr>
            <p:ph type="ftr" sz="quarter" idx="2"/>
          </p:nvPr>
        </p:nvSpPr>
        <p:spPr>
          <a:xfrm>
            <a:off x="1" y="9421045"/>
            <a:ext cx="2955290" cy="497657"/>
          </a:xfrm>
          <a:prstGeom prst="rect">
            <a:avLst/>
          </a:prstGeom>
        </p:spPr>
        <p:txBody>
          <a:bodyPr vert="horz" lIns="92930" tIns="46465" rIns="92930" bIns="46465" rtlCol="0" anchor="b"/>
          <a:lstStyle>
            <a:lvl1pPr algn="l">
              <a:defRPr sz="1200"/>
            </a:lvl1pPr>
          </a:lstStyle>
          <a:p>
            <a:endParaRPr lang="es-PY"/>
          </a:p>
        </p:txBody>
      </p:sp>
      <p:sp>
        <p:nvSpPr>
          <p:cNvPr id="5" name="Marcador de número de diapositiva 4"/>
          <p:cNvSpPr>
            <a:spLocks noGrp="1"/>
          </p:cNvSpPr>
          <p:nvPr>
            <p:ph type="sldNum" sz="quarter" idx="3"/>
          </p:nvPr>
        </p:nvSpPr>
        <p:spPr>
          <a:xfrm>
            <a:off x="3863033" y="9421045"/>
            <a:ext cx="2955290" cy="497657"/>
          </a:xfrm>
          <a:prstGeom prst="rect">
            <a:avLst/>
          </a:prstGeom>
        </p:spPr>
        <p:txBody>
          <a:bodyPr vert="horz" lIns="92930" tIns="46465" rIns="92930" bIns="46465" rtlCol="0" anchor="b"/>
          <a:lstStyle>
            <a:lvl1pPr algn="r">
              <a:defRPr sz="1200"/>
            </a:lvl1pPr>
          </a:lstStyle>
          <a:p>
            <a:fld id="{2F741E5D-EC19-433C-93A2-9ED7471E1E48}" type="slidenum">
              <a:rPr lang="es-PY" smtClean="0"/>
              <a:pPr/>
              <a:t>‹Nº›</a:t>
            </a:fld>
            <a:endParaRPr lang="es-PY"/>
          </a:p>
        </p:txBody>
      </p:sp>
    </p:spTree>
    <p:extLst>
      <p:ext uri="{BB962C8B-B14F-4D97-AF65-F5344CB8AC3E}">
        <p14:creationId xmlns:p14="http://schemas.microsoft.com/office/powerpoint/2010/main" val="377733191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9034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78974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83163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10/3/2017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4987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10/3/2017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78488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10/3/2017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19572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03306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03090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05964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05708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08611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27545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83620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53966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10/3/2017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55968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10/3/2017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20500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10/3/2017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56927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2.xml"/><Relationship Id="rId13" Type="http://schemas.openxmlformats.org/officeDocument/2006/relationships/image" Target="../media/image11.emf"/><Relationship Id="rId3" Type="http://schemas.openxmlformats.org/officeDocument/2006/relationships/diagramData" Target="../diagrams/data21.xml"/><Relationship Id="rId7" Type="http://schemas.microsoft.com/office/2007/relationships/diagramDrawing" Target="../diagrams/drawing21.xml"/><Relationship Id="rId12" Type="http://schemas.microsoft.com/office/2007/relationships/diagramDrawing" Target="../diagrams/drawing2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1.xml"/><Relationship Id="rId11" Type="http://schemas.openxmlformats.org/officeDocument/2006/relationships/diagramColors" Target="../diagrams/colors22.xml"/><Relationship Id="rId5" Type="http://schemas.openxmlformats.org/officeDocument/2006/relationships/diagramQuickStyle" Target="../diagrams/quickStyle21.xml"/><Relationship Id="rId10" Type="http://schemas.openxmlformats.org/officeDocument/2006/relationships/diagramQuickStyle" Target="../diagrams/quickStyle22.xml"/><Relationship Id="rId4" Type="http://schemas.openxmlformats.org/officeDocument/2006/relationships/diagramLayout" Target="../diagrams/layout21.xml"/><Relationship Id="rId9" Type="http://schemas.openxmlformats.org/officeDocument/2006/relationships/diagramLayout" Target="../diagrams/layout2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4.xml"/><Relationship Id="rId13" Type="http://schemas.openxmlformats.org/officeDocument/2006/relationships/image" Target="../media/image11.emf"/><Relationship Id="rId3" Type="http://schemas.openxmlformats.org/officeDocument/2006/relationships/diagramData" Target="../diagrams/data23.xml"/><Relationship Id="rId7" Type="http://schemas.microsoft.com/office/2007/relationships/diagramDrawing" Target="../diagrams/drawing23.xml"/><Relationship Id="rId12" Type="http://schemas.microsoft.com/office/2007/relationships/diagramDrawing" Target="../diagrams/drawing2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3.xml"/><Relationship Id="rId11" Type="http://schemas.openxmlformats.org/officeDocument/2006/relationships/diagramColors" Target="../diagrams/colors24.xml"/><Relationship Id="rId5" Type="http://schemas.openxmlformats.org/officeDocument/2006/relationships/diagramQuickStyle" Target="../diagrams/quickStyle23.xml"/><Relationship Id="rId10" Type="http://schemas.openxmlformats.org/officeDocument/2006/relationships/diagramQuickStyle" Target="../diagrams/quickStyle24.xml"/><Relationship Id="rId4" Type="http://schemas.openxmlformats.org/officeDocument/2006/relationships/diagramLayout" Target="../diagrams/layout23.xml"/><Relationship Id="rId9" Type="http://schemas.openxmlformats.org/officeDocument/2006/relationships/diagramLayout" Target="../diagrams/layout2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6.xml"/><Relationship Id="rId13" Type="http://schemas.openxmlformats.org/officeDocument/2006/relationships/image" Target="../media/image11.emf"/><Relationship Id="rId3" Type="http://schemas.openxmlformats.org/officeDocument/2006/relationships/diagramData" Target="../diagrams/data25.xml"/><Relationship Id="rId7" Type="http://schemas.microsoft.com/office/2007/relationships/diagramDrawing" Target="../diagrams/drawing25.xml"/><Relationship Id="rId12" Type="http://schemas.microsoft.com/office/2007/relationships/diagramDrawing" Target="../diagrams/drawing26.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5.xml"/><Relationship Id="rId11" Type="http://schemas.openxmlformats.org/officeDocument/2006/relationships/diagramColors" Target="../diagrams/colors26.xml"/><Relationship Id="rId5" Type="http://schemas.openxmlformats.org/officeDocument/2006/relationships/diagramQuickStyle" Target="../diagrams/quickStyle25.xml"/><Relationship Id="rId10" Type="http://schemas.openxmlformats.org/officeDocument/2006/relationships/diagramQuickStyle" Target="../diagrams/quickStyle26.xml"/><Relationship Id="rId4" Type="http://schemas.openxmlformats.org/officeDocument/2006/relationships/diagramLayout" Target="../diagrams/layout25.xml"/><Relationship Id="rId9" Type="http://schemas.openxmlformats.org/officeDocument/2006/relationships/diagramLayout" Target="../diagrams/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mailto:jane-doe@xyz.edu"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18" Type="http://schemas.openxmlformats.org/officeDocument/2006/relationships/diagramData" Target="../diagrams/data6.xml"/><Relationship Id="rId26" Type="http://schemas.openxmlformats.org/officeDocument/2006/relationships/diagramColors" Target="../diagrams/colors7.xml"/><Relationship Id="rId3" Type="http://schemas.openxmlformats.org/officeDocument/2006/relationships/diagramData" Target="../diagrams/data3.xml"/><Relationship Id="rId21" Type="http://schemas.openxmlformats.org/officeDocument/2006/relationships/diagramColors" Target="../diagrams/colors6.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5" Type="http://schemas.openxmlformats.org/officeDocument/2006/relationships/diagramQuickStyle" Target="../diagrams/quickStyle7.xml"/><Relationship Id="rId2" Type="http://schemas.openxmlformats.org/officeDocument/2006/relationships/image" Target="../media/image1.png"/><Relationship Id="rId16" Type="http://schemas.openxmlformats.org/officeDocument/2006/relationships/diagramColors" Target="../diagrams/colors5.xml"/><Relationship Id="rId20" Type="http://schemas.openxmlformats.org/officeDocument/2006/relationships/diagramQuickStyle" Target="../diagrams/quickStyle6.xml"/><Relationship Id="rId1" Type="http://schemas.openxmlformats.org/officeDocument/2006/relationships/slideLayout" Target="../slideLayouts/slideLayout1.xml"/><Relationship Id="rId6" Type="http://schemas.openxmlformats.org/officeDocument/2006/relationships/diagramColors" Target="../diagrams/colors3.xml"/><Relationship Id="rId11" Type="http://schemas.openxmlformats.org/officeDocument/2006/relationships/diagramColors" Target="../diagrams/colors4.xml"/><Relationship Id="rId24" Type="http://schemas.openxmlformats.org/officeDocument/2006/relationships/diagramLayout" Target="../diagrams/layout7.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23" Type="http://schemas.openxmlformats.org/officeDocument/2006/relationships/diagramData" Target="../diagrams/data7.xml"/><Relationship Id="rId10" Type="http://schemas.openxmlformats.org/officeDocument/2006/relationships/diagramQuickStyle" Target="../diagrams/quickStyle4.xml"/><Relationship Id="rId19" Type="http://schemas.openxmlformats.org/officeDocument/2006/relationships/diagramLayout" Target="../diagrams/layout6.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 Id="rId22" Type="http://schemas.microsoft.com/office/2007/relationships/diagramDrawing" Target="../diagrams/drawing6.xml"/><Relationship Id="rId27" Type="http://schemas.microsoft.com/office/2007/relationships/diagramDrawing" Target="../diagrams/drawing7.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jpg"/><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8.xml"/><Relationship Id="rId11" Type="http://schemas.openxmlformats.org/officeDocument/2006/relationships/image" Target="../media/image7.jpg"/><Relationship Id="rId5" Type="http://schemas.openxmlformats.org/officeDocument/2006/relationships/diagramQuickStyle" Target="../diagrams/quickStyle8.xml"/><Relationship Id="rId10" Type="http://schemas.openxmlformats.org/officeDocument/2006/relationships/image" Target="../media/image6.png"/><Relationship Id="rId4" Type="http://schemas.openxmlformats.org/officeDocument/2006/relationships/diagramLayout" Target="../diagrams/layout8.xm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diagramData" Target="../diagrams/data11.xml"/><Relationship Id="rId18" Type="http://schemas.openxmlformats.org/officeDocument/2006/relationships/diagramData" Target="../diagrams/data12.xml"/><Relationship Id="rId26" Type="http://schemas.openxmlformats.org/officeDocument/2006/relationships/diagramColors" Target="../diagrams/colors13.xml"/><Relationship Id="rId3" Type="http://schemas.openxmlformats.org/officeDocument/2006/relationships/diagramData" Target="../diagrams/data9.xml"/><Relationship Id="rId21" Type="http://schemas.openxmlformats.org/officeDocument/2006/relationships/diagramColors" Target="../diagrams/colors12.xml"/><Relationship Id="rId7" Type="http://schemas.microsoft.com/office/2007/relationships/diagramDrawing" Target="../diagrams/drawing9.xml"/><Relationship Id="rId12" Type="http://schemas.microsoft.com/office/2007/relationships/diagramDrawing" Target="../diagrams/drawing10.xml"/><Relationship Id="rId17" Type="http://schemas.microsoft.com/office/2007/relationships/diagramDrawing" Target="../diagrams/drawing11.xml"/><Relationship Id="rId25" Type="http://schemas.openxmlformats.org/officeDocument/2006/relationships/diagramQuickStyle" Target="../diagrams/quickStyle13.xml"/><Relationship Id="rId2" Type="http://schemas.openxmlformats.org/officeDocument/2006/relationships/image" Target="../media/image1.png"/><Relationship Id="rId16" Type="http://schemas.openxmlformats.org/officeDocument/2006/relationships/diagramColors" Target="../diagrams/colors11.xml"/><Relationship Id="rId20" Type="http://schemas.openxmlformats.org/officeDocument/2006/relationships/diagramQuickStyle" Target="../diagrams/quickStyle12.xml"/><Relationship Id="rId29" Type="http://schemas.openxmlformats.org/officeDocument/2006/relationships/diagramLayout" Target="../diagrams/layout14.xml"/><Relationship Id="rId1" Type="http://schemas.openxmlformats.org/officeDocument/2006/relationships/slideLayout" Target="../slideLayouts/slideLayout1.xml"/><Relationship Id="rId6" Type="http://schemas.openxmlformats.org/officeDocument/2006/relationships/diagramColors" Target="../diagrams/colors9.xml"/><Relationship Id="rId11" Type="http://schemas.openxmlformats.org/officeDocument/2006/relationships/diagramColors" Target="../diagrams/colors10.xml"/><Relationship Id="rId24" Type="http://schemas.openxmlformats.org/officeDocument/2006/relationships/diagramLayout" Target="../diagrams/layout13.xml"/><Relationship Id="rId32" Type="http://schemas.microsoft.com/office/2007/relationships/diagramDrawing" Target="../diagrams/drawing14.xml"/><Relationship Id="rId5" Type="http://schemas.openxmlformats.org/officeDocument/2006/relationships/diagramQuickStyle" Target="../diagrams/quickStyle9.xml"/><Relationship Id="rId15" Type="http://schemas.openxmlformats.org/officeDocument/2006/relationships/diagramQuickStyle" Target="../diagrams/quickStyle11.xml"/><Relationship Id="rId23" Type="http://schemas.openxmlformats.org/officeDocument/2006/relationships/diagramData" Target="../diagrams/data13.xml"/><Relationship Id="rId28" Type="http://schemas.openxmlformats.org/officeDocument/2006/relationships/diagramData" Target="../diagrams/data14.xml"/><Relationship Id="rId10" Type="http://schemas.openxmlformats.org/officeDocument/2006/relationships/diagramQuickStyle" Target="../diagrams/quickStyle10.xml"/><Relationship Id="rId19" Type="http://schemas.openxmlformats.org/officeDocument/2006/relationships/diagramLayout" Target="../diagrams/layout12.xml"/><Relationship Id="rId31" Type="http://schemas.openxmlformats.org/officeDocument/2006/relationships/diagramColors" Target="../diagrams/colors14.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diagramLayout" Target="../diagrams/layout11.xml"/><Relationship Id="rId22" Type="http://schemas.microsoft.com/office/2007/relationships/diagramDrawing" Target="../diagrams/drawing12.xml"/><Relationship Id="rId27" Type="http://schemas.microsoft.com/office/2007/relationships/diagramDrawing" Target="../diagrams/drawing13.xml"/><Relationship Id="rId30" Type="http://schemas.openxmlformats.org/officeDocument/2006/relationships/diagramQuickStyle" Target="../diagrams/quickStyle14.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diagramData" Target="../diagrams/data17.xml"/><Relationship Id="rId18" Type="http://schemas.openxmlformats.org/officeDocument/2006/relationships/image" Target="../media/image10.emf"/><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17" Type="http://schemas.microsoft.com/office/2007/relationships/diagramDrawing" Target="../diagrams/drawing17.xml"/><Relationship Id="rId2" Type="http://schemas.openxmlformats.org/officeDocument/2006/relationships/image" Target="../media/image1.png"/><Relationship Id="rId16" Type="http://schemas.openxmlformats.org/officeDocument/2006/relationships/diagramColors" Target="../diagrams/colors17.xml"/><Relationship Id="rId20" Type="http://schemas.openxmlformats.org/officeDocument/2006/relationships/image" Target="../media/image12.emf"/><Relationship Id="rId1" Type="http://schemas.openxmlformats.org/officeDocument/2006/relationships/slideLayout" Target="../slideLayouts/slideLayout1.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5" Type="http://schemas.openxmlformats.org/officeDocument/2006/relationships/diagramQuickStyle" Target="../diagrams/quickStyle17.xml"/><Relationship Id="rId10" Type="http://schemas.openxmlformats.org/officeDocument/2006/relationships/diagramQuickStyle" Target="../diagrams/quickStyle16.xml"/><Relationship Id="rId19" Type="http://schemas.openxmlformats.org/officeDocument/2006/relationships/image" Target="../media/image11.emf"/><Relationship Id="rId4" Type="http://schemas.openxmlformats.org/officeDocument/2006/relationships/diagramLayout" Target="../diagrams/layout15.xml"/><Relationship Id="rId9" Type="http://schemas.openxmlformats.org/officeDocument/2006/relationships/diagramLayout" Target="../diagrams/layout16.xml"/><Relationship Id="rId14" Type="http://schemas.openxmlformats.org/officeDocument/2006/relationships/diagramLayout" Target="../diagrams/layout17.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9.xml"/><Relationship Id="rId13" Type="http://schemas.openxmlformats.org/officeDocument/2006/relationships/diagramData" Target="../diagrams/data20.xml"/><Relationship Id="rId18" Type="http://schemas.openxmlformats.org/officeDocument/2006/relationships/image" Target="../media/image11.emf"/><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17" Type="http://schemas.microsoft.com/office/2007/relationships/diagramDrawing" Target="../diagrams/drawing20.xml"/><Relationship Id="rId2" Type="http://schemas.openxmlformats.org/officeDocument/2006/relationships/image" Target="../media/image1.png"/><Relationship Id="rId16" Type="http://schemas.openxmlformats.org/officeDocument/2006/relationships/diagramColors" Target="../diagrams/colors20.xml"/><Relationship Id="rId1" Type="http://schemas.openxmlformats.org/officeDocument/2006/relationships/slideLayout" Target="../slideLayouts/slideLayout1.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5" Type="http://schemas.openxmlformats.org/officeDocument/2006/relationships/diagramQuickStyle" Target="../diagrams/quickStyle20.xml"/><Relationship Id="rId10" Type="http://schemas.openxmlformats.org/officeDocument/2006/relationships/diagramQuickStyle" Target="../diagrams/quickStyle19.xml"/><Relationship Id="rId19" Type="http://schemas.openxmlformats.org/officeDocument/2006/relationships/image" Target="../media/image13.emf"/><Relationship Id="rId4" Type="http://schemas.openxmlformats.org/officeDocument/2006/relationships/diagramLayout" Target="../diagrams/layout18.xml"/><Relationship Id="rId9" Type="http://schemas.openxmlformats.org/officeDocument/2006/relationships/diagramLayout" Target="../diagrams/layout19.xml"/><Relationship Id="rId14" Type="http://schemas.openxmlformats.org/officeDocument/2006/relationships/diagramLayout" Target="../diagrams/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482273" y="3976654"/>
            <a:ext cx="8915399" cy="2262781"/>
          </a:xfrm>
        </p:spPr>
        <p:txBody>
          <a:bodyPr>
            <a:normAutofit fontScale="90000"/>
          </a:bodyPr>
          <a:lstStyle/>
          <a:p>
            <a:pPr algn="ctr"/>
            <a:r>
              <a:rPr lang="es-PY" b="1" dirty="0" smtClean="0"/>
              <a:t/>
            </a:r>
            <a:br>
              <a:rPr lang="es-PY" b="1" dirty="0" smtClean="0"/>
            </a:br>
            <a:r>
              <a:rPr lang="es-PY" b="1" dirty="0" smtClean="0"/>
              <a:t/>
            </a:r>
            <a:br>
              <a:rPr lang="es-PY" b="1" dirty="0" smtClean="0"/>
            </a:br>
            <a:r>
              <a:rPr lang="es-PY" sz="3600" b="1" dirty="0" smtClean="0"/>
              <a:t>“</a:t>
            </a:r>
            <a:r>
              <a:rPr lang="es-PY" sz="4400" b="1" dirty="0" smtClean="0"/>
              <a:t>PROYECTO DE PRESUPUESTO                    EJERCICIO FISCAL 2018”</a:t>
            </a:r>
            <a:br>
              <a:rPr lang="es-PY" sz="4400" b="1" dirty="0" smtClean="0"/>
            </a:br>
            <a:r>
              <a:rPr lang="es-PY" sz="4400" b="1" dirty="0" smtClean="0"/>
              <a:t/>
            </a:r>
            <a:br>
              <a:rPr lang="es-PY" sz="4400" b="1" dirty="0" smtClean="0"/>
            </a:br>
            <a:r>
              <a:rPr lang="es-PY" sz="3100" b="1" dirty="0" smtClean="0"/>
              <a:t>COMISION BICAMERAL DE PRESUPUESTO</a:t>
            </a:r>
            <a:br>
              <a:rPr lang="es-PY" sz="3100" b="1" dirty="0" smtClean="0"/>
            </a:br>
            <a:r>
              <a:rPr lang="es-PY" sz="3100" b="1" dirty="0" smtClean="0"/>
              <a:t>HONORABLE CONGRESO NACIONAL</a:t>
            </a:r>
            <a:r>
              <a:rPr lang="es-PY" b="1" dirty="0" smtClean="0"/>
              <a:t/>
            </a:r>
            <a:br>
              <a:rPr lang="es-PY" b="1" dirty="0" smtClean="0"/>
            </a:br>
            <a:endParaRPr lang="es-PY" b="1" dirty="0"/>
          </a:p>
        </p:txBody>
      </p:sp>
      <p:sp>
        <p:nvSpPr>
          <p:cNvPr id="3" name="Subtítulo 2"/>
          <p:cNvSpPr>
            <a:spLocks noGrp="1"/>
          </p:cNvSpPr>
          <p:nvPr>
            <p:ph type="subTitle" idx="1"/>
          </p:nvPr>
        </p:nvSpPr>
        <p:spPr>
          <a:xfrm>
            <a:off x="2589213" y="4777379"/>
            <a:ext cx="8915399" cy="1462056"/>
          </a:xfrm>
        </p:spPr>
        <p:txBody>
          <a:bodyPr>
            <a:normAutofit fontScale="92500" lnSpcReduction="10000"/>
          </a:bodyPr>
          <a:lstStyle/>
          <a:p>
            <a:endParaRPr lang="es-PY" dirty="0" smtClean="0"/>
          </a:p>
          <a:p>
            <a:endParaRPr lang="es-PY" dirty="0" smtClean="0"/>
          </a:p>
          <a:p>
            <a:endParaRPr lang="es-PY" dirty="0" smtClean="0"/>
          </a:p>
          <a:p>
            <a:pPr algn="r"/>
            <a:r>
              <a:rPr lang="es-PY" dirty="0" smtClean="0">
                <a:latin typeface="Rockwell"/>
              </a:rPr>
              <a:t>Asunción, 3 de octubre de 2017</a:t>
            </a:r>
          </a:p>
          <a:p>
            <a:endParaRPr lang="es-PY"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2474" y="795533"/>
            <a:ext cx="3399177" cy="1667968"/>
          </a:xfrm>
          <a:prstGeom prst="rect">
            <a:avLst/>
          </a:prstGeom>
        </p:spPr>
      </p:pic>
      <p:pic>
        <p:nvPicPr>
          <p:cNvPr id="7" name="Imagen 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34099" y="4397188"/>
            <a:ext cx="1293682" cy="634807"/>
          </a:xfrm>
          <a:prstGeom prst="rect">
            <a:avLst/>
          </a:prstGeom>
          <a:noFill/>
          <a:ln>
            <a:noFill/>
          </a:ln>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512" y="404949"/>
            <a:ext cx="5360461" cy="2073594"/>
          </a:xfrm>
          <a:prstGeom prst="rect">
            <a:avLst/>
          </a:prstGeom>
        </p:spPr>
      </p:pic>
    </p:spTree>
    <p:extLst>
      <p:ext uri="{BB962C8B-B14F-4D97-AF65-F5344CB8AC3E}">
        <p14:creationId xmlns:p14="http://schemas.microsoft.com/office/powerpoint/2010/main" val="3005628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34099" y="4397188"/>
            <a:ext cx="1293682" cy="634807"/>
          </a:xfrm>
          <a:prstGeom prst="rect">
            <a:avLst/>
          </a:prstGeom>
          <a:noFill/>
          <a:ln>
            <a:noFill/>
          </a:ln>
        </p:spPr>
      </p:pic>
      <p:graphicFrame>
        <p:nvGraphicFramePr>
          <p:cNvPr id="3" name="Diagrama 2"/>
          <p:cNvGraphicFramePr/>
          <p:nvPr>
            <p:extLst>
              <p:ext uri="{D42A27DB-BD31-4B8C-83A1-F6EECF244321}">
                <p14:modId xmlns:p14="http://schemas.microsoft.com/office/powerpoint/2010/main" val="242137702"/>
              </p:ext>
            </p:extLst>
          </p:nvPr>
        </p:nvGraphicFramePr>
        <p:xfrm>
          <a:off x="2481239" y="2722801"/>
          <a:ext cx="7508840" cy="559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a 12"/>
          <p:cNvGraphicFramePr/>
          <p:nvPr>
            <p:extLst>
              <p:ext uri="{D42A27DB-BD31-4B8C-83A1-F6EECF244321}">
                <p14:modId xmlns:p14="http://schemas.microsoft.com/office/powerpoint/2010/main" val="133715315"/>
              </p:ext>
            </p:extLst>
          </p:nvPr>
        </p:nvGraphicFramePr>
        <p:xfrm>
          <a:off x="2494907" y="3492257"/>
          <a:ext cx="7508840" cy="5593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1" name="Imagen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055" y="189505"/>
            <a:ext cx="1610378" cy="790209"/>
          </a:xfrm>
          <a:prstGeom prst="rect">
            <a:avLst/>
          </a:prstGeom>
          <a:noFill/>
          <a:ln>
            <a:noFill/>
          </a:ln>
        </p:spPr>
      </p:pic>
      <p:pic>
        <p:nvPicPr>
          <p:cNvPr id="8" name="Imagen 7"/>
          <p:cNvPicPr>
            <a:picLocks noChangeAspect="1"/>
          </p:cNvPicPr>
          <p:nvPr/>
        </p:nvPicPr>
        <p:blipFill>
          <a:blip r:embed="rId13"/>
          <a:stretch>
            <a:fillRect/>
          </a:stretch>
        </p:blipFill>
        <p:spPr>
          <a:xfrm>
            <a:off x="5456855" y="3343054"/>
            <a:ext cx="1278290" cy="171891"/>
          </a:xfrm>
          <a:prstGeom prst="rect">
            <a:avLst/>
          </a:prstGeom>
        </p:spPr>
      </p:pic>
      <p:sp>
        <p:nvSpPr>
          <p:cNvPr id="10" name="1 Título"/>
          <p:cNvSpPr txBox="1">
            <a:spLocks/>
          </p:cNvSpPr>
          <p:nvPr/>
        </p:nvSpPr>
        <p:spPr>
          <a:xfrm>
            <a:off x="2915022" y="189505"/>
            <a:ext cx="7977398" cy="571553"/>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US" sz="3200" b="1" spc="-1" dirty="0">
                <a:solidFill>
                  <a:srgbClr val="262626"/>
                </a:solidFill>
                <a:uFill>
                  <a:solidFill>
                    <a:srgbClr val="FFFFFF"/>
                  </a:solidFill>
                </a:uFill>
                <a:latin typeface="Rockwell"/>
              </a:rPr>
              <a:t>7</a:t>
            </a:r>
            <a:r>
              <a:rPr lang="es-US" sz="3200" b="1" spc="-1" dirty="0" smtClean="0">
                <a:solidFill>
                  <a:srgbClr val="262626"/>
                </a:solidFill>
                <a:uFill>
                  <a:solidFill>
                    <a:srgbClr val="FFFFFF"/>
                  </a:solidFill>
                </a:uFill>
                <a:latin typeface="Rockwell"/>
              </a:rPr>
              <a:t>. Gasto Corriente Justificación</a:t>
            </a:r>
            <a:endParaRPr lang="es-US" sz="3200" dirty="0"/>
          </a:p>
        </p:txBody>
      </p:sp>
      <p:sp>
        <p:nvSpPr>
          <p:cNvPr id="5" name="Rectángulo 4"/>
          <p:cNvSpPr/>
          <p:nvPr/>
        </p:nvSpPr>
        <p:spPr>
          <a:xfrm>
            <a:off x="2638697" y="979714"/>
            <a:ext cx="9157063" cy="4965462"/>
          </a:xfrm>
          <a:prstGeom prst="rect">
            <a:avLst/>
          </a:prstGeom>
        </p:spPr>
        <p:txBody>
          <a:bodyPr wrap="square">
            <a:spAutoFit/>
          </a:bodyPr>
          <a:lstStyle/>
          <a:p>
            <a:pPr marL="343080" lvl="0" indent="-342720" algn="just">
              <a:spcBef>
                <a:spcPts val="1000"/>
              </a:spcBef>
              <a:buClr>
                <a:srgbClr val="549E39"/>
              </a:buClr>
              <a:buFont typeface="Wingdings 3" charset="2"/>
              <a:buChar char=""/>
            </a:pPr>
            <a:r>
              <a:rPr lang="es-US" altLang="ja-JP" b="1" spc="-1" dirty="0">
                <a:solidFill>
                  <a:srgbClr val="404040"/>
                </a:solidFill>
                <a:uFill>
                  <a:solidFill>
                    <a:srgbClr val="FFFFFF"/>
                  </a:solidFill>
                </a:uFill>
                <a:latin typeface="Arial" panose="020B0604020202020204" pitchFamily="34" charset="0"/>
                <a:cs typeface="Arial" panose="020B0604020202020204" pitchFamily="34" charset="0"/>
              </a:rPr>
              <a:t>LINEA 100: REMUNERACION DEL PERSONAL</a:t>
            </a:r>
            <a:endParaRPr lang="es-US" altLang="ja-JP" dirty="0">
              <a:solidFill>
                <a:prstClr val="black">
                  <a:lumMod val="75000"/>
                  <a:lumOff val="25000"/>
                </a:prstClr>
              </a:solidFill>
              <a:latin typeface="Arial" panose="020B0604020202020204" pitchFamily="34" charset="0"/>
              <a:cs typeface="Arial" panose="020B0604020202020204" pitchFamily="34" charset="0"/>
            </a:endParaRPr>
          </a:p>
          <a:p>
            <a:pPr marL="343080" lvl="0" indent="-342720" algn="just">
              <a:spcBef>
                <a:spcPts val="1000"/>
              </a:spcBef>
              <a:buClr>
                <a:srgbClr val="549E39"/>
              </a:buClr>
              <a:buFont typeface="Wingdings 3" charset="2"/>
              <a:buChar char=""/>
            </a:pPr>
            <a:r>
              <a:rPr lang="es-US" altLang="ja-JP" b="1" spc="-1" dirty="0">
                <a:solidFill>
                  <a:srgbClr val="404040"/>
                </a:solidFill>
                <a:uFill>
                  <a:solidFill>
                    <a:srgbClr val="FFFFFF"/>
                  </a:solidFill>
                </a:uFill>
                <a:latin typeface="Arial" panose="020B0604020202020204" pitchFamily="34" charset="0"/>
                <a:cs typeface="Arial" panose="020B0604020202020204" pitchFamily="34" charset="0"/>
              </a:rPr>
              <a:t>Presupuesto 2017: ₲ 29.911.851.541 - Presupuesto 2018: ₲ 35.270.945.541</a:t>
            </a:r>
            <a:endParaRPr lang="es-US" altLang="ja-JP" dirty="0">
              <a:solidFill>
                <a:prstClr val="black">
                  <a:lumMod val="75000"/>
                  <a:lumOff val="25000"/>
                </a:prstClr>
              </a:solidFill>
              <a:latin typeface="Arial" panose="020B0604020202020204" pitchFamily="34" charset="0"/>
              <a:cs typeface="Arial" panose="020B0604020202020204" pitchFamily="34" charset="0"/>
            </a:endParaRPr>
          </a:p>
          <a:p>
            <a:pPr marL="343080" lvl="0" indent="-342720" algn="just">
              <a:spcBef>
                <a:spcPts val="1000"/>
              </a:spcBef>
              <a:buClr>
                <a:srgbClr val="549E39"/>
              </a:buClr>
              <a:buFont typeface="Wingdings 3" charset="2"/>
              <a:buChar char=""/>
            </a:pPr>
            <a:r>
              <a:rPr lang="es-US" altLang="ja-JP" spc="-1" dirty="0">
                <a:solidFill>
                  <a:srgbClr val="404040"/>
                </a:solidFill>
                <a:uFill>
                  <a:solidFill>
                    <a:srgbClr val="FFFFFF"/>
                  </a:solidFill>
                </a:uFill>
                <a:latin typeface="Arial" panose="020B0604020202020204" pitchFamily="34" charset="0"/>
                <a:cs typeface="Arial" panose="020B0604020202020204" pitchFamily="34" charset="0"/>
              </a:rPr>
              <a:t>Aumento de 17,9 %, principalmente por: </a:t>
            </a:r>
            <a:endParaRPr lang="es-US" altLang="ja-JP" dirty="0">
              <a:solidFill>
                <a:prstClr val="black">
                  <a:lumMod val="75000"/>
                  <a:lumOff val="25000"/>
                </a:prstClr>
              </a:solidFill>
              <a:latin typeface="Arial" panose="020B0604020202020204" pitchFamily="34" charset="0"/>
              <a:cs typeface="Arial" panose="020B0604020202020204" pitchFamily="34" charset="0"/>
            </a:endParaRPr>
          </a:p>
          <a:p>
            <a:pPr marL="343080" lvl="0" indent="-342720" algn="just">
              <a:spcBef>
                <a:spcPts val="1000"/>
              </a:spcBef>
              <a:buClr>
                <a:srgbClr val="549E39"/>
              </a:buClr>
              <a:buFont typeface="Wingdings 3" charset="2"/>
              <a:buChar char=""/>
            </a:pPr>
            <a:r>
              <a:rPr lang="es-US" altLang="ja-JP" sz="1400" spc="-1" dirty="0">
                <a:solidFill>
                  <a:srgbClr val="404040"/>
                </a:solidFill>
                <a:uFill>
                  <a:solidFill>
                    <a:srgbClr val="FFFFFF"/>
                  </a:solidFill>
                </a:uFill>
                <a:latin typeface="Arial" panose="020B0604020202020204" pitchFamily="34" charset="0"/>
                <a:cs typeface="Arial" panose="020B0604020202020204" pitchFamily="34" charset="0"/>
              </a:rPr>
              <a:t>Readecuación salarial de los funcionarios  que ante los nuevos desafíos y metas institucionales deberán redoblar esfuerzos para el logro de los mismos.</a:t>
            </a:r>
          </a:p>
          <a:p>
            <a:pPr marL="343080" lvl="0" indent="-342720" algn="just">
              <a:spcBef>
                <a:spcPts val="1000"/>
              </a:spcBef>
              <a:buClr>
                <a:srgbClr val="549E39"/>
              </a:buClr>
              <a:buFont typeface="Wingdings 3" charset="2"/>
              <a:buChar char=""/>
            </a:pPr>
            <a:r>
              <a:rPr lang="es-US" altLang="ja-JP" sz="1400" spc="-1" dirty="0">
                <a:solidFill>
                  <a:srgbClr val="404040"/>
                </a:solidFill>
                <a:uFill>
                  <a:solidFill>
                    <a:srgbClr val="FFFFFF"/>
                  </a:solidFill>
                </a:uFill>
                <a:latin typeface="Arial" panose="020B0604020202020204" pitchFamily="34" charset="0"/>
                <a:cs typeface="Arial" panose="020B0604020202020204" pitchFamily="34" charset="0"/>
              </a:rPr>
              <a:t>Ajustes a las denominaciones, y categorías acorde a las directivas de la SFP y el MH, ajustes pendientes, derivados de la implementación de la matriz salarial en el año 2016</a:t>
            </a:r>
          </a:p>
          <a:p>
            <a:pPr marL="343080" lvl="0" indent="-342720" algn="just">
              <a:spcBef>
                <a:spcPts val="1000"/>
              </a:spcBef>
              <a:buClr>
                <a:srgbClr val="549E39"/>
              </a:buClr>
              <a:buFont typeface="Wingdings 3" charset="2"/>
              <a:buChar char=""/>
            </a:pPr>
            <a:r>
              <a:rPr lang="es-US" altLang="ja-JP" sz="1400" spc="-1" dirty="0">
                <a:solidFill>
                  <a:srgbClr val="404040"/>
                </a:solidFill>
                <a:uFill>
                  <a:solidFill>
                    <a:srgbClr val="FFFFFF"/>
                  </a:solidFill>
                </a:uFill>
                <a:latin typeface="Arial" panose="020B0604020202020204" pitchFamily="34" charset="0"/>
                <a:cs typeface="Arial" panose="020B0604020202020204" pitchFamily="34" charset="0"/>
              </a:rPr>
              <a:t>Se prevé una readecuación de los salarios, principalmente para los funcionarios operativos </a:t>
            </a:r>
            <a:r>
              <a:rPr lang="es-US" altLang="ja-JP" sz="1400" spc="-1" dirty="0" smtClean="0">
                <a:solidFill>
                  <a:srgbClr val="404040"/>
                </a:solidFill>
                <a:uFill>
                  <a:solidFill>
                    <a:srgbClr val="FFFFFF"/>
                  </a:solidFill>
                </a:uFill>
                <a:latin typeface="Arial" panose="020B0604020202020204" pitchFamily="34" charset="0"/>
                <a:cs typeface="Arial" panose="020B0604020202020204" pitchFamily="34" charset="0"/>
              </a:rPr>
              <a:t>Oficiales </a:t>
            </a:r>
            <a:r>
              <a:rPr lang="es-US" altLang="ja-JP" sz="1400" spc="-1" dirty="0">
                <a:solidFill>
                  <a:srgbClr val="404040"/>
                </a:solidFill>
                <a:uFill>
                  <a:solidFill>
                    <a:srgbClr val="FFFFFF"/>
                  </a:solidFill>
                </a:uFill>
                <a:latin typeface="Arial" panose="020B0604020202020204" pitchFamily="34" charset="0"/>
                <a:cs typeface="Arial" panose="020B0604020202020204" pitchFamily="34" charset="0"/>
              </a:rPr>
              <a:t>Administrativos y Asesores al </a:t>
            </a:r>
            <a:r>
              <a:rPr lang="es-US" altLang="ja-JP" sz="1400" spc="-1" dirty="0" smtClean="0">
                <a:solidFill>
                  <a:srgbClr val="404040"/>
                </a:solidFill>
                <a:uFill>
                  <a:solidFill>
                    <a:srgbClr val="FFFFFF"/>
                  </a:solidFill>
                </a:uFill>
                <a:latin typeface="Arial" panose="020B0604020202020204" pitchFamily="34" charset="0"/>
                <a:cs typeface="Arial" panose="020B0604020202020204" pitchFamily="34" charset="0"/>
              </a:rPr>
              <a:t>Cliente.</a:t>
            </a:r>
          </a:p>
          <a:p>
            <a:pPr marL="343080" lvl="0" indent="-342720" algn="just">
              <a:spcBef>
                <a:spcPts val="1000"/>
              </a:spcBef>
              <a:buClr>
                <a:srgbClr val="549E39"/>
              </a:buClr>
              <a:buFont typeface="Wingdings 3" charset="2"/>
              <a:buChar char=""/>
            </a:pPr>
            <a:r>
              <a:rPr lang="es-US" altLang="ja-JP" sz="1400" spc="-1" dirty="0" smtClean="0">
                <a:solidFill>
                  <a:srgbClr val="404040"/>
                </a:solidFill>
                <a:uFill>
                  <a:solidFill>
                    <a:srgbClr val="FFFFFF"/>
                  </a:solidFill>
                </a:uFill>
                <a:latin typeface="Arial" panose="020B0604020202020204" pitchFamily="34" charset="0"/>
                <a:cs typeface="Arial" panose="020B0604020202020204" pitchFamily="34" charset="0"/>
              </a:rPr>
              <a:t>Creación </a:t>
            </a:r>
            <a:r>
              <a:rPr lang="es-US" altLang="ja-JP" sz="1400" spc="-1" dirty="0">
                <a:solidFill>
                  <a:srgbClr val="404040"/>
                </a:solidFill>
                <a:uFill>
                  <a:solidFill>
                    <a:srgbClr val="FFFFFF"/>
                  </a:solidFill>
                </a:uFill>
                <a:latin typeface="Arial" panose="020B0604020202020204" pitchFamily="34" charset="0"/>
                <a:cs typeface="Arial" panose="020B0604020202020204" pitchFamily="34" charset="0"/>
              </a:rPr>
              <a:t>de 20 nuevas categorías para ASESORES AL CLIENTE  (Oficiales de Crédito), a los efectos de atender  una parte de la imperante necesidad de mayor cantidad de personal para responder aumento en la cantidad de clientes. Ley de Rehabilitación financiera.</a:t>
            </a:r>
          </a:p>
          <a:p>
            <a:pPr marL="343080" lvl="0" indent="-342720" algn="just">
              <a:spcBef>
                <a:spcPts val="1000"/>
              </a:spcBef>
              <a:buClr>
                <a:srgbClr val="549E39"/>
              </a:buClr>
              <a:buFont typeface="Wingdings 3" charset="2"/>
              <a:buChar char=""/>
            </a:pPr>
            <a:r>
              <a:rPr lang="es-US" altLang="ja-JP" sz="1400" spc="-1" dirty="0">
                <a:solidFill>
                  <a:srgbClr val="404040"/>
                </a:solidFill>
                <a:uFill>
                  <a:solidFill>
                    <a:srgbClr val="FFFFFF"/>
                  </a:solidFill>
                </a:uFill>
                <a:latin typeface="Arial" panose="020B0604020202020204" pitchFamily="34" charset="0"/>
                <a:cs typeface="Arial" panose="020B0604020202020204" pitchFamily="34" charset="0"/>
              </a:rPr>
              <a:t> Creación de 11 nuevas categorías para ingreso de PERSONAS CON DISCAPACIDAD, en cumplimiento de la ley respectiva.</a:t>
            </a:r>
            <a:endParaRPr lang="es-US" altLang="ja-JP" sz="1400" dirty="0">
              <a:solidFill>
                <a:prstClr val="black">
                  <a:lumMod val="75000"/>
                  <a:lumOff val="25000"/>
                </a:prstClr>
              </a:solidFill>
              <a:latin typeface="Arial" panose="020B0604020202020204" pitchFamily="34" charset="0"/>
              <a:cs typeface="Arial" panose="020B0604020202020204" pitchFamily="34" charset="0"/>
            </a:endParaRPr>
          </a:p>
          <a:p>
            <a:pPr marL="343080" lvl="0" indent="-342720" algn="just">
              <a:spcBef>
                <a:spcPts val="1000"/>
              </a:spcBef>
              <a:buClr>
                <a:srgbClr val="549E39"/>
              </a:buClr>
              <a:buFont typeface="Wingdings 3" charset="2"/>
              <a:buChar char=""/>
            </a:pPr>
            <a:r>
              <a:rPr lang="es-US" altLang="ja-JP" sz="1400" spc="-1" dirty="0" smtClean="0">
                <a:solidFill>
                  <a:srgbClr val="404040"/>
                </a:solidFill>
                <a:uFill>
                  <a:solidFill>
                    <a:srgbClr val="FFFFFF"/>
                  </a:solidFill>
                </a:uFill>
                <a:latin typeface="Arial" panose="020B0604020202020204" pitchFamily="34" charset="0"/>
                <a:cs typeface="Arial" panose="020B0604020202020204" pitchFamily="34" charset="0"/>
              </a:rPr>
              <a:t>Equiparación </a:t>
            </a:r>
            <a:r>
              <a:rPr lang="es-US" altLang="ja-JP" sz="1400" spc="-1" dirty="0">
                <a:solidFill>
                  <a:srgbClr val="404040"/>
                </a:solidFill>
                <a:uFill>
                  <a:solidFill>
                    <a:srgbClr val="FFFFFF"/>
                  </a:solidFill>
                </a:uFill>
                <a:latin typeface="Arial" panose="020B0604020202020204" pitchFamily="34" charset="0"/>
                <a:cs typeface="Arial" panose="020B0604020202020204" pitchFamily="34" charset="0"/>
              </a:rPr>
              <a:t>salarial para los 50 JEFES de Centros de Atención a Clientes (SUCURSALES DEL INTERIOR DEL PAIS), debido a que  los rangos de salarios van desde ₲ 2.600.000 a ₲ 5.700.000 (actualmente 50% de los mismos perciben menos de  ₲ 5.000.000). </a:t>
            </a:r>
            <a:endParaRPr lang="es-US" altLang="ja-JP" sz="1400" dirty="0">
              <a:solidFill>
                <a:prstClr val="black">
                  <a:lumMod val="75000"/>
                  <a:lumOff val="2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0185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34099" y="4397188"/>
            <a:ext cx="1293682" cy="634807"/>
          </a:xfrm>
          <a:prstGeom prst="rect">
            <a:avLst/>
          </a:prstGeom>
          <a:noFill/>
          <a:ln>
            <a:noFill/>
          </a:ln>
        </p:spPr>
      </p:pic>
      <p:graphicFrame>
        <p:nvGraphicFramePr>
          <p:cNvPr id="3" name="Diagrama 2"/>
          <p:cNvGraphicFramePr/>
          <p:nvPr>
            <p:extLst>
              <p:ext uri="{D42A27DB-BD31-4B8C-83A1-F6EECF244321}">
                <p14:modId xmlns:p14="http://schemas.microsoft.com/office/powerpoint/2010/main" val="242137702"/>
              </p:ext>
            </p:extLst>
          </p:nvPr>
        </p:nvGraphicFramePr>
        <p:xfrm>
          <a:off x="2481239" y="2722801"/>
          <a:ext cx="7508840" cy="559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a 12"/>
          <p:cNvGraphicFramePr/>
          <p:nvPr>
            <p:extLst>
              <p:ext uri="{D42A27DB-BD31-4B8C-83A1-F6EECF244321}">
                <p14:modId xmlns:p14="http://schemas.microsoft.com/office/powerpoint/2010/main" val="133715315"/>
              </p:ext>
            </p:extLst>
          </p:nvPr>
        </p:nvGraphicFramePr>
        <p:xfrm>
          <a:off x="2494907" y="3492257"/>
          <a:ext cx="7508840" cy="5593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1" name="Imagen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055" y="189505"/>
            <a:ext cx="1610378" cy="790209"/>
          </a:xfrm>
          <a:prstGeom prst="rect">
            <a:avLst/>
          </a:prstGeom>
          <a:noFill/>
          <a:ln>
            <a:noFill/>
          </a:ln>
        </p:spPr>
      </p:pic>
      <p:pic>
        <p:nvPicPr>
          <p:cNvPr id="8" name="Imagen 7"/>
          <p:cNvPicPr>
            <a:picLocks noChangeAspect="1"/>
          </p:cNvPicPr>
          <p:nvPr/>
        </p:nvPicPr>
        <p:blipFill>
          <a:blip r:embed="rId13"/>
          <a:stretch>
            <a:fillRect/>
          </a:stretch>
        </p:blipFill>
        <p:spPr>
          <a:xfrm>
            <a:off x="5456855" y="3343054"/>
            <a:ext cx="1278290" cy="171891"/>
          </a:xfrm>
          <a:prstGeom prst="rect">
            <a:avLst/>
          </a:prstGeom>
        </p:spPr>
      </p:pic>
      <p:sp>
        <p:nvSpPr>
          <p:cNvPr id="10" name="1 Título"/>
          <p:cNvSpPr txBox="1">
            <a:spLocks/>
          </p:cNvSpPr>
          <p:nvPr/>
        </p:nvSpPr>
        <p:spPr>
          <a:xfrm>
            <a:off x="2915022" y="189505"/>
            <a:ext cx="7977398" cy="571553"/>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US" sz="3200" b="1" spc="-1" dirty="0">
                <a:solidFill>
                  <a:srgbClr val="262626"/>
                </a:solidFill>
                <a:uFill>
                  <a:solidFill>
                    <a:srgbClr val="FFFFFF"/>
                  </a:solidFill>
                </a:uFill>
                <a:latin typeface="Rockwell"/>
              </a:rPr>
              <a:t>7</a:t>
            </a:r>
            <a:r>
              <a:rPr lang="es-US" sz="3200" b="1" spc="-1" dirty="0" smtClean="0">
                <a:solidFill>
                  <a:srgbClr val="262626"/>
                </a:solidFill>
                <a:uFill>
                  <a:solidFill>
                    <a:srgbClr val="FFFFFF"/>
                  </a:solidFill>
                </a:uFill>
                <a:latin typeface="Rockwell"/>
              </a:rPr>
              <a:t>.1 Gasto Corriente Justificación</a:t>
            </a:r>
            <a:endParaRPr lang="es-US" sz="3200" dirty="0"/>
          </a:p>
        </p:txBody>
      </p:sp>
      <p:sp>
        <p:nvSpPr>
          <p:cNvPr id="4" name="Rectángulo 3"/>
          <p:cNvSpPr/>
          <p:nvPr/>
        </p:nvSpPr>
        <p:spPr>
          <a:xfrm>
            <a:off x="2612572" y="979714"/>
            <a:ext cx="9052560" cy="5309146"/>
          </a:xfrm>
          <a:prstGeom prst="rect">
            <a:avLst/>
          </a:prstGeom>
        </p:spPr>
        <p:txBody>
          <a:bodyPr wrap="square">
            <a:spAutoFit/>
          </a:bodyPr>
          <a:lstStyle/>
          <a:p>
            <a:pPr marL="343080" lvl="0" indent="-342720">
              <a:spcBef>
                <a:spcPts val="1000"/>
              </a:spcBef>
              <a:buClr>
                <a:srgbClr val="549E39"/>
              </a:buClr>
              <a:buFont typeface="Wingdings 3" charset="2"/>
              <a:buChar char=""/>
            </a:pPr>
            <a:r>
              <a:rPr lang="es-US" altLang="ja-JP" b="1" spc="-1" dirty="0">
                <a:solidFill>
                  <a:srgbClr val="404040"/>
                </a:solidFill>
                <a:uFill>
                  <a:solidFill>
                    <a:srgbClr val="FFFFFF"/>
                  </a:solidFill>
                </a:uFill>
                <a:latin typeface="Arial" panose="020B0604020202020204" pitchFamily="34" charset="0"/>
                <a:cs typeface="Arial" panose="020B0604020202020204" pitchFamily="34" charset="0"/>
              </a:rPr>
              <a:t>LINEA 200: SERVICIOS NO PERSONALES</a:t>
            </a:r>
            <a:endParaRPr lang="es-US" altLang="ja-JP" dirty="0">
              <a:solidFill>
                <a:prstClr val="black">
                  <a:lumMod val="75000"/>
                  <a:lumOff val="25000"/>
                </a:prstClr>
              </a:solidFill>
              <a:latin typeface="Arial" panose="020B0604020202020204" pitchFamily="34" charset="0"/>
              <a:cs typeface="Arial" panose="020B0604020202020204" pitchFamily="34" charset="0"/>
            </a:endParaRPr>
          </a:p>
          <a:p>
            <a:pPr marL="343080" lvl="0" indent="-342720">
              <a:spcBef>
                <a:spcPts val="1000"/>
              </a:spcBef>
              <a:buClr>
                <a:srgbClr val="549E39"/>
              </a:buClr>
              <a:buFont typeface="Wingdings 3" charset="2"/>
              <a:buChar char=""/>
            </a:pPr>
            <a:r>
              <a:rPr lang="es-US" altLang="ja-JP" b="1" spc="-1" dirty="0">
                <a:solidFill>
                  <a:srgbClr val="404040"/>
                </a:solidFill>
                <a:uFill>
                  <a:solidFill>
                    <a:srgbClr val="FFFFFF"/>
                  </a:solidFill>
                </a:uFill>
                <a:latin typeface="Arial" panose="020B0604020202020204" pitchFamily="34" charset="0"/>
                <a:cs typeface="Arial" panose="020B0604020202020204" pitchFamily="34" charset="0"/>
              </a:rPr>
              <a:t>Presupuesto 2017: ₲  9.573.013.487 - Presupuesto 2018: ₲ 13.015.731.958</a:t>
            </a:r>
            <a:endParaRPr lang="es-US" altLang="ja-JP" dirty="0">
              <a:solidFill>
                <a:prstClr val="black">
                  <a:lumMod val="75000"/>
                  <a:lumOff val="25000"/>
                </a:prstClr>
              </a:solidFill>
              <a:latin typeface="Arial" panose="020B0604020202020204" pitchFamily="34" charset="0"/>
              <a:cs typeface="Arial" panose="020B0604020202020204" pitchFamily="34" charset="0"/>
            </a:endParaRPr>
          </a:p>
          <a:p>
            <a:pPr marL="343080" lvl="0" indent="-342720">
              <a:spcBef>
                <a:spcPts val="1000"/>
              </a:spcBef>
              <a:buClr>
                <a:srgbClr val="549E39"/>
              </a:buClr>
              <a:buFont typeface="Wingdings 3" charset="2"/>
              <a:buChar char=""/>
            </a:pPr>
            <a:r>
              <a:rPr lang="es-US" altLang="ja-JP" spc="-1" dirty="0" smtClean="0">
                <a:solidFill>
                  <a:srgbClr val="404040"/>
                </a:solidFill>
                <a:uFill>
                  <a:solidFill>
                    <a:srgbClr val="FFFFFF"/>
                  </a:solidFill>
                </a:uFill>
                <a:latin typeface="Arial" panose="020B0604020202020204" pitchFamily="34" charset="0"/>
                <a:cs typeface="Arial" panose="020B0604020202020204" pitchFamily="34" charset="0"/>
              </a:rPr>
              <a:t>Aumento </a:t>
            </a:r>
            <a:r>
              <a:rPr lang="es-US" altLang="ja-JP" spc="-1" dirty="0">
                <a:solidFill>
                  <a:srgbClr val="404040"/>
                </a:solidFill>
                <a:uFill>
                  <a:solidFill>
                    <a:srgbClr val="FFFFFF"/>
                  </a:solidFill>
                </a:uFill>
                <a:latin typeface="Arial" panose="020B0604020202020204" pitchFamily="34" charset="0"/>
                <a:cs typeface="Arial" panose="020B0604020202020204" pitchFamily="34" charset="0"/>
              </a:rPr>
              <a:t>de 35,9 % , principalmente por: </a:t>
            </a:r>
            <a:endParaRPr lang="es-US" altLang="ja-JP" dirty="0">
              <a:solidFill>
                <a:prstClr val="black">
                  <a:lumMod val="75000"/>
                  <a:lumOff val="25000"/>
                </a:prstClr>
              </a:solidFill>
              <a:latin typeface="Arial" panose="020B0604020202020204" pitchFamily="34" charset="0"/>
              <a:cs typeface="Arial" panose="020B0604020202020204" pitchFamily="34" charset="0"/>
            </a:endParaRPr>
          </a:p>
          <a:p>
            <a:pPr marL="343080" lvl="0" indent="-342720" algn="just">
              <a:spcBef>
                <a:spcPts val="1000"/>
              </a:spcBef>
              <a:buClr>
                <a:srgbClr val="549E39"/>
              </a:buClr>
              <a:buFont typeface="Wingdings 3" charset="2"/>
              <a:buChar char=""/>
            </a:pPr>
            <a:r>
              <a:rPr lang="es-US" altLang="ja-JP" sz="1500" spc="-1" dirty="0">
                <a:solidFill>
                  <a:srgbClr val="404040"/>
                </a:solidFill>
                <a:uFill>
                  <a:solidFill>
                    <a:srgbClr val="FFFFFF"/>
                  </a:solidFill>
                </a:uFill>
                <a:latin typeface="Arial" panose="020B0604020202020204" pitchFamily="34" charset="0"/>
                <a:cs typeface="Arial" panose="020B0604020202020204" pitchFamily="34" charset="0"/>
              </a:rPr>
              <a:t>Ejecución del Proyecto CAH/JICA para el Fortalecimiento institucional para la Adecuada inclusión financiera de los Productores Rurales.  Aumento en la cantidad de trabajo en el interior del país, para la realización de EDUCACIÓN  FINANCIERA, en el marco de la Ley de Rehabilitación financiera.</a:t>
            </a:r>
            <a:endParaRPr lang="es-US" altLang="ja-JP" sz="1500" dirty="0">
              <a:solidFill>
                <a:prstClr val="black">
                  <a:lumMod val="75000"/>
                  <a:lumOff val="25000"/>
                </a:prstClr>
              </a:solidFill>
              <a:latin typeface="Arial" panose="020B0604020202020204" pitchFamily="34" charset="0"/>
              <a:cs typeface="Arial" panose="020B0604020202020204" pitchFamily="34" charset="0"/>
            </a:endParaRPr>
          </a:p>
          <a:p>
            <a:pPr marL="343080" lvl="0" indent="-342720" algn="just">
              <a:spcBef>
                <a:spcPts val="1000"/>
              </a:spcBef>
              <a:buClr>
                <a:srgbClr val="549E39"/>
              </a:buClr>
              <a:buFont typeface="Wingdings 3" charset="2"/>
              <a:buChar char=""/>
            </a:pPr>
            <a:r>
              <a:rPr lang="es-US" altLang="ja-JP" sz="1500" spc="-1" dirty="0">
                <a:solidFill>
                  <a:srgbClr val="404040"/>
                </a:solidFill>
                <a:uFill>
                  <a:solidFill>
                    <a:srgbClr val="FFFFFF"/>
                  </a:solidFill>
                </a:uFill>
                <a:latin typeface="Arial" panose="020B0604020202020204" pitchFamily="34" charset="0"/>
                <a:cs typeface="Arial" panose="020B0604020202020204" pitchFamily="34" charset="0"/>
              </a:rPr>
              <a:t>Aumento en la cotización de mercado de los servicios de Seguro Médico, así como la incorporación a este beneficio del personal contratado y las nuevas incorporaciones  de personal permanente a ser realizadas. La cantidad de asegurados se incrementaría de 450 a 490 funcionarios. Este rubro representa aproximadamente el 40 % del total de amentos en esta línea presupuestaria.</a:t>
            </a:r>
            <a:endParaRPr lang="es-US" altLang="ja-JP" sz="1500" dirty="0">
              <a:solidFill>
                <a:prstClr val="black">
                  <a:lumMod val="75000"/>
                  <a:lumOff val="25000"/>
                </a:prstClr>
              </a:solidFill>
              <a:latin typeface="Arial" panose="020B0604020202020204" pitchFamily="34" charset="0"/>
              <a:cs typeface="Arial" panose="020B0604020202020204" pitchFamily="34" charset="0"/>
            </a:endParaRPr>
          </a:p>
          <a:p>
            <a:pPr marL="343080" lvl="0" indent="-342720" algn="just">
              <a:spcBef>
                <a:spcPts val="1000"/>
              </a:spcBef>
              <a:buClr>
                <a:srgbClr val="549E39"/>
              </a:buClr>
              <a:buFont typeface="Wingdings 3" charset="2"/>
              <a:buChar char=""/>
            </a:pPr>
            <a:r>
              <a:rPr lang="es-US" altLang="ja-JP" sz="1500" spc="-1" dirty="0">
                <a:solidFill>
                  <a:srgbClr val="404040"/>
                </a:solidFill>
                <a:uFill>
                  <a:solidFill>
                    <a:srgbClr val="FFFFFF"/>
                  </a:solidFill>
                </a:uFill>
                <a:latin typeface="Arial" panose="020B0604020202020204" pitchFamily="34" charset="0"/>
                <a:cs typeface="Arial" panose="020B0604020202020204" pitchFamily="34" charset="0"/>
              </a:rPr>
              <a:t>Aumento en la cotización de mercado de locales alquilados en un 10 %.</a:t>
            </a:r>
            <a:endParaRPr lang="es-US" altLang="ja-JP" sz="1500" dirty="0">
              <a:solidFill>
                <a:prstClr val="black">
                  <a:lumMod val="75000"/>
                  <a:lumOff val="25000"/>
                </a:prstClr>
              </a:solidFill>
              <a:latin typeface="Arial" panose="020B0604020202020204" pitchFamily="34" charset="0"/>
              <a:cs typeface="Arial" panose="020B0604020202020204" pitchFamily="34" charset="0"/>
            </a:endParaRPr>
          </a:p>
          <a:p>
            <a:pPr marL="343080" lvl="0" indent="-342720" algn="just">
              <a:spcBef>
                <a:spcPts val="1000"/>
              </a:spcBef>
              <a:buClr>
                <a:srgbClr val="549E39"/>
              </a:buClr>
              <a:buFont typeface="Wingdings 3" charset="2"/>
              <a:buChar char=""/>
            </a:pPr>
            <a:r>
              <a:rPr lang="es-US" altLang="ja-JP" sz="1500" spc="-1" dirty="0">
                <a:solidFill>
                  <a:srgbClr val="404040"/>
                </a:solidFill>
                <a:uFill>
                  <a:solidFill>
                    <a:srgbClr val="FFFFFF"/>
                  </a:solidFill>
                </a:uFill>
                <a:latin typeface="Arial" panose="020B0604020202020204" pitchFamily="34" charset="0"/>
                <a:cs typeface="Arial" panose="020B0604020202020204" pitchFamily="34" charset="0"/>
              </a:rPr>
              <a:t>Aumento en Montos asignados para reparación de locales propios</a:t>
            </a:r>
            <a:endParaRPr lang="es-US" altLang="ja-JP" sz="1500" dirty="0">
              <a:solidFill>
                <a:prstClr val="black">
                  <a:lumMod val="75000"/>
                  <a:lumOff val="25000"/>
                </a:prstClr>
              </a:solidFill>
              <a:latin typeface="Arial" panose="020B0604020202020204" pitchFamily="34" charset="0"/>
              <a:cs typeface="Arial" panose="020B0604020202020204" pitchFamily="34" charset="0"/>
            </a:endParaRPr>
          </a:p>
          <a:p>
            <a:pPr marL="343080" lvl="0" indent="-342720" algn="just">
              <a:spcBef>
                <a:spcPts val="1000"/>
              </a:spcBef>
              <a:buClr>
                <a:srgbClr val="549E39"/>
              </a:buClr>
              <a:buFont typeface="Wingdings 3" charset="2"/>
              <a:buChar char=""/>
            </a:pPr>
            <a:r>
              <a:rPr lang="es-US" altLang="ja-JP" sz="1500" spc="-1" dirty="0">
                <a:solidFill>
                  <a:srgbClr val="404040"/>
                </a:solidFill>
                <a:uFill>
                  <a:solidFill>
                    <a:srgbClr val="FFFFFF"/>
                  </a:solidFill>
                </a:uFill>
                <a:latin typeface="Arial" panose="020B0604020202020204" pitchFamily="34" charset="0"/>
                <a:cs typeface="Arial" panose="020B0604020202020204" pitchFamily="34" charset="0"/>
              </a:rPr>
              <a:t>Ampliación en servicios de transmisión de datos para situaciones de contingencia</a:t>
            </a:r>
            <a:endParaRPr lang="es-US" altLang="ja-JP" sz="1500" dirty="0">
              <a:solidFill>
                <a:prstClr val="black">
                  <a:lumMod val="75000"/>
                  <a:lumOff val="25000"/>
                </a:prstClr>
              </a:solidFill>
              <a:latin typeface="Arial" panose="020B0604020202020204" pitchFamily="34" charset="0"/>
              <a:cs typeface="Arial" panose="020B0604020202020204" pitchFamily="34" charset="0"/>
            </a:endParaRPr>
          </a:p>
          <a:p>
            <a:pPr marL="343080" lvl="0" indent="-342720" algn="just">
              <a:spcBef>
                <a:spcPts val="1000"/>
              </a:spcBef>
              <a:buClr>
                <a:srgbClr val="549E39"/>
              </a:buClr>
              <a:buFont typeface="Wingdings 3" charset="2"/>
              <a:buChar char=""/>
            </a:pPr>
            <a:r>
              <a:rPr lang="es-US" altLang="ja-JP" sz="1500" spc="-1" dirty="0">
                <a:solidFill>
                  <a:srgbClr val="404040"/>
                </a:solidFill>
                <a:uFill>
                  <a:solidFill>
                    <a:srgbClr val="FFFFFF"/>
                  </a:solidFill>
                </a:uFill>
                <a:latin typeface="Arial" panose="020B0604020202020204" pitchFamily="34" charset="0"/>
                <a:cs typeface="Arial" panose="020B0604020202020204" pitchFamily="34" charset="0"/>
              </a:rPr>
              <a:t>Aumento de utilización de servicios de informes comerciales y reglas de negocio por aumento en la cantidad de clientes</a:t>
            </a:r>
            <a:endParaRPr lang="es-US" altLang="ja-JP" sz="1500" dirty="0">
              <a:solidFill>
                <a:prstClr val="black">
                  <a:lumMod val="75000"/>
                  <a:lumOff val="25000"/>
                </a:prstClr>
              </a:solidFill>
              <a:latin typeface="Arial" panose="020B0604020202020204" pitchFamily="34" charset="0"/>
              <a:cs typeface="Arial" panose="020B0604020202020204" pitchFamily="34" charset="0"/>
            </a:endParaRPr>
          </a:p>
          <a:p>
            <a:pPr marL="343080" lvl="0" indent="-342720" algn="just">
              <a:spcBef>
                <a:spcPts val="1000"/>
              </a:spcBef>
              <a:buClr>
                <a:srgbClr val="549E39"/>
              </a:buClr>
              <a:buFont typeface="Wingdings 3" charset="2"/>
              <a:buChar char=""/>
            </a:pPr>
            <a:r>
              <a:rPr lang="es-US" altLang="ja-JP" sz="1500" spc="-1" dirty="0">
                <a:solidFill>
                  <a:srgbClr val="404040"/>
                </a:solidFill>
                <a:uFill>
                  <a:solidFill>
                    <a:srgbClr val="FFFFFF"/>
                  </a:solidFill>
                </a:uFill>
                <a:latin typeface="Arial" panose="020B0604020202020204" pitchFamily="34" charset="0"/>
                <a:cs typeface="Arial" panose="020B0604020202020204" pitchFamily="34" charset="0"/>
              </a:rPr>
              <a:t>Inclusión de uso de servicios relacionados a telefonía móvil para contacto con clientes.</a:t>
            </a:r>
            <a:endParaRPr lang="es-US" altLang="ja-JP" sz="1500" dirty="0">
              <a:solidFill>
                <a:prstClr val="black">
                  <a:lumMod val="75000"/>
                  <a:lumOff val="2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5196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34099" y="4397188"/>
            <a:ext cx="1293682" cy="634807"/>
          </a:xfrm>
          <a:prstGeom prst="rect">
            <a:avLst/>
          </a:prstGeom>
          <a:noFill/>
          <a:ln>
            <a:noFill/>
          </a:ln>
        </p:spPr>
      </p:pic>
      <p:graphicFrame>
        <p:nvGraphicFramePr>
          <p:cNvPr id="3" name="Diagrama 2"/>
          <p:cNvGraphicFramePr/>
          <p:nvPr>
            <p:extLst>
              <p:ext uri="{D42A27DB-BD31-4B8C-83A1-F6EECF244321}">
                <p14:modId xmlns:p14="http://schemas.microsoft.com/office/powerpoint/2010/main" val="242137702"/>
              </p:ext>
            </p:extLst>
          </p:nvPr>
        </p:nvGraphicFramePr>
        <p:xfrm>
          <a:off x="2481239" y="2722801"/>
          <a:ext cx="7508840" cy="559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a 12"/>
          <p:cNvGraphicFramePr/>
          <p:nvPr>
            <p:extLst>
              <p:ext uri="{D42A27DB-BD31-4B8C-83A1-F6EECF244321}">
                <p14:modId xmlns:p14="http://schemas.microsoft.com/office/powerpoint/2010/main" val="133715315"/>
              </p:ext>
            </p:extLst>
          </p:nvPr>
        </p:nvGraphicFramePr>
        <p:xfrm>
          <a:off x="2494907" y="3492257"/>
          <a:ext cx="7508840" cy="5593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1" name="Imagen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055" y="189505"/>
            <a:ext cx="1610378" cy="790209"/>
          </a:xfrm>
          <a:prstGeom prst="rect">
            <a:avLst/>
          </a:prstGeom>
          <a:noFill/>
          <a:ln>
            <a:noFill/>
          </a:ln>
        </p:spPr>
      </p:pic>
      <p:pic>
        <p:nvPicPr>
          <p:cNvPr id="8" name="Imagen 7"/>
          <p:cNvPicPr>
            <a:picLocks noChangeAspect="1"/>
          </p:cNvPicPr>
          <p:nvPr/>
        </p:nvPicPr>
        <p:blipFill>
          <a:blip r:embed="rId13"/>
          <a:stretch>
            <a:fillRect/>
          </a:stretch>
        </p:blipFill>
        <p:spPr>
          <a:xfrm>
            <a:off x="5456855" y="3343054"/>
            <a:ext cx="1278290" cy="171891"/>
          </a:xfrm>
          <a:prstGeom prst="rect">
            <a:avLst/>
          </a:prstGeom>
        </p:spPr>
      </p:pic>
      <p:sp>
        <p:nvSpPr>
          <p:cNvPr id="10" name="1 Título"/>
          <p:cNvSpPr txBox="1">
            <a:spLocks/>
          </p:cNvSpPr>
          <p:nvPr/>
        </p:nvSpPr>
        <p:spPr>
          <a:xfrm>
            <a:off x="2915022" y="189505"/>
            <a:ext cx="7977398" cy="571553"/>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US" sz="3200" b="1" spc="-1" dirty="0" smtClean="0">
                <a:solidFill>
                  <a:srgbClr val="262626"/>
                </a:solidFill>
                <a:uFill>
                  <a:solidFill>
                    <a:srgbClr val="FFFFFF"/>
                  </a:solidFill>
                </a:uFill>
                <a:latin typeface="Rockwell"/>
              </a:rPr>
              <a:t>7.2 Gasto Corriente Justificación</a:t>
            </a:r>
            <a:endParaRPr lang="es-US" sz="3200" dirty="0"/>
          </a:p>
        </p:txBody>
      </p:sp>
      <p:sp>
        <p:nvSpPr>
          <p:cNvPr id="2" name="Rectángulo 1"/>
          <p:cNvSpPr/>
          <p:nvPr/>
        </p:nvSpPr>
        <p:spPr>
          <a:xfrm>
            <a:off x="2664823" y="979714"/>
            <a:ext cx="9143999" cy="5539978"/>
          </a:xfrm>
          <a:prstGeom prst="rect">
            <a:avLst/>
          </a:prstGeom>
        </p:spPr>
        <p:txBody>
          <a:bodyPr wrap="square">
            <a:spAutoFit/>
          </a:bodyPr>
          <a:lstStyle/>
          <a:p>
            <a:pPr marL="343080" lvl="0" indent="-342720">
              <a:spcBef>
                <a:spcPts val="1000"/>
              </a:spcBef>
              <a:buClr>
                <a:srgbClr val="549E39"/>
              </a:buClr>
              <a:buFont typeface="Wingdings 3" charset="2"/>
              <a:buChar char=""/>
            </a:pPr>
            <a:r>
              <a:rPr lang="es-US" altLang="ja-JP" b="1" spc="-1" dirty="0">
                <a:solidFill>
                  <a:srgbClr val="404040"/>
                </a:solidFill>
                <a:uFill>
                  <a:solidFill>
                    <a:srgbClr val="FFFFFF"/>
                  </a:solidFill>
                </a:uFill>
                <a:latin typeface="Arial" panose="020B0604020202020204" pitchFamily="34" charset="0"/>
                <a:cs typeface="Arial" panose="020B0604020202020204" pitchFamily="34" charset="0"/>
              </a:rPr>
              <a:t>LINEA 300: BIENES DE CONSUMO E INSUMOS</a:t>
            </a:r>
            <a:endParaRPr lang="es-US" altLang="ja-JP" dirty="0">
              <a:solidFill>
                <a:prstClr val="black">
                  <a:lumMod val="75000"/>
                  <a:lumOff val="25000"/>
                </a:prstClr>
              </a:solidFill>
              <a:latin typeface="Arial" panose="020B0604020202020204" pitchFamily="34" charset="0"/>
              <a:cs typeface="Arial" panose="020B0604020202020204" pitchFamily="34" charset="0"/>
            </a:endParaRPr>
          </a:p>
          <a:p>
            <a:pPr marL="343080" lvl="0" indent="-342720">
              <a:spcBef>
                <a:spcPts val="1000"/>
              </a:spcBef>
              <a:buClr>
                <a:srgbClr val="549E39"/>
              </a:buClr>
              <a:buFont typeface="Wingdings 3" charset="2"/>
              <a:buChar char=""/>
            </a:pPr>
            <a:r>
              <a:rPr lang="es-US" altLang="ja-JP" b="1" spc="-1" dirty="0">
                <a:solidFill>
                  <a:srgbClr val="404040"/>
                </a:solidFill>
                <a:uFill>
                  <a:solidFill>
                    <a:srgbClr val="FFFFFF"/>
                  </a:solidFill>
                </a:uFill>
                <a:latin typeface="Arial" panose="020B0604020202020204" pitchFamily="34" charset="0"/>
                <a:cs typeface="Arial" panose="020B0604020202020204" pitchFamily="34" charset="0"/>
              </a:rPr>
              <a:t>Presupuesto 2017: ₲ 4.159.631.046 - Presupuesto 2018: ₲ 4.501.505.629</a:t>
            </a:r>
            <a:endParaRPr lang="es-US" altLang="ja-JP" dirty="0">
              <a:solidFill>
                <a:prstClr val="black">
                  <a:lumMod val="75000"/>
                  <a:lumOff val="25000"/>
                </a:prstClr>
              </a:solidFill>
              <a:latin typeface="Arial" panose="020B0604020202020204" pitchFamily="34" charset="0"/>
              <a:cs typeface="Arial" panose="020B0604020202020204" pitchFamily="34" charset="0"/>
            </a:endParaRPr>
          </a:p>
          <a:p>
            <a:pPr marL="343080" lvl="0" indent="-342720">
              <a:spcBef>
                <a:spcPts val="1000"/>
              </a:spcBef>
              <a:buClr>
                <a:srgbClr val="549E39"/>
              </a:buClr>
              <a:buFont typeface="Wingdings 3" charset="2"/>
              <a:buChar char=""/>
            </a:pPr>
            <a:r>
              <a:rPr lang="es-US" altLang="ja-JP" sz="1400" spc="-1" dirty="0">
                <a:solidFill>
                  <a:srgbClr val="404040"/>
                </a:solidFill>
                <a:uFill>
                  <a:solidFill>
                    <a:srgbClr val="FFFFFF"/>
                  </a:solidFill>
                </a:uFill>
                <a:latin typeface="Arial" panose="020B0604020202020204" pitchFamily="34" charset="0"/>
                <a:cs typeface="Arial" panose="020B0604020202020204" pitchFamily="34" charset="0"/>
              </a:rPr>
              <a:t>Aumento de   8.2| %, principalmente por: </a:t>
            </a:r>
            <a:endParaRPr lang="es-US" altLang="ja-JP" sz="1400" dirty="0">
              <a:solidFill>
                <a:prstClr val="black">
                  <a:lumMod val="75000"/>
                  <a:lumOff val="25000"/>
                </a:prstClr>
              </a:solidFill>
              <a:latin typeface="Arial" panose="020B0604020202020204" pitchFamily="34" charset="0"/>
              <a:cs typeface="Arial" panose="020B0604020202020204" pitchFamily="34" charset="0"/>
            </a:endParaRPr>
          </a:p>
          <a:p>
            <a:pPr marL="343080" lvl="0" indent="-342720">
              <a:spcBef>
                <a:spcPts val="1000"/>
              </a:spcBef>
              <a:buClr>
                <a:srgbClr val="549E39"/>
              </a:buClr>
              <a:buFont typeface="Wingdings 3" charset="2"/>
              <a:buChar char=""/>
            </a:pPr>
            <a:r>
              <a:rPr lang="es-US" altLang="ja-JP" sz="1400" spc="-1" dirty="0">
                <a:solidFill>
                  <a:srgbClr val="404040"/>
                </a:solidFill>
                <a:uFill>
                  <a:solidFill>
                    <a:srgbClr val="FFFFFF"/>
                  </a:solidFill>
                </a:uFill>
                <a:latin typeface="Arial" panose="020B0604020202020204" pitchFamily="34" charset="0"/>
                <a:cs typeface="Arial" panose="020B0604020202020204" pitchFamily="34" charset="0"/>
              </a:rPr>
              <a:t>Aumento en insumos y consumibles para oficinas por aumento de la cantidad de clientes</a:t>
            </a:r>
            <a:endParaRPr lang="es-US" altLang="ja-JP" sz="1400" dirty="0">
              <a:solidFill>
                <a:prstClr val="black">
                  <a:lumMod val="75000"/>
                  <a:lumOff val="25000"/>
                </a:prstClr>
              </a:solidFill>
              <a:latin typeface="Arial" panose="020B0604020202020204" pitchFamily="34" charset="0"/>
              <a:cs typeface="Arial" panose="020B0604020202020204" pitchFamily="34" charset="0"/>
            </a:endParaRPr>
          </a:p>
          <a:p>
            <a:pPr marL="343080" lvl="0" indent="-342720">
              <a:spcBef>
                <a:spcPts val="1000"/>
              </a:spcBef>
              <a:buClr>
                <a:srgbClr val="549E39"/>
              </a:buClr>
              <a:buFont typeface="Wingdings 3" charset="2"/>
              <a:buChar char=""/>
            </a:pPr>
            <a:r>
              <a:rPr lang="es-US" altLang="ja-JP" sz="1400" spc="-1" dirty="0">
                <a:solidFill>
                  <a:srgbClr val="404040"/>
                </a:solidFill>
                <a:uFill>
                  <a:solidFill>
                    <a:srgbClr val="FFFFFF"/>
                  </a:solidFill>
                </a:uFill>
                <a:latin typeface="Arial" panose="020B0604020202020204" pitchFamily="34" charset="0"/>
                <a:cs typeface="Arial" panose="020B0604020202020204" pitchFamily="34" charset="0"/>
              </a:rPr>
              <a:t>Aumento en compra de repuestos para herramientas informáticas y de transporte.</a:t>
            </a:r>
          </a:p>
          <a:p>
            <a:pPr marL="343080" lvl="0" indent="-342720">
              <a:spcBef>
                <a:spcPts val="1000"/>
              </a:spcBef>
              <a:buClr>
                <a:srgbClr val="549E39"/>
              </a:buClr>
              <a:buFont typeface="Wingdings 3" charset="2"/>
              <a:buChar char=""/>
            </a:pPr>
            <a:endParaRPr lang="es-US" altLang="ja-JP" sz="1400" spc="-1" dirty="0">
              <a:solidFill>
                <a:srgbClr val="404040"/>
              </a:solidFill>
              <a:uFill>
                <a:solidFill>
                  <a:srgbClr val="FFFFFF"/>
                </a:solidFill>
              </a:uFill>
              <a:latin typeface="Arial" panose="020B0604020202020204" pitchFamily="34" charset="0"/>
              <a:cs typeface="Arial" panose="020B0604020202020204" pitchFamily="34" charset="0"/>
            </a:endParaRPr>
          </a:p>
          <a:p>
            <a:pPr marL="343080" lvl="0" indent="-342720">
              <a:spcBef>
                <a:spcPts val="1000"/>
              </a:spcBef>
              <a:buClr>
                <a:srgbClr val="549E39"/>
              </a:buClr>
              <a:buFont typeface="Wingdings 3" charset="2"/>
              <a:buChar char=""/>
            </a:pPr>
            <a:r>
              <a:rPr lang="es-US" altLang="ja-JP" b="1" spc="-1" dirty="0">
                <a:solidFill>
                  <a:srgbClr val="404040"/>
                </a:solidFill>
                <a:uFill>
                  <a:solidFill>
                    <a:srgbClr val="FFFFFF"/>
                  </a:solidFill>
                </a:uFill>
                <a:latin typeface="Arial" panose="020B0604020202020204" pitchFamily="34" charset="0"/>
                <a:cs typeface="Arial" panose="020B0604020202020204" pitchFamily="34" charset="0"/>
              </a:rPr>
              <a:t>LINEA 500:  INVERSION FISICA</a:t>
            </a:r>
            <a:endParaRPr lang="es-US" altLang="ja-JP" dirty="0">
              <a:solidFill>
                <a:prstClr val="black">
                  <a:lumMod val="75000"/>
                  <a:lumOff val="25000"/>
                </a:prstClr>
              </a:solidFill>
              <a:latin typeface="Arial" panose="020B0604020202020204" pitchFamily="34" charset="0"/>
              <a:cs typeface="Arial" panose="020B0604020202020204" pitchFamily="34" charset="0"/>
            </a:endParaRPr>
          </a:p>
          <a:p>
            <a:pPr marL="343080" lvl="0" indent="-342720">
              <a:spcBef>
                <a:spcPts val="1000"/>
              </a:spcBef>
              <a:buClr>
                <a:srgbClr val="549E39"/>
              </a:buClr>
              <a:buFont typeface="Wingdings 3" charset="2"/>
              <a:buChar char=""/>
            </a:pPr>
            <a:r>
              <a:rPr lang="es-US" altLang="ja-JP" b="1" spc="-1" dirty="0">
                <a:solidFill>
                  <a:srgbClr val="404040"/>
                </a:solidFill>
                <a:uFill>
                  <a:solidFill>
                    <a:srgbClr val="FFFFFF"/>
                  </a:solidFill>
                </a:uFill>
                <a:latin typeface="Arial" panose="020B0604020202020204" pitchFamily="34" charset="0"/>
                <a:cs typeface="Arial" panose="020B0604020202020204" pitchFamily="34" charset="0"/>
              </a:rPr>
              <a:t>Presupuesto 2017: ₲ 5.350.000.000 - Presupuesto 2018: ₲ 6.781.117.000</a:t>
            </a:r>
            <a:endParaRPr lang="es-US" altLang="ja-JP" dirty="0">
              <a:solidFill>
                <a:prstClr val="black">
                  <a:lumMod val="75000"/>
                  <a:lumOff val="25000"/>
                </a:prstClr>
              </a:solidFill>
              <a:latin typeface="Arial" panose="020B0604020202020204" pitchFamily="34" charset="0"/>
              <a:cs typeface="Arial" panose="020B0604020202020204" pitchFamily="34" charset="0"/>
            </a:endParaRPr>
          </a:p>
          <a:p>
            <a:pPr marL="343080" lvl="0" indent="-342720">
              <a:spcBef>
                <a:spcPts val="1000"/>
              </a:spcBef>
              <a:buClr>
                <a:srgbClr val="549E39"/>
              </a:buClr>
              <a:buFont typeface="Wingdings 3" charset="2"/>
              <a:buChar char=""/>
            </a:pPr>
            <a:r>
              <a:rPr lang="es-US" altLang="ja-JP" sz="1400" spc="-1" dirty="0">
                <a:solidFill>
                  <a:srgbClr val="404040"/>
                </a:solidFill>
                <a:uFill>
                  <a:solidFill>
                    <a:srgbClr val="FFFFFF"/>
                  </a:solidFill>
                </a:uFill>
                <a:latin typeface="Arial" panose="020B0604020202020204" pitchFamily="34" charset="0"/>
                <a:cs typeface="Arial" panose="020B0604020202020204" pitchFamily="34" charset="0"/>
              </a:rPr>
              <a:t>Se continuará  invirtiendo en:</a:t>
            </a:r>
            <a:endParaRPr lang="es-US" altLang="ja-JP" sz="1400" dirty="0">
              <a:solidFill>
                <a:prstClr val="black">
                  <a:lumMod val="75000"/>
                  <a:lumOff val="25000"/>
                </a:prstClr>
              </a:solidFill>
              <a:latin typeface="Arial" panose="020B0604020202020204" pitchFamily="34" charset="0"/>
              <a:cs typeface="Arial" panose="020B0604020202020204" pitchFamily="34" charset="0"/>
            </a:endParaRPr>
          </a:p>
          <a:p>
            <a:pPr marL="343080" lvl="0" indent="-342720" algn="just">
              <a:spcBef>
                <a:spcPts val="1000"/>
              </a:spcBef>
              <a:buClr>
                <a:srgbClr val="549E39"/>
              </a:buClr>
              <a:buFont typeface="Wingdings 3" charset="2"/>
              <a:buChar char=""/>
            </a:pPr>
            <a:r>
              <a:rPr lang="es-US" altLang="ja-JP" sz="1400" spc="-1" dirty="0">
                <a:solidFill>
                  <a:srgbClr val="404040"/>
                </a:solidFill>
                <a:uFill>
                  <a:solidFill>
                    <a:srgbClr val="FFFFFF"/>
                  </a:solidFill>
                </a:uFill>
                <a:latin typeface="Arial" panose="020B0604020202020204" pitchFamily="34" charset="0"/>
                <a:cs typeface="Arial" panose="020B0604020202020204" pitchFamily="34" charset="0"/>
              </a:rPr>
              <a:t>Renovación de un 20 % del parque de vehículos para uso institucional.</a:t>
            </a:r>
            <a:endParaRPr lang="es-US" altLang="ja-JP" sz="1400" dirty="0">
              <a:solidFill>
                <a:prstClr val="black">
                  <a:lumMod val="75000"/>
                  <a:lumOff val="25000"/>
                </a:prstClr>
              </a:solidFill>
              <a:latin typeface="Arial" panose="020B0604020202020204" pitchFamily="34" charset="0"/>
              <a:cs typeface="Arial" panose="020B0604020202020204" pitchFamily="34" charset="0"/>
            </a:endParaRPr>
          </a:p>
          <a:p>
            <a:pPr marL="343080" lvl="0" indent="-342720" algn="just">
              <a:spcBef>
                <a:spcPts val="1000"/>
              </a:spcBef>
              <a:buClr>
                <a:srgbClr val="549E39"/>
              </a:buClr>
              <a:buFont typeface="Wingdings 3" charset="2"/>
              <a:buChar char=""/>
            </a:pPr>
            <a:r>
              <a:rPr lang="es-US" altLang="ja-JP" sz="1400" spc="-1" dirty="0">
                <a:solidFill>
                  <a:srgbClr val="404040"/>
                </a:solidFill>
                <a:uFill>
                  <a:solidFill>
                    <a:srgbClr val="FFFFFF"/>
                  </a:solidFill>
                </a:uFill>
                <a:latin typeface="Arial" panose="020B0604020202020204" pitchFamily="34" charset="0"/>
                <a:cs typeface="Arial" panose="020B0604020202020204" pitchFamily="34" charset="0"/>
              </a:rPr>
              <a:t>Construcción de por lo menos 2 (dos) Centros de Atención al Cliente, tomando en consideración que solo el 50% de los locales utilizados por el CAH son propios.  El resto funciona en LOCALES de propiedad del  MAG y de otras Instituciones públicas, así como en LOCALES ALQUILADOS.</a:t>
            </a:r>
            <a:endParaRPr lang="es-US" altLang="ja-JP" sz="1400" dirty="0">
              <a:solidFill>
                <a:prstClr val="black">
                  <a:lumMod val="75000"/>
                  <a:lumOff val="25000"/>
                </a:prstClr>
              </a:solidFill>
              <a:latin typeface="Arial" panose="020B0604020202020204" pitchFamily="34" charset="0"/>
              <a:cs typeface="Arial" panose="020B0604020202020204" pitchFamily="34" charset="0"/>
            </a:endParaRPr>
          </a:p>
          <a:p>
            <a:pPr marL="343080" lvl="0" indent="-342720" algn="just">
              <a:spcBef>
                <a:spcPts val="1000"/>
              </a:spcBef>
              <a:buClr>
                <a:srgbClr val="549E39"/>
              </a:buClr>
              <a:buFont typeface="Wingdings 3" charset="2"/>
              <a:buChar char=""/>
            </a:pPr>
            <a:r>
              <a:rPr lang="es-US" altLang="ja-JP" sz="1400" spc="-1" dirty="0">
                <a:solidFill>
                  <a:srgbClr val="404040"/>
                </a:solidFill>
                <a:uFill>
                  <a:solidFill>
                    <a:srgbClr val="FFFFFF"/>
                  </a:solidFill>
                </a:uFill>
                <a:latin typeface="Arial" panose="020B0604020202020204" pitchFamily="34" charset="0"/>
                <a:cs typeface="Arial" panose="020B0604020202020204" pitchFamily="34" charset="0"/>
              </a:rPr>
              <a:t>Incorporación de nuevas Tecnologías como ser la renovación e incorporación de equipos de computación para uso institucional (Hardware) y mejoras en la incorporación de herramientas informáticas (software).</a:t>
            </a:r>
            <a:endParaRPr lang="es-US" altLang="ja-JP" sz="1400" dirty="0">
              <a:solidFill>
                <a:prstClr val="black">
                  <a:lumMod val="75000"/>
                  <a:lumOff val="25000"/>
                </a:prstClr>
              </a:solidFill>
              <a:latin typeface="Arial" panose="020B0604020202020204" pitchFamily="34" charset="0"/>
              <a:cs typeface="Arial" panose="020B0604020202020204" pitchFamily="34" charset="0"/>
            </a:endParaRPr>
          </a:p>
          <a:p>
            <a:pPr marL="343080" lvl="0" indent="-342720" algn="just">
              <a:spcBef>
                <a:spcPts val="1000"/>
              </a:spcBef>
              <a:buClr>
                <a:srgbClr val="549E39"/>
              </a:buClr>
              <a:buFont typeface="Wingdings 3" charset="2"/>
              <a:buChar char=""/>
            </a:pPr>
            <a:r>
              <a:rPr lang="es-US" altLang="ja-JP" sz="1400" spc="-1" dirty="0">
                <a:solidFill>
                  <a:srgbClr val="404040"/>
                </a:solidFill>
                <a:uFill>
                  <a:solidFill>
                    <a:srgbClr val="FFFFFF"/>
                  </a:solidFill>
                </a:uFill>
                <a:latin typeface="Arial" panose="020B0604020202020204" pitchFamily="34" charset="0"/>
                <a:cs typeface="Arial" panose="020B0604020202020204" pitchFamily="34" charset="0"/>
              </a:rPr>
              <a:t>Necesidad de renovar el mobiliario de los Centros de Atención y la adquisición de mayor cantidad de los mismos para atender el aumento esperado en la Cantidad de Clientes a ser atendidos por la institución.</a:t>
            </a:r>
            <a:endParaRPr lang="es-US" altLang="ja-JP" sz="1400" dirty="0">
              <a:solidFill>
                <a:prstClr val="black">
                  <a:lumMod val="75000"/>
                  <a:lumOff val="2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159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34099" y="4397188"/>
            <a:ext cx="1293682" cy="634807"/>
          </a:xfrm>
          <a:prstGeom prst="rect">
            <a:avLst/>
          </a:prstGeom>
          <a:noFill/>
          <a:ln>
            <a:noFill/>
          </a:ln>
        </p:spPr>
      </p:pic>
      <p:sp>
        <p:nvSpPr>
          <p:cNvPr id="18" name="1 Título"/>
          <p:cNvSpPr txBox="1">
            <a:spLocks/>
          </p:cNvSpPr>
          <p:nvPr/>
        </p:nvSpPr>
        <p:spPr>
          <a:xfrm>
            <a:off x="2428396" y="94508"/>
            <a:ext cx="9222136" cy="1185204"/>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s-ES" sz="4000" b="1" dirty="0" smtClean="0">
              <a:latin typeface="Rockwell" panose="02060603020205020403" pitchFamily="18" charset="0"/>
            </a:endParaRPr>
          </a:p>
        </p:txBody>
      </p:sp>
      <p:sp>
        <p:nvSpPr>
          <p:cNvPr id="6" name="5 Rectángulo"/>
          <p:cNvSpPr/>
          <p:nvPr/>
        </p:nvSpPr>
        <p:spPr>
          <a:xfrm>
            <a:off x="2701147" y="119148"/>
            <a:ext cx="8630822" cy="1077218"/>
          </a:xfrm>
          <a:prstGeom prst="rect">
            <a:avLst/>
          </a:prstGeom>
        </p:spPr>
        <p:txBody>
          <a:bodyPr wrap="square">
            <a:spAutoFit/>
          </a:bodyPr>
          <a:lstStyle/>
          <a:p>
            <a:pPr algn="ctr"/>
            <a:r>
              <a:rPr lang="es-ES" sz="3200" b="1" dirty="0" smtClean="0">
                <a:solidFill>
                  <a:schemeClr val="tx1">
                    <a:lumMod val="85000"/>
                    <a:lumOff val="15000"/>
                  </a:schemeClr>
                </a:solidFill>
                <a:latin typeface="Rockwell" panose="02060603020205020403" pitchFamily="18" charset="0"/>
                <a:ea typeface="+mj-ea"/>
                <a:cs typeface="+mj-cs"/>
              </a:rPr>
              <a:t>8. Presupuesto Institucional-Prestamos a Familias </a:t>
            </a:r>
            <a:r>
              <a:rPr lang="es-ES" sz="3200" b="1" dirty="0" smtClean="0">
                <a:solidFill>
                  <a:schemeClr val="tx1">
                    <a:lumMod val="85000"/>
                    <a:lumOff val="15000"/>
                  </a:schemeClr>
                </a:solidFill>
                <a:latin typeface="Rockwell" panose="02060603020205020403" pitchFamily="18" charset="0"/>
              </a:rPr>
              <a:t>2017-2018</a:t>
            </a:r>
            <a:endParaRPr lang="es-ES" sz="3200" b="1" dirty="0" smtClean="0">
              <a:solidFill>
                <a:schemeClr val="tx1">
                  <a:lumMod val="85000"/>
                  <a:lumOff val="15000"/>
                </a:schemeClr>
              </a:solidFill>
              <a:latin typeface="Rockwell" panose="02060603020205020403" pitchFamily="18" charset="0"/>
              <a:ea typeface="+mj-ea"/>
              <a:cs typeface="+mj-cs"/>
            </a:endParaRPr>
          </a:p>
        </p:txBody>
      </p:sp>
      <p:pic>
        <p:nvPicPr>
          <p:cNvPr id="2" name="Imagen 1"/>
          <p:cNvPicPr>
            <a:picLocks noChangeAspect="1"/>
          </p:cNvPicPr>
          <p:nvPr/>
        </p:nvPicPr>
        <p:blipFill>
          <a:blip r:embed="rId3"/>
          <a:stretch>
            <a:fillRect/>
          </a:stretch>
        </p:blipFill>
        <p:spPr>
          <a:xfrm>
            <a:off x="2701147" y="2377440"/>
            <a:ext cx="9081551" cy="2860766"/>
          </a:xfrm>
          <a:prstGeom prst="rect">
            <a:avLst/>
          </a:prstGeom>
        </p:spPr>
      </p:pic>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055" y="189505"/>
            <a:ext cx="1610378" cy="790209"/>
          </a:xfrm>
          <a:prstGeom prst="rect">
            <a:avLst/>
          </a:prstGeom>
          <a:noFill/>
          <a:ln>
            <a:noFill/>
          </a:ln>
        </p:spPr>
      </p:pic>
    </p:spTree>
    <p:extLst>
      <p:ext uri="{BB962C8B-B14F-4D97-AF65-F5344CB8AC3E}">
        <p14:creationId xmlns:p14="http://schemas.microsoft.com/office/powerpoint/2010/main" val="36294624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34099" y="4397188"/>
            <a:ext cx="1293682" cy="634807"/>
          </a:xfrm>
          <a:prstGeom prst="rect">
            <a:avLst/>
          </a:prstGeom>
          <a:noFill/>
          <a:ln>
            <a:noFill/>
          </a:ln>
        </p:spPr>
      </p:pic>
      <p:grpSp>
        <p:nvGrpSpPr>
          <p:cNvPr id="6" name="5 Grupo"/>
          <p:cNvGrpSpPr/>
          <p:nvPr/>
        </p:nvGrpSpPr>
        <p:grpSpPr>
          <a:xfrm>
            <a:off x="2383404" y="3900144"/>
            <a:ext cx="1643414" cy="1903110"/>
            <a:chOff x="1403941" y="-381549"/>
            <a:chExt cx="2674789" cy="2584914"/>
          </a:xfrm>
          <a:scene3d>
            <a:camera prst="orthographicFront"/>
            <a:lightRig rig="flat" dir="t"/>
          </a:scene3d>
        </p:grpSpPr>
        <p:sp>
          <p:nvSpPr>
            <p:cNvPr id="8" name="7 Rectángulo redondeado"/>
            <p:cNvSpPr/>
            <p:nvPr/>
          </p:nvSpPr>
          <p:spPr>
            <a:xfrm>
              <a:off x="1409638" y="-257731"/>
              <a:ext cx="2669092" cy="2461096"/>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9 Rectángulo"/>
            <p:cNvSpPr/>
            <p:nvPr/>
          </p:nvSpPr>
          <p:spPr>
            <a:xfrm>
              <a:off x="1403941" y="-381549"/>
              <a:ext cx="2524926" cy="231693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endParaRPr lang="es-PY" sz="2400" b="1" kern="1200" dirty="0" smtClean="0">
                <a:solidFill>
                  <a:schemeClr val="tx1"/>
                </a:solidFill>
              </a:endParaRPr>
            </a:p>
            <a:p>
              <a:pPr lvl="0" algn="ctr" defTabSz="1733550">
                <a:lnSpc>
                  <a:spcPct val="90000"/>
                </a:lnSpc>
                <a:spcBef>
                  <a:spcPct val="0"/>
                </a:spcBef>
                <a:spcAft>
                  <a:spcPct val="35000"/>
                </a:spcAft>
              </a:pPr>
              <a:r>
                <a:rPr lang="es-PY" sz="2400" b="1" kern="1200" dirty="0" smtClean="0">
                  <a:solidFill>
                    <a:schemeClr val="tx1"/>
                  </a:solidFill>
                </a:rPr>
                <a:t>2017</a:t>
              </a:r>
            </a:p>
            <a:p>
              <a:pPr lvl="0" algn="ctr" defTabSz="1733550">
                <a:lnSpc>
                  <a:spcPct val="90000"/>
                </a:lnSpc>
                <a:spcBef>
                  <a:spcPct val="0"/>
                </a:spcBef>
                <a:spcAft>
                  <a:spcPct val="35000"/>
                </a:spcAft>
              </a:pPr>
              <a:r>
                <a:rPr lang="es-PY" sz="2400" b="1" dirty="0">
                  <a:solidFill>
                    <a:schemeClr val="tx1"/>
                  </a:solidFill>
                </a:rPr>
                <a:t>76.948</a:t>
              </a:r>
              <a:r>
                <a:rPr lang="es-PY" sz="2400" dirty="0">
                  <a:solidFill>
                    <a:schemeClr val="tx1">
                      <a:lumMod val="75000"/>
                      <a:lumOff val="25000"/>
                    </a:schemeClr>
                  </a:solidFill>
                  <a:cs typeface="Calibri" pitchFamily="34" charset="0"/>
                </a:rPr>
                <a:t>	</a:t>
              </a:r>
              <a:endParaRPr lang="es-PY" sz="2400" b="1" kern="1200" dirty="0">
                <a:solidFill>
                  <a:schemeClr val="tx1"/>
                </a:solidFill>
              </a:endParaRPr>
            </a:p>
          </p:txBody>
        </p:sp>
      </p:grpSp>
      <p:grpSp>
        <p:nvGrpSpPr>
          <p:cNvPr id="12" name="11 Grupo"/>
          <p:cNvGrpSpPr/>
          <p:nvPr/>
        </p:nvGrpSpPr>
        <p:grpSpPr>
          <a:xfrm>
            <a:off x="8373291" y="1559859"/>
            <a:ext cx="2723174" cy="2058552"/>
            <a:chOff x="1297615" y="-1326261"/>
            <a:chExt cx="2669092" cy="2461096"/>
          </a:xfrm>
          <a:scene3d>
            <a:camera prst="orthographicFront"/>
            <a:lightRig rig="flat" dir="t"/>
          </a:scene3d>
        </p:grpSpPr>
        <p:sp>
          <p:nvSpPr>
            <p:cNvPr id="13" name="12 Rectángulo redondeado"/>
            <p:cNvSpPr/>
            <p:nvPr/>
          </p:nvSpPr>
          <p:spPr>
            <a:xfrm>
              <a:off x="1297615" y="-1326261"/>
              <a:ext cx="2669092" cy="2461096"/>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13 Rectángulo"/>
            <p:cNvSpPr/>
            <p:nvPr/>
          </p:nvSpPr>
          <p:spPr>
            <a:xfrm>
              <a:off x="1297615" y="-1252646"/>
              <a:ext cx="2524925" cy="231693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s-PY" sz="2000" b="1" kern="1200" dirty="0" smtClean="0">
                  <a:solidFill>
                    <a:schemeClr val="tx1"/>
                  </a:solidFill>
                </a:rPr>
                <a:t>CANTIDAD DE FINCAS: 289.649</a:t>
              </a:r>
              <a:endParaRPr lang="es-PY" sz="2000" b="1" kern="1200" dirty="0">
                <a:solidFill>
                  <a:schemeClr val="tx1"/>
                </a:solidFill>
              </a:endParaRPr>
            </a:p>
          </p:txBody>
        </p:sp>
      </p:grpSp>
      <p:sp>
        <p:nvSpPr>
          <p:cNvPr id="15" name="14 Rectángulo redondeado"/>
          <p:cNvSpPr/>
          <p:nvPr/>
        </p:nvSpPr>
        <p:spPr>
          <a:xfrm>
            <a:off x="8373291" y="4098665"/>
            <a:ext cx="2723174" cy="2158444"/>
          </a:xfrm>
          <a:prstGeom prst="roundRect">
            <a:avLst>
              <a:gd name="adj" fmla="val 13001"/>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pPr lvl="0" algn="ctr" defTabSz="1733550">
              <a:lnSpc>
                <a:spcPct val="90000"/>
              </a:lnSpc>
              <a:spcBef>
                <a:spcPct val="0"/>
              </a:spcBef>
              <a:spcAft>
                <a:spcPct val="35000"/>
              </a:spcAft>
            </a:pPr>
            <a:endParaRPr lang="es-PY" sz="2400" b="1" dirty="0" smtClean="0">
              <a:solidFill>
                <a:schemeClr val="tx1"/>
              </a:solidFill>
            </a:endParaRPr>
          </a:p>
          <a:p>
            <a:pPr lvl="0" algn="ctr" defTabSz="1733550">
              <a:lnSpc>
                <a:spcPct val="90000"/>
              </a:lnSpc>
              <a:spcBef>
                <a:spcPct val="0"/>
              </a:spcBef>
              <a:spcAft>
                <a:spcPct val="35000"/>
              </a:spcAft>
            </a:pPr>
            <a:r>
              <a:rPr lang="es-PY" sz="2000" b="1" dirty="0" smtClean="0">
                <a:solidFill>
                  <a:schemeClr val="tx1"/>
                </a:solidFill>
              </a:rPr>
              <a:t>MICROEMPRESARIOS RURALES 650.000</a:t>
            </a:r>
          </a:p>
        </p:txBody>
      </p:sp>
      <p:grpSp>
        <p:nvGrpSpPr>
          <p:cNvPr id="16" name="15 Grupo"/>
          <p:cNvGrpSpPr/>
          <p:nvPr/>
        </p:nvGrpSpPr>
        <p:grpSpPr>
          <a:xfrm>
            <a:off x="5277908" y="2447658"/>
            <a:ext cx="1736077" cy="2584337"/>
            <a:chOff x="1409638" y="-257731"/>
            <a:chExt cx="2669092" cy="2461096"/>
          </a:xfrm>
          <a:scene3d>
            <a:camera prst="orthographicFront"/>
            <a:lightRig rig="flat" dir="t"/>
          </a:scene3d>
        </p:grpSpPr>
        <p:sp>
          <p:nvSpPr>
            <p:cNvPr id="17" name="16 Rectángulo redondeado"/>
            <p:cNvSpPr/>
            <p:nvPr/>
          </p:nvSpPr>
          <p:spPr>
            <a:xfrm>
              <a:off x="1409638" y="-257731"/>
              <a:ext cx="2669092" cy="2461096"/>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8" name="17 Rectángulo"/>
            <p:cNvSpPr/>
            <p:nvPr/>
          </p:nvSpPr>
          <p:spPr>
            <a:xfrm>
              <a:off x="1493275" y="-176058"/>
              <a:ext cx="2524925" cy="231693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s-PY" sz="2400" b="1" kern="1200" dirty="0" smtClean="0">
                  <a:solidFill>
                    <a:schemeClr val="tx1"/>
                  </a:solidFill>
                </a:rPr>
                <a:t>2018</a:t>
              </a:r>
            </a:p>
            <a:p>
              <a:pPr lvl="0" algn="ctr" defTabSz="1733550">
                <a:lnSpc>
                  <a:spcPct val="90000"/>
                </a:lnSpc>
                <a:spcBef>
                  <a:spcPct val="0"/>
                </a:spcBef>
                <a:spcAft>
                  <a:spcPct val="35000"/>
                </a:spcAft>
              </a:pPr>
              <a:r>
                <a:rPr lang="es-PY" sz="2400" b="1" kern="1200" dirty="0" smtClean="0">
                  <a:solidFill>
                    <a:schemeClr val="tx1"/>
                  </a:solidFill>
                </a:rPr>
                <a:t>100.000</a:t>
              </a:r>
              <a:endParaRPr lang="es-PY" sz="2400" b="1" kern="1200" dirty="0">
                <a:solidFill>
                  <a:schemeClr val="tx1"/>
                </a:solidFill>
              </a:endParaRPr>
            </a:p>
          </p:txBody>
        </p:sp>
      </p:grpSp>
      <p:sp>
        <p:nvSpPr>
          <p:cNvPr id="19" name="18 CuadroTexto"/>
          <p:cNvSpPr txBox="1"/>
          <p:nvPr/>
        </p:nvSpPr>
        <p:spPr>
          <a:xfrm>
            <a:off x="2503914" y="292221"/>
            <a:ext cx="9020141" cy="584775"/>
          </a:xfrm>
          <a:prstGeom prst="rect">
            <a:avLst/>
          </a:prstGeom>
          <a:noFill/>
        </p:spPr>
        <p:txBody>
          <a:bodyPr wrap="square" rtlCol="0">
            <a:spAutoFit/>
          </a:bodyPr>
          <a:lstStyle/>
          <a:p>
            <a:pPr algn="ctr"/>
            <a:r>
              <a:rPr lang="es-ES" sz="3200" b="1" dirty="0">
                <a:solidFill>
                  <a:schemeClr val="tx1">
                    <a:lumMod val="85000"/>
                    <a:lumOff val="15000"/>
                  </a:schemeClr>
                </a:solidFill>
                <a:latin typeface="Rockwell" panose="02060603020205020403" pitchFamily="18" charset="0"/>
                <a:ea typeface="+mj-ea"/>
                <a:cs typeface="+mj-cs"/>
              </a:rPr>
              <a:t>9</a:t>
            </a:r>
            <a:r>
              <a:rPr lang="es-ES" sz="3200" b="1" dirty="0" smtClean="0">
                <a:solidFill>
                  <a:schemeClr val="tx1">
                    <a:lumMod val="85000"/>
                    <a:lumOff val="15000"/>
                  </a:schemeClr>
                </a:solidFill>
                <a:latin typeface="Rockwell" panose="02060603020205020403" pitchFamily="18" charset="0"/>
                <a:ea typeface="+mj-ea"/>
                <a:cs typeface="+mj-cs"/>
              </a:rPr>
              <a:t>. Meta Institucional</a:t>
            </a:r>
          </a:p>
        </p:txBody>
      </p:sp>
      <p:cxnSp>
        <p:nvCxnSpPr>
          <p:cNvPr id="3" name="Conector angular 2"/>
          <p:cNvCxnSpPr/>
          <p:nvPr/>
        </p:nvCxnSpPr>
        <p:spPr>
          <a:xfrm flipV="1">
            <a:off x="4270786" y="4098665"/>
            <a:ext cx="871369" cy="753034"/>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flipV="1">
            <a:off x="7153835" y="3205779"/>
            <a:ext cx="731520" cy="54115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a:off x="7149738" y="3899329"/>
            <a:ext cx="735617" cy="5758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1" name="Imagen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055" y="189505"/>
            <a:ext cx="1610378" cy="790209"/>
          </a:xfrm>
          <a:prstGeom prst="rect">
            <a:avLst/>
          </a:prstGeom>
          <a:noFill/>
          <a:ln>
            <a:noFill/>
          </a:ln>
        </p:spPr>
      </p:pic>
    </p:spTree>
    <p:extLst>
      <p:ext uri="{BB962C8B-B14F-4D97-AF65-F5344CB8AC3E}">
        <p14:creationId xmlns:p14="http://schemas.microsoft.com/office/powerpoint/2010/main" val="3629462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34099" y="4397188"/>
            <a:ext cx="1293682" cy="634807"/>
          </a:xfrm>
          <a:prstGeom prst="rect">
            <a:avLst/>
          </a:prstGeom>
          <a:noFill/>
          <a:ln>
            <a:noFill/>
          </a:ln>
        </p:spPr>
      </p:pic>
      <p:pic>
        <p:nvPicPr>
          <p:cNvPr id="21" name="Imagen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055" y="189505"/>
            <a:ext cx="1610378" cy="790209"/>
          </a:xfrm>
          <a:prstGeom prst="rect">
            <a:avLst/>
          </a:prstGeom>
          <a:noFill/>
          <a:ln>
            <a:noFill/>
          </a:ln>
        </p:spPr>
      </p:pic>
      <p:sp>
        <p:nvSpPr>
          <p:cNvPr id="22" name="2 Marcador de contenido"/>
          <p:cNvSpPr txBox="1">
            <a:spLocks/>
          </p:cNvSpPr>
          <p:nvPr/>
        </p:nvSpPr>
        <p:spPr>
          <a:xfrm>
            <a:off x="2360601" y="1699636"/>
            <a:ext cx="9996861" cy="3777622"/>
          </a:xfrm>
          <a:prstGeom prst="rect">
            <a:avLst/>
          </a:prstGeom>
        </p:spPr>
        <p:txBody>
          <a:bodyPr vert="horz" lIns="91440" tIns="45720" rIns="91440" bIns="45720" rtlCol="0" anchor="t">
            <a:normAutofit fontScale="40000" lnSpcReduction="20000"/>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s-ES" sz="18000" b="1" smtClean="0"/>
              <a:t>MUCHAS GRACIAS</a:t>
            </a:r>
          </a:p>
          <a:p>
            <a:endParaRPr lang="es-ES" sz="12600" b="1" smtClean="0"/>
          </a:p>
          <a:p>
            <a:pPr fontAlgn="base"/>
            <a:r>
              <a:rPr lang="es-ES" sz="6000" b="1" smtClean="0"/>
              <a:t>Crédito Agrícola de Habilitación </a:t>
            </a:r>
          </a:p>
          <a:p>
            <a:pPr fontAlgn="base"/>
            <a:r>
              <a:rPr lang="es-ES" sz="6000" b="1" smtClean="0"/>
              <a:t>DIRECCIÓN: Carios 362 casi William Richardson, Asunción - Paraguay</a:t>
            </a:r>
            <a:endParaRPr lang="es-ES" sz="6000" smtClean="0"/>
          </a:p>
          <a:p>
            <a:pPr fontAlgn="base"/>
            <a:r>
              <a:rPr lang="es-ES" sz="6000" b="1" smtClean="0"/>
              <a:t>TELÉFONO: (+59521) 5690 100 / 201 </a:t>
            </a:r>
          </a:p>
          <a:p>
            <a:pPr fontAlgn="base"/>
            <a:r>
              <a:rPr lang="es-ES" sz="6000" b="1" smtClean="0"/>
              <a:t>EMAIL: </a:t>
            </a:r>
            <a:r>
              <a:rPr lang="es-ES" sz="6000" b="1" smtClean="0">
                <a:hlinkClick r:id="rId3"/>
              </a:rPr>
              <a:t>cah@cah.gov.py</a:t>
            </a:r>
            <a:endParaRPr lang="es-ES" sz="6000" dirty="0"/>
          </a:p>
        </p:txBody>
      </p:sp>
    </p:spTree>
    <p:extLst>
      <p:ext uri="{BB962C8B-B14F-4D97-AF65-F5344CB8AC3E}">
        <p14:creationId xmlns:p14="http://schemas.microsoft.com/office/powerpoint/2010/main" val="3887007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69" y="228694"/>
            <a:ext cx="2040824" cy="1001428"/>
          </a:xfrm>
          <a:prstGeom prst="rect">
            <a:avLst/>
          </a:prstGeom>
          <a:noFill/>
          <a:ln>
            <a:noFill/>
          </a:ln>
        </p:spPr>
      </p:pic>
      <p:pic>
        <p:nvPicPr>
          <p:cNvPr id="9" name="Imagen 8"/>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34099" y="4397188"/>
            <a:ext cx="1293682" cy="634807"/>
          </a:xfrm>
          <a:prstGeom prst="rect">
            <a:avLst/>
          </a:prstGeom>
          <a:noFill/>
          <a:ln>
            <a:noFill/>
          </a:ln>
        </p:spPr>
      </p:pic>
      <p:sp>
        <p:nvSpPr>
          <p:cNvPr id="8" name="1 Título"/>
          <p:cNvSpPr txBox="1">
            <a:spLocks/>
          </p:cNvSpPr>
          <p:nvPr/>
        </p:nvSpPr>
        <p:spPr>
          <a:xfrm>
            <a:off x="2617638" y="228694"/>
            <a:ext cx="8911687" cy="959130"/>
          </a:xfrm>
          <a:prstGeom prst="rect">
            <a:avLst/>
          </a:prstGeom>
        </p:spPr>
        <p:txBody>
          <a:bodyPr vert="horz" lIns="91440" tIns="45720" rIns="91440" bIns="45720" rtlCol="0" anchor="b">
            <a:noAutofit/>
          </a:bodyPr>
          <a:lstStyle>
            <a:defPPr>
              <a:defRPr lang="en-US"/>
            </a:defPPr>
            <a:lvl1pPr algn="ctr">
              <a:spcBef>
                <a:spcPct val="0"/>
              </a:spcBef>
              <a:buNone/>
              <a:defRPr sz="4000" b="1">
                <a:solidFill>
                  <a:schemeClr val="tx1">
                    <a:lumMod val="85000"/>
                    <a:lumOff val="15000"/>
                  </a:schemeClr>
                </a:solidFill>
                <a:latin typeface="Rockwell" panose="02060603020205020403" pitchFamily="18" charset="0"/>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endParaRPr lang="es-ES" dirty="0"/>
          </a:p>
          <a:p>
            <a:endParaRPr lang="es-ES" dirty="0"/>
          </a:p>
          <a:p>
            <a:endParaRPr lang="es-ES" dirty="0"/>
          </a:p>
          <a:p>
            <a:endParaRPr lang="es-ES" dirty="0"/>
          </a:p>
          <a:p>
            <a:endParaRPr lang="es-ES" dirty="0"/>
          </a:p>
          <a:p>
            <a:endParaRPr lang="es-ES" dirty="0"/>
          </a:p>
          <a:p>
            <a:endParaRPr lang="es-ES" dirty="0"/>
          </a:p>
          <a:p>
            <a:r>
              <a:rPr lang="es-ES" dirty="0"/>
              <a:t>1. Quienes somos</a:t>
            </a:r>
            <a:r>
              <a:rPr lang="es-ES" dirty="0" smtClean="0"/>
              <a:t>...</a:t>
            </a:r>
            <a:endParaRPr lang="es-ES" dirty="0"/>
          </a:p>
        </p:txBody>
      </p:sp>
      <p:sp>
        <p:nvSpPr>
          <p:cNvPr id="12" name="11 CuadroTexto"/>
          <p:cNvSpPr txBox="1"/>
          <p:nvPr/>
        </p:nvSpPr>
        <p:spPr>
          <a:xfrm>
            <a:off x="2721782" y="1758545"/>
            <a:ext cx="8703398" cy="1477328"/>
          </a:xfrm>
          <a:prstGeom prst="rect">
            <a:avLst/>
          </a:prstGeom>
          <a:noFill/>
        </p:spPr>
        <p:txBody>
          <a:bodyPr wrap="square" rtlCol="0">
            <a:spAutoFit/>
          </a:bodyPr>
          <a:lstStyle/>
          <a:p>
            <a:pPr algn="just">
              <a:lnSpc>
                <a:spcPct val="150000"/>
              </a:lnSpc>
            </a:pPr>
            <a:r>
              <a:rPr lang="es-ES" sz="2000" dirty="0" smtClean="0"/>
              <a:t>El </a:t>
            </a:r>
            <a:r>
              <a:rPr lang="es-ES" sz="2000" b="1" dirty="0" smtClean="0"/>
              <a:t>Crédito Agrícola de Habilitación </a:t>
            </a:r>
            <a:r>
              <a:rPr lang="es-ES" sz="2000" dirty="0" smtClean="0"/>
              <a:t>es un ente autárquico, regida por la </a:t>
            </a:r>
            <a:r>
              <a:rPr lang="es-ES" sz="2000" b="1" dirty="0" smtClean="0"/>
              <a:t>Ley Nº 5.361</a:t>
            </a:r>
            <a:r>
              <a:rPr lang="es-ES" sz="2000" dirty="0" smtClean="0"/>
              <a:t> de </a:t>
            </a:r>
            <a:r>
              <a:rPr lang="es-ES" sz="2000" b="1" dirty="0" smtClean="0"/>
              <a:t>“Reforma de la Carta Orgánica del Crédito Agrícola de Habilitación”, </a:t>
            </a:r>
            <a:r>
              <a:rPr lang="es-ES" sz="2000" dirty="0" smtClean="0"/>
              <a:t>sancionada en fecha </a:t>
            </a:r>
            <a:r>
              <a:rPr lang="es-ES" sz="2000" b="1" dirty="0" smtClean="0"/>
              <a:t>01/12/2014.</a:t>
            </a:r>
            <a:endParaRPr lang="es-ES" sz="2000" dirty="0"/>
          </a:p>
        </p:txBody>
      </p:sp>
      <p:sp>
        <p:nvSpPr>
          <p:cNvPr id="13" name="12 CuadroTexto"/>
          <p:cNvSpPr txBox="1"/>
          <p:nvPr/>
        </p:nvSpPr>
        <p:spPr>
          <a:xfrm>
            <a:off x="2617638" y="3843170"/>
            <a:ext cx="8703398" cy="2400657"/>
          </a:xfrm>
          <a:prstGeom prst="rect">
            <a:avLst/>
          </a:prstGeom>
          <a:noFill/>
        </p:spPr>
        <p:txBody>
          <a:bodyPr wrap="square" rtlCol="0">
            <a:spAutoFit/>
          </a:bodyPr>
          <a:lstStyle/>
          <a:p>
            <a:pPr>
              <a:lnSpc>
                <a:spcPct val="150000"/>
              </a:lnSpc>
            </a:pPr>
            <a:r>
              <a:rPr lang="es-ES" sz="2000" dirty="0" smtClean="0"/>
              <a:t>“Con mas de</a:t>
            </a:r>
            <a:r>
              <a:rPr lang="es-ES" sz="2000" b="1" dirty="0" smtClean="0"/>
              <a:t> 73 años </a:t>
            </a:r>
            <a:r>
              <a:rPr lang="es-ES" sz="2000" dirty="0" smtClean="0"/>
              <a:t>de funcionamiento ininterrumpido, </a:t>
            </a:r>
          </a:p>
          <a:p>
            <a:pPr>
              <a:lnSpc>
                <a:spcPct val="150000"/>
              </a:lnSpc>
            </a:pPr>
            <a:r>
              <a:rPr lang="es-ES" sz="2000" b="1" dirty="0" smtClean="0"/>
              <a:t>442 Funcionarios </a:t>
            </a:r>
            <a:r>
              <a:rPr lang="es-ES" sz="2000" dirty="0" smtClean="0"/>
              <a:t>trabajando,</a:t>
            </a:r>
          </a:p>
          <a:p>
            <a:pPr>
              <a:lnSpc>
                <a:spcPct val="150000"/>
              </a:lnSpc>
            </a:pPr>
            <a:r>
              <a:rPr lang="es-ES" sz="2000" b="1" dirty="0" smtClean="0"/>
              <a:t>76.948 clientes activos</a:t>
            </a:r>
          </a:p>
          <a:p>
            <a:pPr>
              <a:lnSpc>
                <a:spcPct val="150000"/>
              </a:lnSpc>
            </a:pPr>
            <a:r>
              <a:rPr lang="es-ES" sz="2000" b="1" dirty="0" smtClean="0"/>
              <a:t>73 Puntos de Atención</a:t>
            </a:r>
            <a:r>
              <a:rPr lang="es-ES" sz="2000" dirty="0" smtClean="0"/>
              <a:t> </a:t>
            </a:r>
            <a:r>
              <a:rPr lang="es-ES" sz="2000" b="1" dirty="0" smtClean="0"/>
              <a:t>propios</a:t>
            </a:r>
            <a:r>
              <a:rPr lang="es-ES" sz="2000" dirty="0" smtClean="0"/>
              <a:t> y </a:t>
            </a:r>
            <a:r>
              <a:rPr lang="es-ES" sz="2000" b="1" dirty="0" smtClean="0"/>
              <a:t>263 puntos de acceso</a:t>
            </a:r>
            <a:r>
              <a:rPr lang="es-ES" sz="2000" dirty="0" smtClean="0"/>
              <a:t>, cubriendo los </a:t>
            </a:r>
            <a:r>
              <a:rPr lang="es-ES" sz="2000" b="1" dirty="0" smtClean="0"/>
              <a:t>17 Departamentos </a:t>
            </a:r>
            <a:r>
              <a:rPr lang="es-ES" sz="2000" dirty="0" smtClean="0"/>
              <a:t>del país” </a:t>
            </a:r>
            <a:endParaRPr lang="es-ES" sz="2000" dirty="0"/>
          </a:p>
        </p:txBody>
      </p:sp>
    </p:spTree>
    <p:extLst>
      <p:ext uri="{BB962C8B-B14F-4D97-AF65-F5344CB8AC3E}">
        <p14:creationId xmlns:p14="http://schemas.microsoft.com/office/powerpoint/2010/main" val="2697820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055" y="189505"/>
            <a:ext cx="1610378" cy="790209"/>
          </a:xfrm>
          <a:prstGeom prst="rect">
            <a:avLst/>
          </a:prstGeom>
          <a:noFill/>
          <a:ln>
            <a:noFill/>
          </a:ln>
        </p:spPr>
      </p:pic>
      <p:pic>
        <p:nvPicPr>
          <p:cNvPr id="9" name="Imagen 8"/>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34099" y="4397188"/>
            <a:ext cx="1293682" cy="634807"/>
          </a:xfrm>
          <a:prstGeom prst="rect">
            <a:avLst/>
          </a:prstGeom>
          <a:noFill/>
          <a:ln>
            <a:noFill/>
          </a:ln>
        </p:spPr>
      </p:pic>
      <p:sp>
        <p:nvSpPr>
          <p:cNvPr id="10" name="3 Título"/>
          <p:cNvSpPr txBox="1">
            <a:spLocks/>
          </p:cNvSpPr>
          <p:nvPr/>
        </p:nvSpPr>
        <p:spPr>
          <a:xfrm>
            <a:off x="1678613" y="292221"/>
            <a:ext cx="10575688" cy="584775"/>
          </a:xfrm>
          <a:prstGeom prst="rect">
            <a:avLst/>
          </a:prstGeom>
          <a:noFill/>
        </p:spPr>
        <p:txBody>
          <a:bodyPr vert="horz" wrap="square" lIns="91440" tIns="45720" rIns="91440" bIns="45720" rtlCol="0" anchor="b">
            <a:sp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3200" b="1" dirty="0" smtClean="0">
                <a:latin typeface="Rockwell" panose="02060603020205020403" pitchFamily="18" charset="0"/>
              </a:rPr>
              <a:t>2. Resultados alcanzados durante el año 2017*</a:t>
            </a:r>
          </a:p>
        </p:txBody>
      </p:sp>
      <p:pic>
        <p:nvPicPr>
          <p:cNvPr id="3" name="Imagen 2"/>
          <p:cNvPicPr>
            <a:picLocks noChangeAspect="1"/>
          </p:cNvPicPr>
          <p:nvPr/>
        </p:nvPicPr>
        <p:blipFill>
          <a:blip r:embed="rId3"/>
          <a:stretch>
            <a:fillRect/>
          </a:stretch>
        </p:blipFill>
        <p:spPr>
          <a:xfrm>
            <a:off x="1854926" y="1084217"/>
            <a:ext cx="10223062" cy="5294029"/>
          </a:xfrm>
          <a:prstGeom prst="rect">
            <a:avLst/>
          </a:prstGeom>
        </p:spPr>
      </p:pic>
      <p:sp>
        <p:nvSpPr>
          <p:cNvPr id="11" name="5 CuadroTexto"/>
          <p:cNvSpPr txBox="1"/>
          <p:nvPr/>
        </p:nvSpPr>
        <p:spPr>
          <a:xfrm>
            <a:off x="1854926" y="6378246"/>
            <a:ext cx="5189838" cy="307777"/>
          </a:xfrm>
          <a:prstGeom prst="rect">
            <a:avLst/>
          </a:prstGeom>
          <a:noFill/>
        </p:spPr>
        <p:txBody>
          <a:bodyPr wrap="square" rtlCol="0">
            <a:spAutoFit/>
          </a:bodyPr>
          <a:lstStyle/>
          <a:p>
            <a:r>
              <a:rPr lang="es-ES" sz="1400" dirty="0" smtClean="0"/>
              <a:t>*datos al 25/09/2017</a:t>
            </a:r>
            <a:endParaRPr lang="es-ES" sz="1400" dirty="0"/>
          </a:p>
        </p:txBody>
      </p:sp>
    </p:spTree>
    <p:extLst>
      <p:ext uri="{BB962C8B-B14F-4D97-AF65-F5344CB8AC3E}">
        <p14:creationId xmlns:p14="http://schemas.microsoft.com/office/powerpoint/2010/main" val="4095350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34099" y="4397188"/>
            <a:ext cx="1293682" cy="634807"/>
          </a:xfrm>
          <a:prstGeom prst="rect">
            <a:avLst/>
          </a:prstGeom>
          <a:noFill/>
          <a:ln>
            <a:noFill/>
          </a:ln>
        </p:spPr>
      </p:pic>
      <p:sp>
        <p:nvSpPr>
          <p:cNvPr id="6" name="5 CuadroTexto"/>
          <p:cNvSpPr txBox="1"/>
          <p:nvPr/>
        </p:nvSpPr>
        <p:spPr>
          <a:xfrm>
            <a:off x="2849581" y="1208160"/>
            <a:ext cx="8911687" cy="1200329"/>
          </a:xfrm>
          <a:prstGeom prst="rect">
            <a:avLst/>
          </a:prstGeom>
          <a:noFill/>
        </p:spPr>
        <p:txBody>
          <a:bodyPr wrap="square" rtlCol="0">
            <a:spAutoFit/>
          </a:bodyPr>
          <a:lstStyle/>
          <a:p>
            <a:pPr algn="just"/>
            <a:r>
              <a:rPr lang="es-PY" dirty="0"/>
              <a:t>Rango de Tasas de interés desde 0,5% hasta </a:t>
            </a:r>
            <a:r>
              <a:rPr lang="es-PY" dirty="0" smtClean="0"/>
              <a:t>1</a:t>
            </a:r>
            <a:r>
              <a:rPr lang="es-PY" dirty="0" smtClean="0"/>
              <a:t>,5% </a:t>
            </a:r>
            <a:r>
              <a:rPr lang="es-PY" dirty="0"/>
              <a:t>mensual (dependiendo del origen de fondeo y nivel de riesgo), a plazos de hasta 10 años, y considerando los montos (microcréditos) sin la necesidad de exigir Garantías Reales en prácticamente la totalidad de las operaciones.</a:t>
            </a:r>
          </a:p>
        </p:txBody>
      </p:sp>
      <p:sp>
        <p:nvSpPr>
          <p:cNvPr id="7" name="1 Título"/>
          <p:cNvSpPr txBox="1">
            <a:spLocks/>
          </p:cNvSpPr>
          <p:nvPr/>
        </p:nvSpPr>
        <p:spPr>
          <a:xfrm>
            <a:off x="2347179" y="268456"/>
            <a:ext cx="8911687" cy="620738"/>
          </a:xfrm>
          <a:prstGeom prst="rect">
            <a:avLst/>
          </a:prstGeom>
        </p:spPr>
        <p:txBody>
          <a:bodyPr vert="horz" lIns="91440" tIns="45720" rIns="91440" bIns="45720" rtlCol="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s-ES" sz="3200" b="1" dirty="0" smtClean="0">
                <a:solidFill>
                  <a:schemeClr val="tx1">
                    <a:lumMod val="85000"/>
                    <a:lumOff val="15000"/>
                  </a:schemeClr>
                </a:solidFill>
                <a:latin typeface="Rockwell" panose="02060603020205020403" pitchFamily="18" charset="0"/>
                <a:ea typeface="+mj-ea"/>
                <a:cs typeface="+mj-cs"/>
              </a:rPr>
              <a:t>3. Nuevas Condiciones Financieras</a:t>
            </a:r>
          </a:p>
        </p:txBody>
      </p:sp>
      <p:graphicFrame>
        <p:nvGraphicFramePr>
          <p:cNvPr id="2" name="Diagrama 1"/>
          <p:cNvGraphicFramePr/>
          <p:nvPr>
            <p:extLst>
              <p:ext uri="{D42A27DB-BD31-4B8C-83A1-F6EECF244321}">
                <p14:modId xmlns:p14="http://schemas.microsoft.com/office/powerpoint/2010/main" val="1643572523"/>
              </p:ext>
            </p:extLst>
          </p:nvPr>
        </p:nvGraphicFramePr>
        <p:xfrm>
          <a:off x="3214159" y="2399949"/>
          <a:ext cx="7177728" cy="1644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a 2"/>
          <p:cNvGraphicFramePr/>
          <p:nvPr>
            <p:extLst>
              <p:ext uri="{D42A27DB-BD31-4B8C-83A1-F6EECF244321}">
                <p14:modId xmlns:p14="http://schemas.microsoft.com/office/powerpoint/2010/main" val="4033333363"/>
              </p:ext>
            </p:extLst>
          </p:nvPr>
        </p:nvGraphicFramePr>
        <p:xfrm>
          <a:off x="2849581" y="3752260"/>
          <a:ext cx="4583953" cy="29576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8" name="Grupo 17"/>
          <p:cNvGrpSpPr/>
          <p:nvPr/>
        </p:nvGrpSpPr>
        <p:grpSpPr>
          <a:xfrm>
            <a:off x="7598154" y="4571162"/>
            <a:ext cx="1973512" cy="1219004"/>
            <a:chOff x="2065430" y="2130921"/>
            <a:chExt cx="1973512" cy="1219004"/>
          </a:xfrm>
        </p:grpSpPr>
        <p:sp>
          <p:nvSpPr>
            <p:cNvPr id="23" name="Rectángulo 22"/>
            <p:cNvSpPr/>
            <p:nvPr/>
          </p:nvSpPr>
          <p:spPr>
            <a:xfrm>
              <a:off x="2065430" y="2130921"/>
              <a:ext cx="1973512" cy="121900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Rectángulo 23"/>
            <p:cNvSpPr/>
            <p:nvPr/>
          </p:nvSpPr>
          <p:spPr>
            <a:xfrm>
              <a:off x="2065430" y="2130921"/>
              <a:ext cx="1973512" cy="121900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PY" sz="1400" kern="1200" dirty="0" smtClean="0"/>
                <a:t>18% - </a:t>
              </a:r>
              <a:r>
                <a:rPr lang="es-PY" sz="1400" dirty="0" smtClean="0"/>
                <a:t>29</a:t>
              </a:r>
              <a:r>
                <a:rPr lang="es-PY" sz="1400" kern="1200" dirty="0" smtClean="0"/>
                <a:t>%</a:t>
              </a:r>
            </a:p>
            <a:p>
              <a:pPr lvl="0" algn="ctr" defTabSz="488950">
                <a:lnSpc>
                  <a:spcPct val="90000"/>
                </a:lnSpc>
                <a:spcBef>
                  <a:spcPct val="0"/>
                </a:spcBef>
                <a:spcAft>
                  <a:spcPct val="35000"/>
                </a:spcAft>
              </a:pPr>
              <a:r>
                <a:rPr lang="es-PY" sz="1400" kern="1200" dirty="0" smtClean="0"/>
                <a:t>Promedio Ponderado de Tasa de Interés activa efectiva anual bancos-financieras</a:t>
              </a:r>
            </a:p>
            <a:p>
              <a:pPr lvl="0" algn="ctr" defTabSz="488950">
                <a:lnSpc>
                  <a:spcPct val="90000"/>
                </a:lnSpc>
                <a:spcBef>
                  <a:spcPct val="0"/>
                </a:spcBef>
                <a:spcAft>
                  <a:spcPct val="35000"/>
                </a:spcAft>
              </a:pPr>
              <a:endParaRPr lang="es-PY" sz="1100" kern="1200" dirty="0"/>
            </a:p>
          </p:txBody>
        </p:sp>
      </p:grpSp>
      <p:sp>
        <p:nvSpPr>
          <p:cNvPr id="19" name="Medio marco 18"/>
          <p:cNvSpPr/>
          <p:nvPr/>
        </p:nvSpPr>
        <p:spPr>
          <a:xfrm>
            <a:off x="7424031" y="4397188"/>
            <a:ext cx="473960" cy="474083"/>
          </a:xfrm>
          <a:prstGeom prst="halfFrame">
            <a:avLst>
              <a:gd name="adj1" fmla="val 25770"/>
              <a:gd name="adj2" fmla="val 257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Medio marco 19"/>
          <p:cNvSpPr/>
          <p:nvPr/>
        </p:nvSpPr>
        <p:spPr>
          <a:xfrm rot="5400000">
            <a:off x="9285495" y="4397249"/>
            <a:ext cx="474083" cy="473960"/>
          </a:xfrm>
          <a:prstGeom prst="halfFrame">
            <a:avLst>
              <a:gd name="adj1" fmla="val 25770"/>
              <a:gd name="adj2" fmla="val 257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Medio marco 20"/>
          <p:cNvSpPr/>
          <p:nvPr/>
        </p:nvSpPr>
        <p:spPr>
          <a:xfrm rot="16200000">
            <a:off x="7423970" y="5490355"/>
            <a:ext cx="474083" cy="473960"/>
          </a:xfrm>
          <a:prstGeom prst="halfFrame">
            <a:avLst>
              <a:gd name="adj1" fmla="val 25770"/>
              <a:gd name="adj2" fmla="val 257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Medio marco 21"/>
          <p:cNvSpPr/>
          <p:nvPr/>
        </p:nvSpPr>
        <p:spPr>
          <a:xfrm rot="10800000">
            <a:off x="9285556" y="5490294"/>
            <a:ext cx="473960" cy="474083"/>
          </a:xfrm>
          <a:prstGeom prst="halfFrame">
            <a:avLst>
              <a:gd name="adj1" fmla="val 25770"/>
              <a:gd name="adj2" fmla="val 257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15" name="Imagen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055" y="189505"/>
            <a:ext cx="1610378" cy="790209"/>
          </a:xfrm>
          <a:prstGeom prst="rect">
            <a:avLst/>
          </a:prstGeom>
          <a:noFill/>
          <a:ln>
            <a:noFill/>
          </a:ln>
        </p:spPr>
      </p:pic>
    </p:spTree>
    <p:extLst>
      <p:ext uri="{BB962C8B-B14F-4D97-AF65-F5344CB8AC3E}">
        <p14:creationId xmlns:p14="http://schemas.microsoft.com/office/powerpoint/2010/main" val="3629462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34099" y="4397188"/>
            <a:ext cx="1293682" cy="634807"/>
          </a:xfrm>
          <a:prstGeom prst="rect">
            <a:avLst/>
          </a:prstGeom>
          <a:noFill/>
          <a:ln>
            <a:noFill/>
          </a:ln>
        </p:spPr>
      </p:pic>
      <p:sp>
        <p:nvSpPr>
          <p:cNvPr id="23" name="Rectángulo 22"/>
          <p:cNvSpPr/>
          <p:nvPr/>
        </p:nvSpPr>
        <p:spPr>
          <a:xfrm>
            <a:off x="7598154" y="4571162"/>
            <a:ext cx="1973512" cy="121900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15" name="Imagen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055" y="189505"/>
            <a:ext cx="1610378" cy="790209"/>
          </a:xfrm>
          <a:prstGeom prst="rect">
            <a:avLst/>
          </a:prstGeom>
          <a:noFill/>
          <a:ln>
            <a:noFill/>
          </a:ln>
        </p:spPr>
      </p:pic>
      <p:graphicFrame>
        <p:nvGraphicFramePr>
          <p:cNvPr id="5" name="8 Diagrama"/>
          <p:cNvGraphicFramePr/>
          <p:nvPr>
            <p:extLst>
              <p:ext uri="{D42A27DB-BD31-4B8C-83A1-F6EECF244321}">
                <p14:modId xmlns:p14="http://schemas.microsoft.com/office/powerpoint/2010/main" val="3165047281"/>
              </p:ext>
            </p:extLst>
          </p:nvPr>
        </p:nvGraphicFramePr>
        <p:xfrm>
          <a:off x="2207363" y="1475201"/>
          <a:ext cx="2111884" cy="9751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12 Grupo"/>
          <p:cNvGrpSpPr/>
          <p:nvPr/>
        </p:nvGrpSpPr>
        <p:grpSpPr>
          <a:xfrm>
            <a:off x="4899020" y="1480221"/>
            <a:ext cx="2143140" cy="965154"/>
            <a:chOff x="-3392" y="31658"/>
            <a:chExt cx="2143140" cy="879840"/>
          </a:xfrm>
        </p:grpSpPr>
        <p:sp>
          <p:nvSpPr>
            <p:cNvPr id="7" name="13 Rectángulo redondeado"/>
            <p:cNvSpPr/>
            <p:nvPr/>
          </p:nvSpPr>
          <p:spPr>
            <a:xfrm>
              <a:off x="-3392" y="31658"/>
              <a:ext cx="2143140" cy="8798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14 Rectángulo"/>
            <p:cNvSpPr/>
            <p:nvPr/>
          </p:nvSpPr>
          <p:spPr>
            <a:xfrm>
              <a:off x="4910" y="78849"/>
              <a:ext cx="2103582" cy="7939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a:r>
                <a:rPr lang="es-PY" sz="2000" dirty="0" smtClean="0">
                  <a:solidFill>
                    <a:schemeClr val="bg1"/>
                  </a:solidFill>
                </a:rPr>
                <a:t>ARTICULADOS </a:t>
              </a:r>
            </a:p>
          </p:txBody>
        </p:sp>
      </p:grpSp>
      <p:graphicFrame>
        <p:nvGraphicFramePr>
          <p:cNvPr id="10" name="15 Diagrama"/>
          <p:cNvGraphicFramePr/>
          <p:nvPr>
            <p:extLst>
              <p:ext uri="{D42A27DB-BD31-4B8C-83A1-F6EECF244321}">
                <p14:modId xmlns:p14="http://schemas.microsoft.com/office/powerpoint/2010/main" val="1206830982"/>
              </p:ext>
            </p:extLst>
          </p:nvPr>
        </p:nvGraphicFramePr>
        <p:xfrm>
          <a:off x="4602734" y="2612571"/>
          <a:ext cx="2439426" cy="38778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1" name="Grupo 19"/>
          <p:cNvGrpSpPr/>
          <p:nvPr/>
        </p:nvGrpSpPr>
        <p:grpSpPr>
          <a:xfrm>
            <a:off x="7257474" y="1480221"/>
            <a:ext cx="2179152" cy="965154"/>
            <a:chOff x="0" y="0"/>
            <a:chExt cx="2143140" cy="879840"/>
          </a:xfrm>
        </p:grpSpPr>
        <p:sp>
          <p:nvSpPr>
            <p:cNvPr id="12" name="Rectángulo redondeado 11"/>
            <p:cNvSpPr/>
            <p:nvPr/>
          </p:nvSpPr>
          <p:spPr>
            <a:xfrm>
              <a:off x="0" y="0"/>
              <a:ext cx="2143140" cy="8798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ángulo 12"/>
            <p:cNvSpPr/>
            <p:nvPr/>
          </p:nvSpPr>
          <p:spPr>
            <a:xfrm>
              <a:off x="42950" y="42950"/>
              <a:ext cx="2057240" cy="7939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Y" sz="2000" dirty="0" smtClean="0"/>
                <a:t>OTROS</a:t>
              </a:r>
              <a:endParaRPr lang="es-PY" sz="2000" kern="1200" dirty="0"/>
            </a:p>
          </p:txBody>
        </p:sp>
      </p:grpSp>
      <p:graphicFrame>
        <p:nvGraphicFramePr>
          <p:cNvPr id="14" name="7 Diagrama"/>
          <p:cNvGraphicFramePr/>
          <p:nvPr>
            <p:extLst>
              <p:ext uri="{D42A27DB-BD31-4B8C-83A1-F6EECF244321}">
                <p14:modId xmlns:p14="http://schemas.microsoft.com/office/powerpoint/2010/main" val="978237896"/>
              </p:ext>
            </p:extLst>
          </p:nvPr>
        </p:nvGraphicFramePr>
        <p:xfrm>
          <a:off x="7239234" y="2612571"/>
          <a:ext cx="2197392" cy="394463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6" name="15 Diagrama"/>
          <p:cNvGraphicFramePr/>
          <p:nvPr>
            <p:extLst>
              <p:ext uri="{D42A27DB-BD31-4B8C-83A1-F6EECF244321}">
                <p14:modId xmlns:p14="http://schemas.microsoft.com/office/powerpoint/2010/main" val="2023260068"/>
              </p:ext>
            </p:extLst>
          </p:nvPr>
        </p:nvGraphicFramePr>
        <p:xfrm>
          <a:off x="9633700" y="2612571"/>
          <a:ext cx="2266563" cy="3944639"/>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7" name="7 Diagrama"/>
          <p:cNvGraphicFramePr/>
          <p:nvPr>
            <p:extLst>
              <p:ext uri="{D42A27DB-BD31-4B8C-83A1-F6EECF244321}">
                <p14:modId xmlns:p14="http://schemas.microsoft.com/office/powerpoint/2010/main" val="809674669"/>
              </p:ext>
            </p:extLst>
          </p:nvPr>
        </p:nvGraphicFramePr>
        <p:xfrm>
          <a:off x="2173263" y="2612571"/>
          <a:ext cx="2145984" cy="3889872"/>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pSp>
        <p:nvGrpSpPr>
          <p:cNvPr id="18" name="Grupo 19"/>
          <p:cNvGrpSpPr/>
          <p:nvPr/>
        </p:nvGrpSpPr>
        <p:grpSpPr>
          <a:xfrm>
            <a:off x="9721111" y="1480221"/>
            <a:ext cx="2179152" cy="965154"/>
            <a:chOff x="0" y="0"/>
            <a:chExt cx="2143140" cy="879840"/>
          </a:xfrm>
        </p:grpSpPr>
        <p:sp>
          <p:nvSpPr>
            <p:cNvPr id="19" name="Rectángulo redondeado 18"/>
            <p:cNvSpPr/>
            <p:nvPr/>
          </p:nvSpPr>
          <p:spPr>
            <a:xfrm>
              <a:off x="0" y="0"/>
              <a:ext cx="2143140" cy="8798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ectángulo 19"/>
            <p:cNvSpPr/>
            <p:nvPr/>
          </p:nvSpPr>
          <p:spPr>
            <a:xfrm>
              <a:off x="42950" y="42950"/>
              <a:ext cx="2057240" cy="7939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Y" sz="2000" dirty="0" smtClean="0"/>
                <a:t>LINEA VERDE</a:t>
              </a:r>
              <a:endParaRPr lang="es-PY" sz="2000" kern="1200" dirty="0"/>
            </a:p>
          </p:txBody>
        </p:sp>
      </p:grpSp>
      <p:sp>
        <p:nvSpPr>
          <p:cNvPr id="21" name="1 Título"/>
          <p:cNvSpPr txBox="1">
            <a:spLocks/>
          </p:cNvSpPr>
          <p:nvPr/>
        </p:nvSpPr>
        <p:spPr>
          <a:xfrm>
            <a:off x="1952433" y="142391"/>
            <a:ext cx="9182162" cy="520106"/>
          </a:xfrm>
          <a:prstGeom prst="rect">
            <a:avLst/>
          </a:prstGeom>
        </p:spPr>
        <p:txBody>
          <a:bodyPr vert="horz" lIns="91440" tIns="45720" rIns="91440" bIns="45720" rtlCol="0" anchor="b">
            <a:normAutofit fontScale="92500" lnSpcReduction="10000"/>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3200" b="1" dirty="0" smtClean="0">
                <a:latin typeface="Rockwell" panose="02060603020205020403" pitchFamily="18" charset="0"/>
              </a:rPr>
              <a:t>4. Productos Financieros </a:t>
            </a:r>
          </a:p>
        </p:txBody>
      </p:sp>
    </p:spTree>
    <p:extLst>
      <p:ext uri="{BB962C8B-B14F-4D97-AF65-F5344CB8AC3E}">
        <p14:creationId xmlns:p14="http://schemas.microsoft.com/office/powerpoint/2010/main" val="1822581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34099" y="4397188"/>
            <a:ext cx="1293682" cy="634807"/>
          </a:xfrm>
          <a:prstGeom prst="rect">
            <a:avLst/>
          </a:prstGeom>
          <a:noFill/>
          <a:ln>
            <a:noFill/>
          </a:ln>
        </p:spPr>
      </p:pic>
      <p:sp>
        <p:nvSpPr>
          <p:cNvPr id="23" name="Rectángulo 22"/>
          <p:cNvSpPr/>
          <p:nvPr/>
        </p:nvSpPr>
        <p:spPr>
          <a:xfrm>
            <a:off x="7598154" y="4571162"/>
            <a:ext cx="1973512" cy="121900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15" name="Imagen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055" y="189505"/>
            <a:ext cx="1610378" cy="790209"/>
          </a:xfrm>
          <a:prstGeom prst="rect">
            <a:avLst/>
          </a:prstGeom>
          <a:noFill/>
          <a:ln>
            <a:noFill/>
          </a:ln>
        </p:spPr>
      </p:pic>
      <p:graphicFrame>
        <p:nvGraphicFramePr>
          <p:cNvPr id="5" name="8 Diagrama"/>
          <p:cNvGraphicFramePr/>
          <p:nvPr>
            <p:extLst>
              <p:ext uri="{D42A27DB-BD31-4B8C-83A1-F6EECF244321}">
                <p14:modId xmlns:p14="http://schemas.microsoft.com/office/powerpoint/2010/main" val="2490425672"/>
              </p:ext>
            </p:extLst>
          </p:nvPr>
        </p:nvGraphicFramePr>
        <p:xfrm>
          <a:off x="2207363" y="1475201"/>
          <a:ext cx="2111884" cy="9751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1 Título"/>
          <p:cNvSpPr txBox="1">
            <a:spLocks/>
          </p:cNvSpPr>
          <p:nvPr/>
        </p:nvSpPr>
        <p:spPr>
          <a:xfrm>
            <a:off x="2604644" y="64503"/>
            <a:ext cx="9182162" cy="520106"/>
          </a:xfrm>
          <a:prstGeom prst="rect">
            <a:avLst/>
          </a:prstGeom>
        </p:spPr>
        <p:txBody>
          <a:bodyPr vert="horz" lIns="91440" tIns="45720" rIns="91440" bIns="45720" rtlCol="0" anchor="b">
            <a:normAutofit fontScale="92500" lnSpcReduction="10000"/>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3200" b="1" dirty="0" smtClean="0">
                <a:latin typeface="Rockwell" panose="02060603020205020403" pitchFamily="18" charset="0"/>
              </a:rPr>
              <a:t>4. Productos Financieros </a:t>
            </a:r>
          </a:p>
        </p:txBody>
      </p:sp>
      <p:pic>
        <p:nvPicPr>
          <p:cNvPr id="2" name="Imagen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57364" y="979714"/>
            <a:ext cx="2068911" cy="2756128"/>
          </a:xfrm>
          <a:prstGeom prst="rect">
            <a:avLst/>
          </a:prstGeom>
        </p:spPr>
      </p:pic>
      <p:pic>
        <p:nvPicPr>
          <p:cNvPr id="3" name="Imagen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76822" y="1072330"/>
            <a:ext cx="2037807" cy="2663512"/>
          </a:xfrm>
          <a:prstGeom prst="rect">
            <a:avLst/>
          </a:prstGeom>
        </p:spPr>
      </p:pic>
      <p:pic>
        <p:nvPicPr>
          <p:cNvPr id="4" name="Imagen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65176" y="1072330"/>
            <a:ext cx="2048820" cy="2663512"/>
          </a:xfrm>
          <a:prstGeom prst="rect">
            <a:avLst/>
          </a:prstGeom>
        </p:spPr>
      </p:pic>
      <p:pic>
        <p:nvPicPr>
          <p:cNvPr id="22" name="Imagen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68517" y="3828458"/>
            <a:ext cx="2057758" cy="2778854"/>
          </a:xfrm>
          <a:prstGeom prst="rect">
            <a:avLst/>
          </a:prstGeom>
        </p:spPr>
      </p:pic>
      <p:pic>
        <p:nvPicPr>
          <p:cNvPr id="24" name="Imagen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51413" y="3828458"/>
            <a:ext cx="2088624" cy="2782388"/>
          </a:xfrm>
          <a:prstGeom prst="rect">
            <a:avLst/>
          </a:prstGeom>
        </p:spPr>
      </p:pic>
      <p:pic>
        <p:nvPicPr>
          <p:cNvPr id="25" name="Imagen 2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765176" y="3828458"/>
            <a:ext cx="2048820" cy="2778854"/>
          </a:xfrm>
          <a:prstGeom prst="rect">
            <a:avLst/>
          </a:prstGeom>
        </p:spPr>
      </p:pic>
    </p:spTree>
    <p:extLst>
      <p:ext uri="{BB962C8B-B14F-4D97-AF65-F5344CB8AC3E}">
        <p14:creationId xmlns:p14="http://schemas.microsoft.com/office/powerpoint/2010/main" val="797132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2839498" y="73682"/>
            <a:ext cx="8840079" cy="652845"/>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s-ES" sz="3200" b="1" dirty="0">
                <a:latin typeface="Rockwell" panose="02060603020205020403" pitchFamily="18" charset="0"/>
              </a:rPr>
              <a:t>5</a:t>
            </a:r>
            <a:r>
              <a:rPr lang="es-ES" sz="3200" b="1" dirty="0" smtClean="0">
                <a:latin typeface="Rockwell" panose="02060603020205020403" pitchFamily="18" charset="0"/>
              </a:rPr>
              <a:t>. Rehabilitación Financiera LEY 5527/15</a:t>
            </a:r>
            <a:endParaRPr lang="es-PY" sz="3200" b="1" dirty="0" smtClean="0">
              <a:latin typeface="Rockwell" panose="02060603020205020403" pitchFamily="18" charset="0"/>
            </a:endParaRPr>
          </a:p>
        </p:txBody>
      </p:sp>
      <p:pic>
        <p:nvPicPr>
          <p:cNvPr id="9" name="Imagen 8"/>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34099" y="4397188"/>
            <a:ext cx="1293682" cy="634807"/>
          </a:xfrm>
          <a:prstGeom prst="rect">
            <a:avLst/>
          </a:prstGeom>
          <a:noFill/>
          <a:ln>
            <a:noFill/>
          </a:ln>
        </p:spPr>
      </p:pic>
      <p:graphicFrame>
        <p:nvGraphicFramePr>
          <p:cNvPr id="3" name="Diagrama 2"/>
          <p:cNvGraphicFramePr/>
          <p:nvPr>
            <p:extLst>
              <p:ext uri="{D42A27DB-BD31-4B8C-83A1-F6EECF244321}">
                <p14:modId xmlns:p14="http://schemas.microsoft.com/office/powerpoint/2010/main" val="242137702"/>
              </p:ext>
            </p:extLst>
          </p:nvPr>
        </p:nvGraphicFramePr>
        <p:xfrm>
          <a:off x="2481239" y="2722801"/>
          <a:ext cx="7508840" cy="559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a 12"/>
          <p:cNvGraphicFramePr/>
          <p:nvPr>
            <p:extLst>
              <p:ext uri="{D42A27DB-BD31-4B8C-83A1-F6EECF244321}">
                <p14:modId xmlns:p14="http://schemas.microsoft.com/office/powerpoint/2010/main" val="133715315"/>
              </p:ext>
            </p:extLst>
          </p:nvPr>
        </p:nvGraphicFramePr>
        <p:xfrm>
          <a:off x="2494907" y="3492257"/>
          <a:ext cx="7508840" cy="5593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9" name="Diagrama 18"/>
          <p:cNvGraphicFramePr/>
          <p:nvPr>
            <p:extLst>
              <p:ext uri="{D42A27DB-BD31-4B8C-83A1-F6EECF244321}">
                <p14:modId xmlns:p14="http://schemas.microsoft.com/office/powerpoint/2010/main" val="1807536202"/>
              </p:ext>
            </p:extLst>
          </p:nvPr>
        </p:nvGraphicFramePr>
        <p:xfrm>
          <a:off x="2518658" y="4381947"/>
          <a:ext cx="7508840" cy="55939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3" name="22 CuadroTexto"/>
          <p:cNvSpPr txBox="1"/>
          <p:nvPr/>
        </p:nvSpPr>
        <p:spPr>
          <a:xfrm>
            <a:off x="2839498" y="5986987"/>
            <a:ext cx="5189838" cy="307777"/>
          </a:xfrm>
          <a:prstGeom prst="rect">
            <a:avLst/>
          </a:prstGeom>
          <a:noFill/>
        </p:spPr>
        <p:txBody>
          <a:bodyPr wrap="square" rtlCol="0">
            <a:spAutoFit/>
          </a:bodyPr>
          <a:lstStyle/>
          <a:p>
            <a:r>
              <a:rPr lang="es-ES" sz="1400" dirty="0" smtClean="0"/>
              <a:t>*datos al 25/09/2017</a:t>
            </a:r>
            <a:endParaRPr lang="es-ES" sz="1400" dirty="0"/>
          </a:p>
        </p:txBody>
      </p:sp>
      <p:graphicFrame>
        <p:nvGraphicFramePr>
          <p:cNvPr id="26" name="Diagrama 25"/>
          <p:cNvGraphicFramePr/>
          <p:nvPr>
            <p:extLst>
              <p:ext uri="{D42A27DB-BD31-4B8C-83A1-F6EECF244321}">
                <p14:modId xmlns:p14="http://schemas.microsoft.com/office/powerpoint/2010/main" val="1120420093"/>
              </p:ext>
            </p:extLst>
          </p:nvPr>
        </p:nvGraphicFramePr>
        <p:xfrm>
          <a:off x="2839498" y="2085076"/>
          <a:ext cx="7508840" cy="55939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7" name="Diagrama 26"/>
          <p:cNvGraphicFramePr/>
          <p:nvPr>
            <p:extLst>
              <p:ext uri="{D42A27DB-BD31-4B8C-83A1-F6EECF244321}">
                <p14:modId xmlns:p14="http://schemas.microsoft.com/office/powerpoint/2010/main" val="2058561490"/>
              </p:ext>
            </p:extLst>
          </p:nvPr>
        </p:nvGraphicFramePr>
        <p:xfrm>
          <a:off x="2853166" y="2865459"/>
          <a:ext cx="7508840" cy="55939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8" name="Diagrama 27"/>
          <p:cNvGraphicFramePr/>
          <p:nvPr>
            <p:extLst>
              <p:ext uri="{D42A27DB-BD31-4B8C-83A1-F6EECF244321}">
                <p14:modId xmlns:p14="http://schemas.microsoft.com/office/powerpoint/2010/main" val="803072533"/>
              </p:ext>
            </p:extLst>
          </p:nvPr>
        </p:nvGraphicFramePr>
        <p:xfrm>
          <a:off x="2876917" y="3656781"/>
          <a:ext cx="7508840" cy="559398"/>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pSp>
        <p:nvGrpSpPr>
          <p:cNvPr id="29" name="14 Grupo"/>
          <p:cNvGrpSpPr/>
          <p:nvPr/>
        </p:nvGrpSpPr>
        <p:grpSpPr>
          <a:xfrm>
            <a:off x="5659408" y="1345700"/>
            <a:ext cx="4319107" cy="559398"/>
            <a:chOff x="-1128135" y="-13801"/>
            <a:chExt cx="5233508" cy="559398"/>
          </a:xfrm>
        </p:grpSpPr>
        <p:sp>
          <p:nvSpPr>
            <p:cNvPr id="30" name="15 Rectángulo redondeado"/>
            <p:cNvSpPr/>
            <p:nvPr/>
          </p:nvSpPr>
          <p:spPr>
            <a:xfrm>
              <a:off x="-1128135" y="-13801"/>
              <a:ext cx="5233508" cy="55939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16 Rectángulo"/>
            <p:cNvSpPr/>
            <p:nvPr/>
          </p:nvSpPr>
          <p:spPr>
            <a:xfrm>
              <a:off x="-979955" y="15432"/>
              <a:ext cx="4358960" cy="5047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PY" sz="1800" kern="1200" dirty="0" smtClean="0"/>
                <a:t>CANTIDAD          MONTO</a:t>
              </a:r>
              <a:endParaRPr lang="es-PY" sz="1800" kern="1200" dirty="0"/>
            </a:p>
          </p:txBody>
        </p:sp>
      </p:grpSp>
      <p:grpSp>
        <p:nvGrpSpPr>
          <p:cNvPr id="32" name="11 Grupo"/>
          <p:cNvGrpSpPr/>
          <p:nvPr/>
        </p:nvGrpSpPr>
        <p:grpSpPr>
          <a:xfrm>
            <a:off x="2882867" y="4426225"/>
            <a:ext cx="3045088" cy="559397"/>
            <a:chOff x="-961902" y="0"/>
            <a:chExt cx="3045088" cy="559397"/>
          </a:xfrm>
        </p:grpSpPr>
        <p:sp>
          <p:nvSpPr>
            <p:cNvPr id="33" name="13 Rectángulo redondeado"/>
            <p:cNvSpPr/>
            <p:nvPr/>
          </p:nvSpPr>
          <p:spPr>
            <a:xfrm>
              <a:off x="-961902" y="0"/>
              <a:ext cx="3003536" cy="55939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17 Rectángulo"/>
            <p:cNvSpPr/>
            <p:nvPr/>
          </p:nvSpPr>
          <p:spPr>
            <a:xfrm>
              <a:off x="-865734" y="50958"/>
              <a:ext cx="2948920" cy="5047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s-PY" sz="2100" dirty="0" smtClean="0"/>
                <a:t>NUEVOS</a:t>
              </a:r>
              <a:r>
                <a:rPr lang="es-PY" sz="2100" kern="1200" dirty="0" smtClean="0"/>
                <a:t> PRESTAMOS</a:t>
              </a:r>
              <a:endParaRPr lang="es-PY" sz="2100" kern="1200" dirty="0"/>
            </a:p>
          </p:txBody>
        </p:sp>
      </p:grpSp>
      <p:grpSp>
        <p:nvGrpSpPr>
          <p:cNvPr id="35" name="19 Grupo"/>
          <p:cNvGrpSpPr/>
          <p:nvPr/>
        </p:nvGrpSpPr>
        <p:grpSpPr>
          <a:xfrm>
            <a:off x="5890536" y="4421630"/>
            <a:ext cx="4505304" cy="559397"/>
            <a:chOff x="2148511" y="0"/>
            <a:chExt cx="4505304" cy="559397"/>
          </a:xfrm>
        </p:grpSpPr>
        <p:sp>
          <p:nvSpPr>
            <p:cNvPr id="36" name="20 Flecha derecha"/>
            <p:cNvSpPr/>
            <p:nvPr/>
          </p:nvSpPr>
          <p:spPr>
            <a:xfrm>
              <a:off x="2148511" y="0"/>
              <a:ext cx="4505304" cy="559397"/>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7" name="Flecha derecha 4"/>
            <p:cNvSpPr/>
            <p:nvPr/>
          </p:nvSpPr>
          <p:spPr>
            <a:xfrm>
              <a:off x="2196013" y="46175"/>
              <a:ext cx="4295530" cy="41954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875" tIns="15875" rIns="15875" bIns="15875" numCol="1" spcCol="1270" anchor="t" anchorCtr="0">
              <a:noAutofit/>
            </a:bodyPr>
            <a:lstStyle/>
            <a:p>
              <a:pPr marL="228600" lvl="1" indent="-228600" defTabSz="1111250">
                <a:lnSpc>
                  <a:spcPct val="90000"/>
                </a:lnSpc>
                <a:spcBef>
                  <a:spcPct val="0"/>
                </a:spcBef>
                <a:spcAft>
                  <a:spcPct val="15000"/>
                </a:spcAft>
                <a:buChar char="••"/>
              </a:pPr>
              <a:r>
                <a:rPr lang="es-PY" sz="2500" b="1" dirty="0" smtClean="0"/>
                <a:t>  3</a:t>
              </a:r>
              <a:r>
                <a:rPr lang="es-PY" sz="2500" b="1" kern="1200" dirty="0" smtClean="0"/>
                <a:t>.574    </a:t>
              </a:r>
              <a:r>
                <a:rPr lang="es-ES" sz="2500" b="1" dirty="0" smtClean="0"/>
                <a:t>₲   8</a:t>
              </a:r>
              <a:r>
                <a:rPr lang="es-PY" sz="2500" b="1" kern="1200" dirty="0" smtClean="0"/>
                <a:t>.491.925.200</a:t>
              </a:r>
              <a:endParaRPr lang="es-PY" sz="2500" b="1" kern="1200" dirty="0"/>
            </a:p>
          </p:txBody>
        </p:sp>
      </p:grpSp>
      <p:pic>
        <p:nvPicPr>
          <p:cNvPr id="21" name="Imagen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055" y="189505"/>
            <a:ext cx="1610378" cy="790209"/>
          </a:xfrm>
          <a:prstGeom prst="rect">
            <a:avLst/>
          </a:prstGeom>
          <a:noFill/>
          <a:ln>
            <a:noFill/>
          </a:ln>
        </p:spPr>
      </p:pic>
      <p:grpSp>
        <p:nvGrpSpPr>
          <p:cNvPr id="22" name="11 Grupo"/>
          <p:cNvGrpSpPr/>
          <p:nvPr/>
        </p:nvGrpSpPr>
        <p:grpSpPr>
          <a:xfrm>
            <a:off x="2876917" y="5206606"/>
            <a:ext cx="3003536" cy="559397"/>
            <a:chOff x="-961902" y="0"/>
            <a:chExt cx="3003536" cy="559397"/>
          </a:xfrm>
        </p:grpSpPr>
        <p:sp>
          <p:nvSpPr>
            <p:cNvPr id="24" name="13 Rectángulo redondeado"/>
            <p:cNvSpPr/>
            <p:nvPr/>
          </p:nvSpPr>
          <p:spPr>
            <a:xfrm>
              <a:off x="-961902" y="0"/>
              <a:ext cx="3003536" cy="55939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17 Rectángulo"/>
            <p:cNvSpPr/>
            <p:nvPr/>
          </p:nvSpPr>
          <p:spPr>
            <a:xfrm>
              <a:off x="-961902" y="40720"/>
              <a:ext cx="3003536" cy="5047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40005" rIns="80010" bIns="40005" numCol="1" spcCol="1270" anchor="ctr" anchorCtr="0">
              <a:noAutofit/>
            </a:bodyPr>
            <a:lstStyle/>
            <a:p>
              <a:pPr lvl="0" defTabSz="933450">
                <a:lnSpc>
                  <a:spcPct val="90000"/>
                </a:lnSpc>
                <a:spcBef>
                  <a:spcPct val="0"/>
                </a:spcBef>
                <a:spcAft>
                  <a:spcPct val="35000"/>
                </a:spcAft>
              </a:pPr>
              <a:r>
                <a:rPr lang="es-PY" dirty="0" smtClean="0"/>
                <a:t>COBRADO/RECUPERADO</a:t>
              </a:r>
              <a:endParaRPr lang="es-PY" kern="1200" dirty="0"/>
            </a:p>
          </p:txBody>
        </p:sp>
      </p:grpSp>
      <p:grpSp>
        <p:nvGrpSpPr>
          <p:cNvPr id="38" name="19 Grupo"/>
          <p:cNvGrpSpPr/>
          <p:nvPr/>
        </p:nvGrpSpPr>
        <p:grpSpPr>
          <a:xfrm>
            <a:off x="5880453" y="5218166"/>
            <a:ext cx="4505304" cy="559397"/>
            <a:chOff x="2148511" y="0"/>
            <a:chExt cx="4505304" cy="559397"/>
          </a:xfrm>
        </p:grpSpPr>
        <p:sp>
          <p:nvSpPr>
            <p:cNvPr id="39" name="20 Flecha derecha"/>
            <p:cNvSpPr/>
            <p:nvPr/>
          </p:nvSpPr>
          <p:spPr>
            <a:xfrm>
              <a:off x="2148511" y="0"/>
              <a:ext cx="4505304" cy="559397"/>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0" name="Flecha derecha 4"/>
            <p:cNvSpPr/>
            <p:nvPr/>
          </p:nvSpPr>
          <p:spPr>
            <a:xfrm>
              <a:off x="2196013" y="46175"/>
              <a:ext cx="4295530" cy="41954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875" tIns="15875" rIns="15875" bIns="15875" numCol="1" spcCol="1270" anchor="t" anchorCtr="0">
              <a:noAutofit/>
            </a:bodyPr>
            <a:lstStyle/>
            <a:p>
              <a:pPr marL="228600" lvl="1" indent="-228600" defTabSz="1111250">
                <a:lnSpc>
                  <a:spcPct val="90000"/>
                </a:lnSpc>
                <a:spcBef>
                  <a:spcPct val="0"/>
                </a:spcBef>
                <a:spcAft>
                  <a:spcPct val="15000"/>
                </a:spcAft>
                <a:buChar char="••"/>
              </a:pPr>
              <a:r>
                <a:rPr lang="es-PY" sz="2500" b="1" dirty="0" smtClean="0"/>
                <a:t>  5</a:t>
              </a:r>
              <a:r>
                <a:rPr lang="es-PY" sz="2500" b="1" kern="1200" dirty="0" smtClean="0"/>
                <a:t>.270    </a:t>
              </a:r>
              <a:r>
                <a:rPr lang="es-ES" sz="2500" b="1" dirty="0" smtClean="0"/>
                <a:t>₲   </a:t>
              </a:r>
              <a:r>
                <a:rPr lang="es-ES" sz="2500" b="1" dirty="0"/>
                <a:t>5</a:t>
              </a:r>
              <a:r>
                <a:rPr lang="es-PY" sz="2500" b="1" kern="1200" dirty="0" smtClean="0"/>
                <a:t>.340.131.313</a:t>
              </a:r>
              <a:endParaRPr lang="es-PY" sz="2500" b="1" kern="1200" dirty="0"/>
            </a:p>
          </p:txBody>
        </p:sp>
      </p:grpSp>
    </p:spTree>
    <p:extLst>
      <p:ext uri="{BB962C8B-B14F-4D97-AF65-F5344CB8AC3E}">
        <p14:creationId xmlns:p14="http://schemas.microsoft.com/office/powerpoint/2010/main" val="2158404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34099" y="4397188"/>
            <a:ext cx="1293682" cy="634807"/>
          </a:xfrm>
          <a:prstGeom prst="rect">
            <a:avLst/>
          </a:prstGeom>
          <a:noFill/>
          <a:ln>
            <a:noFill/>
          </a:ln>
        </p:spPr>
      </p:pic>
      <p:graphicFrame>
        <p:nvGraphicFramePr>
          <p:cNvPr id="3" name="Diagrama 2"/>
          <p:cNvGraphicFramePr/>
          <p:nvPr>
            <p:extLst>
              <p:ext uri="{D42A27DB-BD31-4B8C-83A1-F6EECF244321}">
                <p14:modId xmlns:p14="http://schemas.microsoft.com/office/powerpoint/2010/main" val="242137702"/>
              </p:ext>
            </p:extLst>
          </p:nvPr>
        </p:nvGraphicFramePr>
        <p:xfrm>
          <a:off x="2481239" y="2722801"/>
          <a:ext cx="7508840" cy="559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a 12"/>
          <p:cNvGraphicFramePr/>
          <p:nvPr>
            <p:extLst>
              <p:ext uri="{D42A27DB-BD31-4B8C-83A1-F6EECF244321}">
                <p14:modId xmlns:p14="http://schemas.microsoft.com/office/powerpoint/2010/main" val="133715315"/>
              </p:ext>
            </p:extLst>
          </p:nvPr>
        </p:nvGraphicFramePr>
        <p:xfrm>
          <a:off x="2494907" y="3492257"/>
          <a:ext cx="7508840" cy="5593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7" name="Diagrama 26"/>
          <p:cNvGraphicFramePr/>
          <p:nvPr>
            <p:extLst>
              <p:ext uri="{D42A27DB-BD31-4B8C-83A1-F6EECF244321}">
                <p14:modId xmlns:p14="http://schemas.microsoft.com/office/powerpoint/2010/main" val="1538560777"/>
              </p:ext>
            </p:extLst>
          </p:nvPr>
        </p:nvGraphicFramePr>
        <p:xfrm>
          <a:off x="2853166" y="2865459"/>
          <a:ext cx="7508840" cy="55939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21" name="Imagen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055" y="189505"/>
            <a:ext cx="1610378" cy="790209"/>
          </a:xfrm>
          <a:prstGeom prst="rect">
            <a:avLst/>
          </a:prstGeom>
          <a:noFill/>
          <a:ln>
            <a:noFill/>
          </a:ln>
        </p:spPr>
      </p:pic>
      <p:sp>
        <p:nvSpPr>
          <p:cNvPr id="41" name="3 Rectángulo"/>
          <p:cNvSpPr/>
          <p:nvPr/>
        </p:nvSpPr>
        <p:spPr>
          <a:xfrm>
            <a:off x="2915185" y="208694"/>
            <a:ext cx="8270789" cy="584775"/>
          </a:xfrm>
          <a:prstGeom prst="rect">
            <a:avLst/>
          </a:prstGeom>
        </p:spPr>
        <p:txBody>
          <a:bodyPr wrap="square">
            <a:spAutoFit/>
          </a:bodyPr>
          <a:lstStyle/>
          <a:p>
            <a:pPr algn="ctr"/>
            <a:r>
              <a:rPr lang="es-ES" sz="3200" b="1" dirty="0">
                <a:solidFill>
                  <a:schemeClr val="tx1">
                    <a:lumMod val="85000"/>
                    <a:lumOff val="15000"/>
                  </a:schemeClr>
                </a:solidFill>
                <a:latin typeface="Rockwell" panose="02060603020205020403" pitchFamily="18" charset="0"/>
                <a:ea typeface="+mj-ea"/>
                <a:cs typeface="+mj-cs"/>
              </a:rPr>
              <a:t>6</a:t>
            </a:r>
            <a:r>
              <a:rPr lang="es-ES" sz="3200" b="1" dirty="0" smtClean="0">
                <a:solidFill>
                  <a:schemeClr val="tx1">
                    <a:lumMod val="85000"/>
                    <a:lumOff val="15000"/>
                  </a:schemeClr>
                </a:solidFill>
                <a:latin typeface="Rockwell" panose="02060603020205020403" pitchFamily="18" charset="0"/>
                <a:ea typeface="+mj-ea"/>
                <a:cs typeface="+mj-cs"/>
              </a:rPr>
              <a:t>. Presupuesto Institucional 2017-2018</a:t>
            </a:r>
          </a:p>
        </p:txBody>
      </p:sp>
      <p:pic>
        <p:nvPicPr>
          <p:cNvPr id="4" name="Imagen 3"/>
          <p:cNvPicPr>
            <a:picLocks noChangeAspect="1"/>
          </p:cNvPicPr>
          <p:nvPr/>
        </p:nvPicPr>
        <p:blipFill>
          <a:blip r:embed="rId18"/>
          <a:stretch>
            <a:fillRect/>
          </a:stretch>
        </p:blipFill>
        <p:spPr>
          <a:xfrm>
            <a:off x="2481236" y="3951993"/>
            <a:ext cx="9138684" cy="2458385"/>
          </a:xfrm>
          <a:prstGeom prst="rect">
            <a:avLst/>
          </a:prstGeom>
        </p:spPr>
      </p:pic>
      <p:pic>
        <p:nvPicPr>
          <p:cNvPr id="8" name="Imagen 7"/>
          <p:cNvPicPr>
            <a:picLocks noChangeAspect="1"/>
          </p:cNvPicPr>
          <p:nvPr/>
        </p:nvPicPr>
        <p:blipFill>
          <a:blip r:embed="rId19"/>
          <a:stretch>
            <a:fillRect/>
          </a:stretch>
        </p:blipFill>
        <p:spPr>
          <a:xfrm>
            <a:off x="5456855" y="3343054"/>
            <a:ext cx="1278290" cy="171891"/>
          </a:xfrm>
          <a:prstGeom prst="rect">
            <a:avLst/>
          </a:prstGeom>
        </p:spPr>
      </p:pic>
      <p:pic>
        <p:nvPicPr>
          <p:cNvPr id="10" name="Imagen 9"/>
          <p:cNvPicPr>
            <a:picLocks noChangeAspect="1"/>
          </p:cNvPicPr>
          <p:nvPr/>
        </p:nvPicPr>
        <p:blipFill>
          <a:blip r:embed="rId20"/>
          <a:stretch>
            <a:fillRect/>
          </a:stretch>
        </p:blipFill>
        <p:spPr>
          <a:xfrm>
            <a:off x="2496842" y="1133534"/>
            <a:ext cx="9123077" cy="2458385"/>
          </a:xfrm>
          <a:prstGeom prst="rect">
            <a:avLst/>
          </a:prstGeom>
        </p:spPr>
      </p:pic>
    </p:spTree>
    <p:extLst>
      <p:ext uri="{BB962C8B-B14F-4D97-AF65-F5344CB8AC3E}">
        <p14:creationId xmlns:p14="http://schemas.microsoft.com/office/powerpoint/2010/main" val="5042216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34099" y="4397188"/>
            <a:ext cx="1293682" cy="634807"/>
          </a:xfrm>
          <a:prstGeom prst="rect">
            <a:avLst/>
          </a:prstGeom>
          <a:noFill/>
          <a:ln>
            <a:noFill/>
          </a:ln>
        </p:spPr>
      </p:pic>
      <p:graphicFrame>
        <p:nvGraphicFramePr>
          <p:cNvPr id="3" name="Diagrama 2"/>
          <p:cNvGraphicFramePr/>
          <p:nvPr>
            <p:extLst>
              <p:ext uri="{D42A27DB-BD31-4B8C-83A1-F6EECF244321}">
                <p14:modId xmlns:p14="http://schemas.microsoft.com/office/powerpoint/2010/main" val="242137702"/>
              </p:ext>
            </p:extLst>
          </p:nvPr>
        </p:nvGraphicFramePr>
        <p:xfrm>
          <a:off x="2481239" y="2722801"/>
          <a:ext cx="7508840" cy="559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a 12"/>
          <p:cNvGraphicFramePr/>
          <p:nvPr>
            <p:extLst>
              <p:ext uri="{D42A27DB-BD31-4B8C-83A1-F6EECF244321}">
                <p14:modId xmlns:p14="http://schemas.microsoft.com/office/powerpoint/2010/main" val="133715315"/>
              </p:ext>
            </p:extLst>
          </p:nvPr>
        </p:nvGraphicFramePr>
        <p:xfrm>
          <a:off x="2494907" y="3492257"/>
          <a:ext cx="7508840" cy="5593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7" name="Diagrama 26"/>
          <p:cNvGraphicFramePr/>
          <p:nvPr>
            <p:extLst>
              <p:ext uri="{D42A27DB-BD31-4B8C-83A1-F6EECF244321}">
                <p14:modId xmlns:p14="http://schemas.microsoft.com/office/powerpoint/2010/main" val="1538560777"/>
              </p:ext>
            </p:extLst>
          </p:nvPr>
        </p:nvGraphicFramePr>
        <p:xfrm>
          <a:off x="2853166" y="2865459"/>
          <a:ext cx="7508840" cy="55939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21" name="Imagen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055" y="189505"/>
            <a:ext cx="1610378" cy="790209"/>
          </a:xfrm>
          <a:prstGeom prst="rect">
            <a:avLst/>
          </a:prstGeom>
          <a:noFill/>
          <a:ln>
            <a:noFill/>
          </a:ln>
        </p:spPr>
      </p:pic>
      <p:pic>
        <p:nvPicPr>
          <p:cNvPr id="8" name="Imagen 7"/>
          <p:cNvPicPr>
            <a:picLocks noChangeAspect="1"/>
          </p:cNvPicPr>
          <p:nvPr/>
        </p:nvPicPr>
        <p:blipFill>
          <a:blip r:embed="rId18"/>
          <a:stretch>
            <a:fillRect/>
          </a:stretch>
        </p:blipFill>
        <p:spPr>
          <a:xfrm>
            <a:off x="5456855" y="3343054"/>
            <a:ext cx="1278290" cy="171891"/>
          </a:xfrm>
          <a:prstGeom prst="rect">
            <a:avLst/>
          </a:prstGeom>
        </p:spPr>
      </p:pic>
      <p:pic>
        <p:nvPicPr>
          <p:cNvPr id="2" name="Imagen 1"/>
          <p:cNvPicPr>
            <a:picLocks noChangeAspect="1"/>
          </p:cNvPicPr>
          <p:nvPr/>
        </p:nvPicPr>
        <p:blipFill>
          <a:blip r:embed="rId19"/>
          <a:stretch>
            <a:fillRect/>
          </a:stretch>
        </p:blipFill>
        <p:spPr>
          <a:xfrm>
            <a:off x="2481240" y="339634"/>
            <a:ext cx="9236144" cy="6087292"/>
          </a:xfrm>
          <a:prstGeom prst="rect">
            <a:avLst/>
          </a:prstGeom>
        </p:spPr>
      </p:pic>
    </p:spTree>
    <p:extLst>
      <p:ext uri="{BB962C8B-B14F-4D97-AF65-F5344CB8AC3E}">
        <p14:creationId xmlns:p14="http://schemas.microsoft.com/office/powerpoint/2010/main" val="449316099"/>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4930</TotalTime>
  <Words>1017</Words>
  <Application>Microsoft Office PowerPoint</Application>
  <PresentationFormat>Panorámica</PresentationFormat>
  <Paragraphs>125</Paragraphs>
  <Slides>15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メイリオ</vt:lpstr>
      <vt:lpstr>Arial</vt:lpstr>
      <vt:lpstr>Calibri</vt:lpstr>
      <vt:lpstr>Century Gothic</vt:lpstr>
      <vt:lpstr>Rockwell</vt:lpstr>
      <vt:lpstr>Wingdings 3</vt:lpstr>
      <vt:lpstr>Espiral</vt:lpstr>
      <vt:lpstr>  “PROYECTO DE PRESUPUESTO                    EJERCICIO FISCAL 2018”  COMISION BICAMERAL DE PRESUPUESTO HONORABLE CONGRESO NACIONAL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de Gestión</dc:title>
  <dc:creator>cah</dc:creator>
  <cp:lastModifiedBy>cah</cp:lastModifiedBy>
  <cp:revision>485</cp:revision>
  <cp:lastPrinted>2017-10-03T11:49:42Z</cp:lastPrinted>
  <dcterms:created xsi:type="dcterms:W3CDTF">2016-07-11T17:07:14Z</dcterms:created>
  <dcterms:modified xsi:type="dcterms:W3CDTF">2017-10-03T11:58:53Z</dcterms:modified>
</cp:coreProperties>
</file>