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15"/>
  </p:notesMasterIdLst>
  <p:handoutMasterIdLst>
    <p:handoutMasterId r:id="rId16"/>
  </p:handoutMasterIdLst>
  <p:sldIdLst>
    <p:sldId id="479" r:id="rId3"/>
    <p:sldId id="472" r:id="rId4"/>
    <p:sldId id="483" r:id="rId5"/>
    <p:sldId id="484" r:id="rId6"/>
    <p:sldId id="478" r:id="rId7"/>
    <p:sldId id="482" r:id="rId8"/>
    <p:sldId id="480" r:id="rId9"/>
    <p:sldId id="485" r:id="rId10"/>
    <p:sldId id="488" r:id="rId11"/>
    <p:sldId id="489" r:id="rId12"/>
    <p:sldId id="491" r:id="rId13"/>
    <p:sldId id="492" r:id="rId14"/>
  </p:sldIdLst>
  <p:sldSz cx="10801350" cy="6840538"/>
  <p:notesSz cx="6950075" cy="9236075"/>
  <p:defaultTextStyle>
    <a:defPPr>
      <a:defRPr lang="es-PY"/>
    </a:defPPr>
    <a:lvl1pPr marL="0" algn="l" defTabSz="94135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0677" algn="l" defTabSz="94135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41353" algn="l" defTabSz="94135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12030" algn="l" defTabSz="94135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82707" algn="l" defTabSz="94135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53384" algn="l" defTabSz="94135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24060" algn="l" defTabSz="94135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94737" algn="l" defTabSz="94135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765414" algn="l" defTabSz="94135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55">
          <p15:clr>
            <a:srgbClr val="A4A3A4"/>
          </p15:clr>
        </p15:guide>
        <p15:guide id="4" pos="34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5050"/>
    <a:srgbClr val="00FF00"/>
    <a:srgbClr val="FF7C80"/>
    <a:srgbClr val="00589A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95" autoAdjust="0"/>
    <p:restoredTop sz="89322" autoAdjust="0"/>
  </p:normalViewPr>
  <p:slideViewPr>
    <p:cSldViewPr>
      <p:cViewPr varScale="1">
        <p:scale>
          <a:sx n="61" d="100"/>
          <a:sy n="61" d="100"/>
        </p:scale>
        <p:origin x="1380" y="66"/>
      </p:cViewPr>
      <p:guideLst>
        <p:guide orient="horz" pos="2160"/>
        <p:guide pos="2880"/>
        <p:guide orient="horz" pos="2155"/>
        <p:guide pos="340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844" y="-108"/>
      </p:cViewPr>
      <p:guideLst>
        <p:guide orient="horz" pos="2909"/>
        <p:guide pos="218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12011" cy="461960"/>
          </a:xfrm>
          <a:prstGeom prst="rect">
            <a:avLst/>
          </a:prstGeom>
        </p:spPr>
        <p:txBody>
          <a:bodyPr vert="horz" lIns="89483" tIns="44741" rIns="89483" bIns="44741" rtlCol="0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36506" y="1"/>
            <a:ext cx="3012011" cy="461960"/>
          </a:xfrm>
          <a:prstGeom prst="rect">
            <a:avLst/>
          </a:prstGeom>
        </p:spPr>
        <p:txBody>
          <a:bodyPr vert="horz" lIns="89483" tIns="44741" rIns="89483" bIns="44741" rtlCol="0"/>
          <a:lstStyle>
            <a:lvl1pPr algn="r">
              <a:defRPr sz="1200"/>
            </a:lvl1pPr>
          </a:lstStyle>
          <a:p>
            <a:fld id="{C6CE9734-0E6A-450D-8503-BB3DFA9FB009}" type="datetimeFigureOut">
              <a:rPr lang="es-PY" smtClean="0"/>
              <a:pPr/>
              <a:t>11/10/2016</a:t>
            </a:fld>
            <a:endParaRPr lang="es-P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3" y="8772550"/>
            <a:ext cx="3012011" cy="461960"/>
          </a:xfrm>
          <a:prstGeom prst="rect">
            <a:avLst/>
          </a:prstGeom>
        </p:spPr>
        <p:txBody>
          <a:bodyPr vert="horz" lIns="89483" tIns="44741" rIns="89483" bIns="44741" rtlCol="0" anchor="b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36506" y="8772550"/>
            <a:ext cx="3012011" cy="461960"/>
          </a:xfrm>
          <a:prstGeom prst="rect">
            <a:avLst/>
          </a:prstGeom>
        </p:spPr>
        <p:txBody>
          <a:bodyPr vert="horz" lIns="89483" tIns="44741" rIns="89483" bIns="44741" rtlCol="0" anchor="b"/>
          <a:lstStyle>
            <a:lvl1pPr algn="r">
              <a:defRPr sz="1200"/>
            </a:lvl1pPr>
          </a:lstStyle>
          <a:p>
            <a:fld id="{6E7E4658-6DE2-4CE4-BD32-EA3F68F7EAA3}" type="slidenum">
              <a:rPr lang="es-PY" smtClean="0"/>
              <a:pPr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925023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3011700" cy="461804"/>
          </a:xfrm>
          <a:prstGeom prst="rect">
            <a:avLst/>
          </a:prstGeom>
        </p:spPr>
        <p:txBody>
          <a:bodyPr vert="horz" lIns="91926" tIns="45961" rIns="91926" bIns="45961" rtlCol="0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73" y="4"/>
            <a:ext cx="3011700" cy="461804"/>
          </a:xfrm>
          <a:prstGeom prst="rect">
            <a:avLst/>
          </a:prstGeom>
        </p:spPr>
        <p:txBody>
          <a:bodyPr vert="horz" lIns="91926" tIns="45961" rIns="91926" bIns="45961" rtlCol="0"/>
          <a:lstStyle>
            <a:lvl1pPr algn="r">
              <a:defRPr sz="1200"/>
            </a:lvl1pPr>
          </a:lstStyle>
          <a:p>
            <a:fld id="{990488D2-5030-4B1C-861C-CA57566B159C}" type="datetimeFigureOut">
              <a:rPr lang="es-PY" smtClean="0"/>
              <a:pPr/>
              <a:t>11/10/2016</a:t>
            </a:fld>
            <a:endParaRPr lang="es-P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41363" y="692150"/>
            <a:ext cx="54673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26" tIns="45961" rIns="91926" bIns="45961" rtlCol="0" anchor="ctr"/>
          <a:lstStyle/>
          <a:p>
            <a:endParaRPr lang="es-P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1926" tIns="45961" rIns="91926" bIns="4596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772672"/>
            <a:ext cx="3011700" cy="461804"/>
          </a:xfrm>
          <a:prstGeom prst="rect">
            <a:avLst/>
          </a:prstGeom>
        </p:spPr>
        <p:txBody>
          <a:bodyPr vert="horz" lIns="91926" tIns="45961" rIns="91926" bIns="45961" rtlCol="0" anchor="b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73" y="8772672"/>
            <a:ext cx="3011700" cy="461804"/>
          </a:xfrm>
          <a:prstGeom prst="rect">
            <a:avLst/>
          </a:prstGeom>
        </p:spPr>
        <p:txBody>
          <a:bodyPr vert="horz" lIns="91926" tIns="45961" rIns="91926" bIns="45961" rtlCol="0" anchor="b"/>
          <a:lstStyle>
            <a:lvl1pPr algn="r">
              <a:defRPr sz="1200"/>
            </a:lvl1pPr>
          </a:lstStyle>
          <a:p>
            <a:fld id="{00DF04A8-F31A-4CE0-B104-D938AE843A33}" type="slidenum">
              <a:rPr lang="es-PY" smtClean="0"/>
              <a:pPr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156251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4135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70677" algn="l" defTabSz="94135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41353" algn="l" defTabSz="94135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12030" algn="l" defTabSz="94135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82707" algn="l" defTabSz="94135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353384" algn="l" defTabSz="94135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24060" algn="l" defTabSz="94135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94737" algn="l" defTabSz="94135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765414" algn="l" defTabSz="94135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A61F5-7752-43FD-A246-4F3759DB2BA1}" type="slidenum">
              <a:rPr lang="es-PY" smtClean="0"/>
              <a:t>9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111045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102" y="1900153"/>
            <a:ext cx="8911114" cy="2587371"/>
          </a:xfrm>
        </p:spPr>
        <p:txBody>
          <a:bodyPr anchor="b"/>
          <a:lstStyle>
            <a:lvl1pPr>
              <a:defRPr sz="68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103" y="4560360"/>
            <a:ext cx="7632954" cy="1064084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0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2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33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4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4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5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31415" y="5548439"/>
            <a:ext cx="648081" cy="395230"/>
          </a:xfrm>
          <a:prstGeom prst="bracketPair">
            <a:avLst>
              <a:gd name="adj" fmla="val 17949"/>
            </a:avLst>
          </a:prstGeom>
        </p:spPr>
        <p:txBody>
          <a:bodyPr lIns="94136" tIns="47067" rIns="94136" bIns="47067"/>
          <a:lstStyle/>
          <a:p>
            <a:fld id="{05B50B3C-40C4-4DC7-90C9-BA01C24FF76D}" type="slidenum">
              <a:rPr lang="es-PY" smtClean="0"/>
              <a:pPr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4424237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31415" y="5548439"/>
            <a:ext cx="648081" cy="395230"/>
          </a:xfrm>
          <a:prstGeom prst="bracketPair">
            <a:avLst>
              <a:gd name="adj" fmla="val 17949"/>
            </a:avLst>
          </a:prstGeom>
        </p:spPr>
        <p:txBody>
          <a:bodyPr lIns="94136" tIns="47067" rIns="94136" bIns="47067"/>
          <a:lstStyle/>
          <a:p>
            <a:fld id="{05B50B3C-40C4-4DC7-90C9-BA01C24FF76D}" type="slidenum">
              <a:rPr lang="es-PY" smtClean="0"/>
              <a:pPr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4104932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30980" y="273939"/>
            <a:ext cx="2070259" cy="5836626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0071" y="273939"/>
            <a:ext cx="7110888" cy="58366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31415" y="5548439"/>
            <a:ext cx="648081" cy="395230"/>
          </a:xfrm>
          <a:prstGeom prst="bracketPair">
            <a:avLst>
              <a:gd name="adj" fmla="val 17949"/>
            </a:avLst>
          </a:prstGeom>
        </p:spPr>
        <p:txBody>
          <a:bodyPr lIns="94136" tIns="47067" rIns="94136" bIns="47067"/>
          <a:lstStyle/>
          <a:p>
            <a:fld id="{05B50B3C-40C4-4DC7-90C9-BA01C24FF76D}" type="slidenum">
              <a:rPr lang="es-PY" smtClean="0"/>
              <a:pPr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9531870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173" y="622525"/>
            <a:ext cx="7895196" cy="127762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3882" y="2128169"/>
            <a:ext cx="7898487" cy="37680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272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102" y="1900153"/>
            <a:ext cx="8911114" cy="2587371"/>
          </a:xfrm>
        </p:spPr>
        <p:txBody>
          <a:bodyPr anchor="b"/>
          <a:lstStyle>
            <a:lvl1pPr>
              <a:defRPr sz="68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103" y="4560360"/>
            <a:ext cx="7632954" cy="1064084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0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1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2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2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33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4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4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5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31415" y="5548439"/>
            <a:ext cx="648081" cy="395230"/>
          </a:xfrm>
          <a:prstGeom prst="bracketPair">
            <a:avLst>
              <a:gd name="adj" fmla="val 17949"/>
            </a:avLst>
          </a:prstGeom>
        </p:spPr>
        <p:txBody>
          <a:bodyPr lIns="94136" tIns="47067" rIns="94136" bIns="47067"/>
          <a:lstStyle/>
          <a:p>
            <a:fld id="{05B50B3C-40C4-4DC7-90C9-BA01C24FF76D}" type="slidenum">
              <a:rPr lang="es-PY" smtClean="0"/>
              <a:pPr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7746725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34" y="5472432"/>
            <a:ext cx="9048005" cy="1165424"/>
          </a:xfrm>
        </p:spPr>
        <p:txBody>
          <a:bodyPr anchor="t"/>
          <a:lstStyle>
            <a:lvl1pPr algn="l">
              <a:defRPr sz="37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236" y="3843053"/>
            <a:ext cx="7247781" cy="1629378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06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4135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120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82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533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240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947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7654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31415" y="5548439"/>
            <a:ext cx="648081" cy="395230"/>
          </a:xfrm>
          <a:prstGeom prst="bracketPair">
            <a:avLst>
              <a:gd name="adj" fmla="val 17949"/>
            </a:avLst>
          </a:prstGeom>
        </p:spPr>
        <p:txBody>
          <a:bodyPr lIns="94136" tIns="47067" rIns="94136" bIns="47067"/>
          <a:lstStyle/>
          <a:p>
            <a:fld id="{05B50B3C-40C4-4DC7-90C9-BA01C24FF76D}" type="slidenum">
              <a:rPr lang="es-PY" smtClean="0"/>
              <a:pPr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5803664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68" y="1532282"/>
            <a:ext cx="4320540" cy="4578600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0653" y="1532282"/>
            <a:ext cx="4320540" cy="4578600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31415" y="5548439"/>
            <a:ext cx="648081" cy="395230"/>
          </a:xfrm>
          <a:prstGeom prst="bracketPair">
            <a:avLst>
              <a:gd name="adj" fmla="val 17949"/>
            </a:avLst>
          </a:prstGeom>
        </p:spPr>
        <p:txBody>
          <a:bodyPr lIns="94136" tIns="47067" rIns="94136" bIns="47067"/>
          <a:lstStyle/>
          <a:p>
            <a:fld id="{05B50B3C-40C4-4DC7-90C9-BA01C24FF76D}" type="slidenum">
              <a:rPr lang="es-PY" smtClean="0"/>
              <a:pPr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9060137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68" y="1531207"/>
            <a:ext cx="4320540" cy="638133"/>
          </a:xfrm>
        </p:spPr>
        <p:txBody>
          <a:bodyPr anchor="b">
            <a:noAutofit/>
          </a:bodyPr>
          <a:lstStyle>
            <a:lvl1pPr marL="0" indent="0" algn="ctr">
              <a:buNone/>
              <a:defRPr sz="2100" b="1">
                <a:solidFill>
                  <a:schemeClr val="tx2"/>
                </a:solidFill>
              </a:defRPr>
            </a:lvl1pPr>
            <a:lvl2pPr marL="470677" indent="0">
              <a:buNone/>
              <a:defRPr sz="2100" b="1"/>
            </a:lvl2pPr>
            <a:lvl3pPr marL="941353" indent="0">
              <a:buNone/>
              <a:defRPr sz="1900" b="1"/>
            </a:lvl3pPr>
            <a:lvl4pPr marL="1412030" indent="0">
              <a:buNone/>
              <a:defRPr sz="1700" b="1"/>
            </a:lvl4pPr>
            <a:lvl5pPr marL="1882707" indent="0">
              <a:buNone/>
              <a:defRPr sz="1700" b="1"/>
            </a:lvl5pPr>
            <a:lvl6pPr marL="2353384" indent="0">
              <a:buNone/>
              <a:defRPr sz="1700" b="1"/>
            </a:lvl6pPr>
            <a:lvl7pPr marL="2824060" indent="0">
              <a:buNone/>
              <a:defRPr sz="1700" b="1"/>
            </a:lvl7pPr>
            <a:lvl8pPr marL="3294737" indent="0">
              <a:buNone/>
              <a:defRPr sz="1700" b="1"/>
            </a:lvl8pPr>
            <a:lvl9pPr marL="3765414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068" y="2169338"/>
            <a:ext cx="4320540" cy="394122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0653" y="1531207"/>
            <a:ext cx="4320540" cy="638133"/>
          </a:xfrm>
        </p:spPr>
        <p:txBody>
          <a:bodyPr anchor="b">
            <a:noAutofit/>
          </a:bodyPr>
          <a:lstStyle>
            <a:lvl1pPr marL="0" indent="0" algn="ctr">
              <a:buNone/>
              <a:defRPr sz="2100" b="1">
                <a:solidFill>
                  <a:schemeClr val="tx2"/>
                </a:solidFill>
              </a:defRPr>
            </a:lvl1pPr>
            <a:lvl2pPr marL="470677" indent="0">
              <a:buNone/>
              <a:defRPr sz="2100" b="1"/>
            </a:lvl2pPr>
            <a:lvl3pPr marL="941353" indent="0">
              <a:buNone/>
              <a:defRPr sz="1900" b="1"/>
            </a:lvl3pPr>
            <a:lvl4pPr marL="1412030" indent="0">
              <a:buNone/>
              <a:defRPr sz="1700" b="1"/>
            </a:lvl4pPr>
            <a:lvl5pPr marL="1882707" indent="0">
              <a:buNone/>
              <a:defRPr sz="1700" b="1"/>
            </a:lvl5pPr>
            <a:lvl6pPr marL="2353384" indent="0">
              <a:buNone/>
              <a:defRPr sz="1700" b="1"/>
            </a:lvl6pPr>
            <a:lvl7pPr marL="2824060" indent="0">
              <a:buNone/>
              <a:defRPr sz="1700" b="1"/>
            </a:lvl7pPr>
            <a:lvl8pPr marL="3294737" indent="0">
              <a:buNone/>
              <a:defRPr sz="1700" b="1"/>
            </a:lvl8pPr>
            <a:lvl9pPr marL="3765414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0653" y="2169338"/>
            <a:ext cx="4320540" cy="394122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131415" y="5548439"/>
            <a:ext cx="648081" cy="395230"/>
          </a:xfrm>
          <a:prstGeom prst="bracketPair">
            <a:avLst>
              <a:gd name="adj" fmla="val 17949"/>
            </a:avLst>
          </a:prstGeom>
        </p:spPr>
        <p:txBody>
          <a:bodyPr lIns="94136" tIns="47067" rIns="94136" bIns="47067"/>
          <a:lstStyle/>
          <a:p>
            <a:fld id="{05B50B3C-40C4-4DC7-90C9-BA01C24FF76D}" type="slidenum">
              <a:rPr lang="es-PY" smtClean="0"/>
              <a:pPr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1628537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131415" y="5548439"/>
            <a:ext cx="648081" cy="395230"/>
          </a:xfrm>
          <a:prstGeom prst="bracketPair">
            <a:avLst>
              <a:gd name="adj" fmla="val 17949"/>
            </a:avLst>
          </a:prstGeom>
        </p:spPr>
        <p:txBody>
          <a:bodyPr lIns="94136" tIns="47067" rIns="94136" bIns="47067"/>
          <a:lstStyle/>
          <a:p>
            <a:fld id="{05B50B3C-40C4-4DC7-90C9-BA01C24FF76D}" type="slidenum">
              <a:rPr lang="es-PY" smtClean="0"/>
              <a:pPr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7818955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31415" y="5548439"/>
            <a:ext cx="648081" cy="395230"/>
          </a:xfrm>
          <a:prstGeom prst="bracketPair">
            <a:avLst>
              <a:gd name="adj" fmla="val 17949"/>
            </a:avLst>
          </a:prstGeom>
        </p:spPr>
        <p:txBody>
          <a:bodyPr lIns="94136" tIns="47067" rIns="94136" bIns="47067"/>
          <a:lstStyle/>
          <a:p>
            <a:fld id="{05B50B3C-40C4-4DC7-90C9-BA01C24FF76D}" type="slidenum">
              <a:rPr lang="es-PY" smtClean="0"/>
              <a:pPr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97195412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9" y="5481554"/>
            <a:ext cx="9181146" cy="592847"/>
          </a:xfrm>
        </p:spPr>
        <p:txBody>
          <a:bodyPr anchor="b"/>
          <a:lstStyle>
            <a:lvl1pPr algn="ctr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0045" y="6080481"/>
            <a:ext cx="9181147" cy="608048"/>
          </a:xfrm>
        </p:spPr>
        <p:txBody>
          <a:bodyPr>
            <a:normAutofit/>
          </a:bodyPr>
          <a:lstStyle>
            <a:lvl1pPr marL="0" indent="0" algn="ctr">
              <a:buNone/>
              <a:defRPr sz="1700"/>
            </a:lvl1pPr>
            <a:lvl2pPr marL="470677" indent="0">
              <a:buNone/>
              <a:defRPr sz="1300"/>
            </a:lvl2pPr>
            <a:lvl3pPr marL="941353" indent="0">
              <a:buNone/>
              <a:defRPr sz="1000"/>
            </a:lvl3pPr>
            <a:lvl4pPr marL="1412030" indent="0">
              <a:buNone/>
              <a:defRPr sz="900"/>
            </a:lvl4pPr>
            <a:lvl5pPr marL="1882707" indent="0">
              <a:buNone/>
              <a:defRPr sz="900"/>
            </a:lvl5pPr>
            <a:lvl6pPr marL="2353384" indent="0">
              <a:buNone/>
              <a:defRPr sz="900"/>
            </a:lvl6pPr>
            <a:lvl7pPr marL="2824060" indent="0">
              <a:buNone/>
              <a:defRPr sz="900"/>
            </a:lvl7pPr>
            <a:lvl8pPr marL="3294737" indent="0">
              <a:buNone/>
              <a:defRPr sz="900"/>
            </a:lvl8pPr>
            <a:lvl9pPr marL="376541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31415" y="5548439"/>
            <a:ext cx="648081" cy="395230"/>
          </a:xfrm>
          <a:prstGeom prst="bracketPair">
            <a:avLst>
              <a:gd name="adj" fmla="val 17949"/>
            </a:avLst>
          </a:prstGeom>
        </p:spPr>
        <p:txBody>
          <a:bodyPr lIns="94136" tIns="47067" rIns="94136" bIns="47067"/>
          <a:lstStyle/>
          <a:p>
            <a:fld id="{05B50B3C-40C4-4DC7-90C9-BA01C24FF76D}" type="slidenum">
              <a:rPr lang="es-PY" smtClean="0"/>
              <a:pPr/>
              <a:t>‹Nº›</a:t>
            </a:fld>
            <a:endParaRPr lang="es-PY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0049" y="380031"/>
            <a:ext cx="9181146" cy="493025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85478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68" y="1596125"/>
            <a:ext cx="9964174" cy="478837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9" y="101367"/>
            <a:ext cx="1014646" cy="101464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059" y="81344"/>
            <a:ext cx="1591959" cy="67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9968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448" y="5481286"/>
            <a:ext cx="9181146" cy="593112"/>
          </a:xfrm>
        </p:spPr>
        <p:txBody>
          <a:bodyPr anchor="b"/>
          <a:lstStyle>
            <a:lvl1pPr algn="ctr">
              <a:defRPr sz="23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" y="0"/>
            <a:ext cx="9991248" cy="5472430"/>
          </a:xfrm>
        </p:spPr>
        <p:txBody>
          <a:bodyPr/>
          <a:lstStyle>
            <a:lvl1pPr marL="0" indent="0">
              <a:buNone/>
              <a:defRPr sz="3300"/>
            </a:lvl1pPr>
            <a:lvl2pPr marL="470677" indent="0">
              <a:buNone/>
              <a:defRPr sz="2800"/>
            </a:lvl2pPr>
            <a:lvl3pPr marL="941353" indent="0">
              <a:buNone/>
              <a:defRPr sz="2500"/>
            </a:lvl3pPr>
            <a:lvl4pPr marL="1412030" indent="0">
              <a:buNone/>
              <a:defRPr sz="2100"/>
            </a:lvl4pPr>
            <a:lvl5pPr marL="1882707" indent="0">
              <a:buNone/>
              <a:defRPr sz="2100"/>
            </a:lvl5pPr>
            <a:lvl6pPr marL="2353384" indent="0">
              <a:buNone/>
              <a:defRPr sz="2100"/>
            </a:lvl6pPr>
            <a:lvl7pPr marL="2824060" indent="0">
              <a:buNone/>
              <a:defRPr sz="2100"/>
            </a:lvl7pPr>
            <a:lvl8pPr marL="3294737" indent="0">
              <a:buNone/>
              <a:defRPr sz="2100"/>
            </a:lvl8pPr>
            <a:lvl9pPr marL="3765414" indent="0">
              <a:buNone/>
              <a:defRPr sz="21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6448" y="6080479"/>
            <a:ext cx="9181146" cy="611088"/>
          </a:xfrm>
        </p:spPr>
        <p:txBody>
          <a:bodyPr>
            <a:normAutofit/>
          </a:bodyPr>
          <a:lstStyle>
            <a:lvl1pPr marL="0" indent="0" algn="ctr">
              <a:buNone/>
              <a:defRPr sz="1700"/>
            </a:lvl1pPr>
            <a:lvl2pPr marL="470677" indent="0">
              <a:buNone/>
              <a:defRPr sz="1300"/>
            </a:lvl2pPr>
            <a:lvl3pPr marL="941353" indent="0">
              <a:buNone/>
              <a:defRPr sz="1000"/>
            </a:lvl3pPr>
            <a:lvl4pPr marL="1412030" indent="0">
              <a:buNone/>
              <a:defRPr sz="900"/>
            </a:lvl4pPr>
            <a:lvl5pPr marL="1882707" indent="0">
              <a:buNone/>
              <a:defRPr sz="900"/>
            </a:lvl5pPr>
            <a:lvl6pPr marL="2353384" indent="0">
              <a:buNone/>
              <a:defRPr sz="900"/>
            </a:lvl6pPr>
            <a:lvl7pPr marL="2824060" indent="0">
              <a:buNone/>
              <a:defRPr sz="900"/>
            </a:lvl7pPr>
            <a:lvl8pPr marL="3294737" indent="0">
              <a:buNone/>
              <a:defRPr sz="900"/>
            </a:lvl8pPr>
            <a:lvl9pPr marL="376541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0131415" y="5548439"/>
            <a:ext cx="648081" cy="395230"/>
          </a:xfrm>
          <a:prstGeom prst="bracketPair">
            <a:avLst>
              <a:gd name="adj" fmla="val 17949"/>
            </a:avLst>
          </a:prstGeom>
        </p:spPr>
        <p:txBody>
          <a:bodyPr lIns="94136" tIns="47067" rIns="94136" bIns="47067"/>
          <a:lstStyle/>
          <a:p>
            <a:fld id="{05B50B3C-40C4-4DC7-90C9-BA01C24FF76D}" type="slidenum">
              <a:rPr lang="es-PY" smtClean="0"/>
              <a:pPr/>
              <a:t>‹Nº›</a:t>
            </a:fld>
            <a:endParaRPr lang="es-PY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646038221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31415" y="5548439"/>
            <a:ext cx="648081" cy="395230"/>
          </a:xfrm>
          <a:prstGeom prst="bracketPair">
            <a:avLst>
              <a:gd name="adj" fmla="val 17949"/>
            </a:avLst>
          </a:prstGeom>
        </p:spPr>
        <p:txBody>
          <a:bodyPr lIns="94136" tIns="47067" rIns="94136" bIns="47067"/>
          <a:lstStyle/>
          <a:p>
            <a:fld id="{05B50B3C-40C4-4DC7-90C9-BA01C24FF76D}" type="slidenum">
              <a:rPr lang="es-PY" smtClean="0"/>
              <a:pPr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558857303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30980" y="273939"/>
            <a:ext cx="2070259" cy="5836626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0071" y="273939"/>
            <a:ext cx="7110888" cy="58366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31415" y="5548439"/>
            <a:ext cx="648081" cy="395230"/>
          </a:xfrm>
          <a:prstGeom prst="bracketPair">
            <a:avLst>
              <a:gd name="adj" fmla="val 17949"/>
            </a:avLst>
          </a:prstGeom>
        </p:spPr>
        <p:txBody>
          <a:bodyPr lIns="94136" tIns="47067" rIns="94136" bIns="47067"/>
          <a:lstStyle/>
          <a:p>
            <a:fld id="{05B50B3C-40C4-4DC7-90C9-BA01C24FF76D}" type="slidenum">
              <a:rPr lang="es-PY" smtClean="0"/>
              <a:pPr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2137050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34" y="5472432"/>
            <a:ext cx="9048005" cy="1165424"/>
          </a:xfrm>
        </p:spPr>
        <p:txBody>
          <a:bodyPr anchor="t"/>
          <a:lstStyle>
            <a:lvl1pPr algn="l">
              <a:defRPr sz="37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236" y="3843053"/>
            <a:ext cx="7247781" cy="1629378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06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4135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120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82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533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240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947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7654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31415" y="5548439"/>
            <a:ext cx="648081" cy="395230"/>
          </a:xfrm>
          <a:prstGeom prst="bracketPair">
            <a:avLst>
              <a:gd name="adj" fmla="val 17949"/>
            </a:avLst>
          </a:prstGeom>
        </p:spPr>
        <p:txBody>
          <a:bodyPr lIns="94136" tIns="47067" rIns="94136" bIns="47067"/>
          <a:lstStyle/>
          <a:p>
            <a:fld id="{05B50B3C-40C4-4DC7-90C9-BA01C24FF76D}" type="slidenum">
              <a:rPr lang="es-PY" smtClean="0"/>
              <a:pPr/>
              <a:t>‹Nº›</a:t>
            </a:fld>
            <a:endParaRPr lang="es-PY"/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9" y="101367"/>
            <a:ext cx="1014646" cy="101464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059" y="81344"/>
            <a:ext cx="1591959" cy="67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338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68" y="1532282"/>
            <a:ext cx="4320540" cy="4578600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0653" y="1532282"/>
            <a:ext cx="4320540" cy="4578600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31415" y="5548439"/>
            <a:ext cx="648081" cy="395230"/>
          </a:xfrm>
          <a:prstGeom prst="bracketPair">
            <a:avLst>
              <a:gd name="adj" fmla="val 17949"/>
            </a:avLst>
          </a:prstGeom>
        </p:spPr>
        <p:txBody>
          <a:bodyPr lIns="94136" tIns="47067" rIns="94136" bIns="47067"/>
          <a:lstStyle/>
          <a:p>
            <a:fld id="{05B50B3C-40C4-4DC7-90C9-BA01C24FF76D}" type="slidenum">
              <a:rPr lang="es-PY" smtClean="0"/>
              <a:pPr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7723616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68" y="1531207"/>
            <a:ext cx="4320540" cy="638133"/>
          </a:xfrm>
        </p:spPr>
        <p:txBody>
          <a:bodyPr anchor="b">
            <a:noAutofit/>
          </a:bodyPr>
          <a:lstStyle>
            <a:lvl1pPr marL="0" indent="0" algn="ctr">
              <a:buNone/>
              <a:defRPr sz="2100" b="1">
                <a:solidFill>
                  <a:schemeClr val="tx2"/>
                </a:solidFill>
              </a:defRPr>
            </a:lvl1pPr>
            <a:lvl2pPr marL="470677" indent="0">
              <a:buNone/>
              <a:defRPr sz="2100" b="1"/>
            </a:lvl2pPr>
            <a:lvl3pPr marL="941353" indent="0">
              <a:buNone/>
              <a:defRPr sz="1900" b="1"/>
            </a:lvl3pPr>
            <a:lvl4pPr marL="1412030" indent="0">
              <a:buNone/>
              <a:defRPr sz="1700" b="1"/>
            </a:lvl4pPr>
            <a:lvl5pPr marL="1882707" indent="0">
              <a:buNone/>
              <a:defRPr sz="1700" b="1"/>
            </a:lvl5pPr>
            <a:lvl6pPr marL="2353384" indent="0">
              <a:buNone/>
              <a:defRPr sz="1700" b="1"/>
            </a:lvl6pPr>
            <a:lvl7pPr marL="2824060" indent="0">
              <a:buNone/>
              <a:defRPr sz="1700" b="1"/>
            </a:lvl7pPr>
            <a:lvl8pPr marL="3294737" indent="0">
              <a:buNone/>
              <a:defRPr sz="1700" b="1"/>
            </a:lvl8pPr>
            <a:lvl9pPr marL="3765414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068" y="2169338"/>
            <a:ext cx="4320540" cy="394122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0653" y="1531207"/>
            <a:ext cx="4320540" cy="638133"/>
          </a:xfrm>
        </p:spPr>
        <p:txBody>
          <a:bodyPr anchor="b">
            <a:noAutofit/>
          </a:bodyPr>
          <a:lstStyle>
            <a:lvl1pPr marL="0" indent="0" algn="ctr">
              <a:buNone/>
              <a:defRPr sz="2100" b="1">
                <a:solidFill>
                  <a:schemeClr val="tx2"/>
                </a:solidFill>
              </a:defRPr>
            </a:lvl1pPr>
            <a:lvl2pPr marL="470677" indent="0">
              <a:buNone/>
              <a:defRPr sz="2100" b="1"/>
            </a:lvl2pPr>
            <a:lvl3pPr marL="941353" indent="0">
              <a:buNone/>
              <a:defRPr sz="1900" b="1"/>
            </a:lvl3pPr>
            <a:lvl4pPr marL="1412030" indent="0">
              <a:buNone/>
              <a:defRPr sz="1700" b="1"/>
            </a:lvl4pPr>
            <a:lvl5pPr marL="1882707" indent="0">
              <a:buNone/>
              <a:defRPr sz="1700" b="1"/>
            </a:lvl5pPr>
            <a:lvl6pPr marL="2353384" indent="0">
              <a:buNone/>
              <a:defRPr sz="1700" b="1"/>
            </a:lvl6pPr>
            <a:lvl7pPr marL="2824060" indent="0">
              <a:buNone/>
              <a:defRPr sz="1700" b="1"/>
            </a:lvl7pPr>
            <a:lvl8pPr marL="3294737" indent="0">
              <a:buNone/>
              <a:defRPr sz="1700" b="1"/>
            </a:lvl8pPr>
            <a:lvl9pPr marL="3765414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0653" y="2169338"/>
            <a:ext cx="4320540" cy="394122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131415" y="5548439"/>
            <a:ext cx="648081" cy="395230"/>
          </a:xfrm>
          <a:prstGeom prst="bracketPair">
            <a:avLst>
              <a:gd name="adj" fmla="val 17949"/>
            </a:avLst>
          </a:prstGeom>
        </p:spPr>
        <p:txBody>
          <a:bodyPr lIns="94136" tIns="47067" rIns="94136" bIns="47067"/>
          <a:lstStyle/>
          <a:p>
            <a:fld id="{05B50B3C-40C4-4DC7-90C9-BA01C24FF76D}" type="slidenum">
              <a:rPr lang="es-PY" smtClean="0"/>
              <a:pPr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1401610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131415" y="5548439"/>
            <a:ext cx="648081" cy="395230"/>
          </a:xfrm>
          <a:prstGeom prst="bracketPair">
            <a:avLst>
              <a:gd name="adj" fmla="val 17949"/>
            </a:avLst>
          </a:prstGeom>
        </p:spPr>
        <p:txBody>
          <a:bodyPr lIns="94136" tIns="47067" rIns="94136" bIns="47067"/>
          <a:lstStyle/>
          <a:p>
            <a:fld id="{05B50B3C-40C4-4DC7-90C9-BA01C24FF76D}" type="slidenum">
              <a:rPr lang="es-PY" smtClean="0"/>
              <a:pPr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6607846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31415" y="5548439"/>
            <a:ext cx="648081" cy="395230"/>
          </a:xfrm>
          <a:prstGeom prst="bracketPair">
            <a:avLst>
              <a:gd name="adj" fmla="val 17949"/>
            </a:avLst>
          </a:prstGeom>
        </p:spPr>
        <p:txBody>
          <a:bodyPr lIns="94136" tIns="47067" rIns="94136" bIns="47067"/>
          <a:lstStyle/>
          <a:p>
            <a:fld id="{05B50B3C-40C4-4DC7-90C9-BA01C24FF76D}" type="slidenum">
              <a:rPr lang="es-PY" smtClean="0"/>
              <a:pPr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047462165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9" y="5481554"/>
            <a:ext cx="9181146" cy="592847"/>
          </a:xfrm>
        </p:spPr>
        <p:txBody>
          <a:bodyPr anchor="b"/>
          <a:lstStyle>
            <a:lvl1pPr algn="ctr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0045" y="6080481"/>
            <a:ext cx="9181147" cy="608048"/>
          </a:xfrm>
        </p:spPr>
        <p:txBody>
          <a:bodyPr>
            <a:normAutofit/>
          </a:bodyPr>
          <a:lstStyle>
            <a:lvl1pPr marL="0" indent="0" algn="ctr">
              <a:buNone/>
              <a:defRPr sz="1700"/>
            </a:lvl1pPr>
            <a:lvl2pPr marL="470677" indent="0">
              <a:buNone/>
              <a:defRPr sz="1300"/>
            </a:lvl2pPr>
            <a:lvl3pPr marL="941353" indent="0">
              <a:buNone/>
              <a:defRPr sz="1000"/>
            </a:lvl3pPr>
            <a:lvl4pPr marL="1412030" indent="0">
              <a:buNone/>
              <a:defRPr sz="900"/>
            </a:lvl4pPr>
            <a:lvl5pPr marL="1882707" indent="0">
              <a:buNone/>
              <a:defRPr sz="900"/>
            </a:lvl5pPr>
            <a:lvl6pPr marL="2353384" indent="0">
              <a:buNone/>
              <a:defRPr sz="900"/>
            </a:lvl6pPr>
            <a:lvl7pPr marL="2824060" indent="0">
              <a:buNone/>
              <a:defRPr sz="900"/>
            </a:lvl7pPr>
            <a:lvl8pPr marL="3294737" indent="0">
              <a:buNone/>
              <a:defRPr sz="900"/>
            </a:lvl8pPr>
            <a:lvl9pPr marL="376541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31415" y="5548439"/>
            <a:ext cx="648081" cy="395230"/>
          </a:xfrm>
          <a:prstGeom prst="bracketPair">
            <a:avLst>
              <a:gd name="adj" fmla="val 17949"/>
            </a:avLst>
          </a:prstGeom>
        </p:spPr>
        <p:txBody>
          <a:bodyPr lIns="94136" tIns="47067" rIns="94136" bIns="47067"/>
          <a:lstStyle/>
          <a:p>
            <a:fld id="{05B50B3C-40C4-4DC7-90C9-BA01C24FF76D}" type="slidenum">
              <a:rPr lang="es-PY" smtClean="0"/>
              <a:pPr/>
              <a:t>‹Nº›</a:t>
            </a:fld>
            <a:endParaRPr lang="es-PY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0049" y="380031"/>
            <a:ext cx="9181146" cy="493025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77790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448" y="5481286"/>
            <a:ext cx="9181146" cy="593112"/>
          </a:xfrm>
        </p:spPr>
        <p:txBody>
          <a:bodyPr anchor="b"/>
          <a:lstStyle>
            <a:lvl1pPr algn="ctr">
              <a:defRPr sz="23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" y="0"/>
            <a:ext cx="9991248" cy="5472430"/>
          </a:xfrm>
        </p:spPr>
        <p:txBody>
          <a:bodyPr/>
          <a:lstStyle>
            <a:lvl1pPr marL="0" indent="0">
              <a:buNone/>
              <a:defRPr sz="3300"/>
            </a:lvl1pPr>
            <a:lvl2pPr marL="470677" indent="0">
              <a:buNone/>
              <a:defRPr sz="2800"/>
            </a:lvl2pPr>
            <a:lvl3pPr marL="941353" indent="0">
              <a:buNone/>
              <a:defRPr sz="2500"/>
            </a:lvl3pPr>
            <a:lvl4pPr marL="1412030" indent="0">
              <a:buNone/>
              <a:defRPr sz="2100"/>
            </a:lvl4pPr>
            <a:lvl5pPr marL="1882707" indent="0">
              <a:buNone/>
              <a:defRPr sz="2100"/>
            </a:lvl5pPr>
            <a:lvl6pPr marL="2353384" indent="0">
              <a:buNone/>
              <a:defRPr sz="2100"/>
            </a:lvl6pPr>
            <a:lvl7pPr marL="2824060" indent="0">
              <a:buNone/>
              <a:defRPr sz="2100"/>
            </a:lvl7pPr>
            <a:lvl8pPr marL="3294737" indent="0">
              <a:buNone/>
              <a:defRPr sz="2100"/>
            </a:lvl8pPr>
            <a:lvl9pPr marL="3765414" indent="0">
              <a:buNone/>
              <a:defRPr sz="21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6448" y="6080479"/>
            <a:ext cx="9181146" cy="611088"/>
          </a:xfrm>
        </p:spPr>
        <p:txBody>
          <a:bodyPr>
            <a:normAutofit/>
          </a:bodyPr>
          <a:lstStyle>
            <a:lvl1pPr marL="0" indent="0" algn="ctr">
              <a:buNone/>
              <a:defRPr sz="1700"/>
            </a:lvl1pPr>
            <a:lvl2pPr marL="470677" indent="0">
              <a:buNone/>
              <a:defRPr sz="1300"/>
            </a:lvl2pPr>
            <a:lvl3pPr marL="941353" indent="0">
              <a:buNone/>
              <a:defRPr sz="1000"/>
            </a:lvl3pPr>
            <a:lvl4pPr marL="1412030" indent="0">
              <a:buNone/>
              <a:defRPr sz="900"/>
            </a:lvl4pPr>
            <a:lvl5pPr marL="1882707" indent="0">
              <a:buNone/>
              <a:defRPr sz="900"/>
            </a:lvl5pPr>
            <a:lvl6pPr marL="2353384" indent="0">
              <a:buNone/>
              <a:defRPr sz="900"/>
            </a:lvl6pPr>
            <a:lvl7pPr marL="2824060" indent="0">
              <a:buNone/>
              <a:defRPr sz="900"/>
            </a:lvl7pPr>
            <a:lvl8pPr marL="3294737" indent="0">
              <a:buNone/>
              <a:defRPr sz="900"/>
            </a:lvl8pPr>
            <a:lvl9pPr marL="376541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0131415" y="5548439"/>
            <a:ext cx="648081" cy="395230"/>
          </a:xfrm>
          <a:prstGeom prst="bracketPair">
            <a:avLst>
              <a:gd name="adj" fmla="val 17949"/>
            </a:avLst>
          </a:prstGeom>
        </p:spPr>
        <p:txBody>
          <a:bodyPr lIns="94136" tIns="47067" rIns="94136" bIns="47067"/>
          <a:lstStyle/>
          <a:p>
            <a:fld id="{05B50B3C-40C4-4DC7-90C9-BA01C24FF76D}" type="slidenum">
              <a:rPr lang="es-PY" smtClean="0"/>
              <a:pPr/>
              <a:t>‹Nº›</a:t>
            </a:fld>
            <a:endParaRPr lang="es-PY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0973118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69" y="273941"/>
            <a:ext cx="9001125" cy="1140090"/>
          </a:xfrm>
          <a:prstGeom prst="rect">
            <a:avLst/>
          </a:prstGeom>
        </p:spPr>
        <p:txBody>
          <a:bodyPr vert="horz" lIns="94136" tIns="47067" rIns="94136" bIns="47067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69" y="1596125"/>
            <a:ext cx="9001125" cy="4788377"/>
          </a:xfrm>
          <a:prstGeom prst="rect">
            <a:avLst/>
          </a:prstGeom>
        </p:spPr>
        <p:txBody>
          <a:bodyPr vert="horz" lIns="94136" tIns="47067" rIns="94136" bIns="4706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589303" y="0"/>
            <a:ext cx="212049" cy="68405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136" tIns="47067" rIns="94136" bIns="47067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589303" y="5472431"/>
            <a:ext cx="212049" cy="6840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136" tIns="47067" rIns="94136" bIns="47067"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179587" y="4004841"/>
            <a:ext cx="2361254" cy="432054"/>
          </a:xfrm>
          <a:prstGeom prst="rect">
            <a:avLst/>
          </a:prstGeom>
        </p:spPr>
        <p:txBody>
          <a:bodyPr vert="horz" lIns="94136" tIns="47067" rIns="94136" bIns="47067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endParaRPr lang="es-P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9144119" y="1608119"/>
            <a:ext cx="2432191" cy="432054"/>
          </a:xfrm>
          <a:prstGeom prst="rect">
            <a:avLst/>
          </a:prstGeom>
        </p:spPr>
        <p:txBody>
          <a:bodyPr vert="horz" lIns="94136" tIns="47067" rIns="94136" bIns="47067" rtlCol="0" anchor="ctr"/>
          <a:lstStyle>
            <a:lvl1pPr algn="l">
              <a:defRPr sz="1300">
                <a:solidFill>
                  <a:schemeClr val="bg2"/>
                </a:solidFill>
              </a:defRPr>
            </a:lvl1pPr>
          </a:lstStyle>
          <a:p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782510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13" r:id="rId12"/>
  </p:sldLayoutIdLst>
  <p:transition spd="slow">
    <p:push dir="u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941353" rtl="0" eaLnBrk="1" latinLnBrk="0" hangingPunct="1">
        <a:spcBef>
          <a:spcPct val="0"/>
        </a:spcBef>
        <a:buNone/>
        <a:defRPr sz="4700" kern="1200" cap="none" spc="-103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53007" indent="-235338" algn="l" defTabSz="94135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658948" indent="-235338" algn="l" defTabSz="941353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35489" indent="-235338" algn="l" defTabSz="941353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17895" indent="-235338" algn="l" defTabSz="941353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300" indent="-235338" algn="l" defTabSz="941353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88571" indent="-188271" algn="l" defTabSz="94135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76842" indent="-188271" algn="l" defTabSz="941353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165113" indent="-188271" algn="l" defTabSz="941353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353384" indent="-188271" algn="l" defTabSz="941353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13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0677" algn="l" defTabSz="9413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1353" algn="l" defTabSz="9413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2030" algn="l" defTabSz="9413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82707" algn="l" defTabSz="9413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53384" algn="l" defTabSz="9413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24060" algn="l" defTabSz="9413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94737" algn="l" defTabSz="9413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65414" algn="l" defTabSz="9413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69" y="273941"/>
            <a:ext cx="9001125" cy="1140090"/>
          </a:xfrm>
          <a:prstGeom prst="rect">
            <a:avLst/>
          </a:prstGeom>
        </p:spPr>
        <p:txBody>
          <a:bodyPr vert="horz" lIns="94136" tIns="47067" rIns="94136" bIns="47067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69" y="1596125"/>
            <a:ext cx="9001125" cy="4788377"/>
          </a:xfrm>
          <a:prstGeom prst="rect">
            <a:avLst/>
          </a:prstGeom>
        </p:spPr>
        <p:txBody>
          <a:bodyPr vert="horz" lIns="94136" tIns="47067" rIns="94136" bIns="4706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589303" y="0"/>
            <a:ext cx="212049" cy="68405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136" tIns="47067" rIns="94136" bIns="47067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589303" y="5472431"/>
            <a:ext cx="212049" cy="6840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136" tIns="47067" rIns="94136" bIns="47067"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179587" y="4004841"/>
            <a:ext cx="2361254" cy="432054"/>
          </a:xfrm>
          <a:prstGeom prst="rect">
            <a:avLst/>
          </a:prstGeom>
        </p:spPr>
        <p:txBody>
          <a:bodyPr vert="horz" lIns="94136" tIns="47067" rIns="94136" bIns="47067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endParaRPr lang="es-P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9144119" y="1608119"/>
            <a:ext cx="2432191" cy="432054"/>
          </a:xfrm>
          <a:prstGeom prst="rect">
            <a:avLst/>
          </a:prstGeom>
        </p:spPr>
        <p:txBody>
          <a:bodyPr vert="horz" lIns="94136" tIns="47067" rIns="94136" bIns="47067" rtlCol="0" anchor="ctr"/>
          <a:lstStyle>
            <a:lvl1pPr algn="l">
              <a:defRPr sz="1300">
                <a:solidFill>
                  <a:schemeClr val="bg2"/>
                </a:solidFill>
              </a:defRPr>
            </a:lvl1pPr>
          </a:lstStyle>
          <a:p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338712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ransition spd="slow">
    <p:push dir="u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941353" rtl="0" eaLnBrk="1" latinLnBrk="0" hangingPunct="1">
        <a:spcBef>
          <a:spcPct val="0"/>
        </a:spcBef>
        <a:buNone/>
        <a:defRPr sz="4700" kern="1200" cap="none" spc="-103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53007" indent="-235338" algn="l" defTabSz="94135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658948" indent="-235338" algn="l" defTabSz="941353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35489" indent="-235338" algn="l" defTabSz="941353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17895" indent="-235338" algn="l" defTabSz="941353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300" indent="-235338" algn="l" defTabSz="941353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88571" indent="-188271" algn="l" defTabSz="94135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76842" indent="-188271" algn="l" defTabSz="941353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165113" indent="-188271" algn="l" defTabSz="941353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353384" indent="-188271" algn="l" defTabSz="941353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13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0677" algn="l" defTabSz="9413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1353" algn="l" defTabSz="9413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2030" algn="l" defTabSz="9413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82707" algn="l" defTabSz="9413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53384" algn="l" defTabSz="9413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24060" algn="l" defTabSz="9413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94737" algn="l" defTabSz="9413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65414" algn="l" defTabSz="9413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2" r="27632"/>
          <a:stretch/>
        </p:blipFill>
        <p:spPr bwMode="auto">
          <a:xfrm>
            <a:off x="-58364" y="-252139"/>
            <a:ext cx="10859714" cy="808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86195" y="3462305"/>
            <a:ext cx="9228960" cy="1466282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s-PY" sz="3990" b="1" dirty="0">
                <a:solidFill>
                  <a:srgbClr val="C00000"/>
                </a:solidFill>
              </a:rPr>
              <a:t>INDUSTRIA NACIONAL DEL CEMENTO</a:t>
            </a:r>
          </a:p>
        </p:txBody>
      </p:sp>
      <p:grpSp>
        <p:nvGrpSpPr>
          <p:cNvPr id="7" name="6 Grupo"/>
          <p:cNvGrpSpPr/>
          <p:nvPr/>
        </p:nvGrpSpPr>
        <p:grpSpPr>
          <a:xfrm>
            <a:off x="3820892" y="691292"/>
            <a:ext cx="3231750" cy="3231750"/>
            <a:chOff x="2843808" y="188640"/>
            <a:chExt cx="3501876" cy="3501876"/>
          </a:xfrm>
        </p:grpSpPr>
        <p:sp>
          <p:nvSpPr>
            <p:cNvPr id="6" name="5 Elipse"/>
            <p:cNvSpPr/>
            <p:nvPr/>
          </p:nvSpPr>
          <p:spPr>
            <a:xfrm>
              <a:off x="3154746" y="499578"/>
              <a:ext cx="2880000" cy="28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 sz="1895"/>
            </a:p>
          </p:txBody>
        </p:sp>
        <p:pic>
          <p:nvPicPr>
            <p:cNvPr id="5" name="4 Imagen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3808" y="188640"/>
              <a:ext cx="3501876" cy="350187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DFFFA"/>
              </a:clrFrom>
              <a:clrTo>
                <a:srgbClr val="FD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287" y="5962961"/>
            <a:ext cx="2290171" cy="877577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1224211" y="4977150"/>
            <a:ext cx="59198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Y" sz="2400" b="1" dirty="0"/>
              <a:t>Proyecto de Ley </a:t>
            </a:r>
            <a:r>
              <a:rPr lang="es-PY" sz="2400" b="1" dirty="0" smtClean="0"/>
              <a:t>Presupuesto 2017</a:t>
            </a:r>
            <a:r>
              <a:rPr lang="es-PY" sz="2400" b="1" dirty="0"/>
              <a:t/>
            </a:r>
            <a:br>
              <a:rPr lang="es-PY" sz="2400" b="1" dirty="0"/>
            </a:br>
            <a:r>
              <a:rPr lang="es-PY" sz="1800" dirty="0"/>
              <a:t>Defensa Comisión Bicameral de Presupuesto</a:t>
            </a:r>
            <a:br>
              <a:rPr lang="es-PY" sz="1800" dirty="0"/>
            </a:br>
            <a:r>
              <a:rPr lang="es-PY" sz="1800" dirty="0"/>
              <a:t>Octubre de 2016</a:t>
            </a:r>
            <a:br>
              <a:rPr lang="es-PY" sz="1800" dirty="0"/>
            </a:br>
            <a:endParaRPr lang="es-PY" sz="2000" dirty="0"/>
          </a:p>
        </p:txBody>
      </p:sp>
    </p:spTree>
    <p:extLst>
      <p:ext uri="{BB962C8B-B14F-4D97-AF65-F5344CB8AC3E}">
        <p14:creationId xmlns:p14="http://schemas.microsoft.com/office/powerpoint/2010/main" val="25669117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6587" name="Elips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84721909" y="48444307"/>
            <a:ext cx="4208831" cy="425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6578" name="Elips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84690240" y="48504478"/>
            <a:ext cx="4310172" cy="425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6569" name="Elips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84696574" y="48498145"/>
            <a:ext cx="4310172" cy="425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6560" name="Elips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84696574" y="48425306"/>
            <a:ext cx="4310172" cy="434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2058788" y="1390567"/>
            <a:ext cx="5644153" cy="3990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O" sz="1995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1 Título"/>
          <p:cNvSpPr txBox="1">
            <a:spLocks/>
          </p:cNvSpPr>
          <p:nvPr/>
        </p:nvSpPr>
        <p:spPr>
          <a:xfrm>
            <a:off x="1080238" y="215389"/>
            <a:ext cx="9233301" cy="114009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>
              <a:spcBef>
                <a:spcPct val="0"/>
              </a:spcBef>
              <a:buNone/>
              <a:defRPr kumimoji="0"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Y" sz="3990" dirty="0"/>
              <a:t>Nuevo Molino de Cemento</a:t>
            </a:r>
          </a:p>
        </p:txBody>
      </p:sp>
      <p:sp>
        <p:nvSpPr>
          <p:cNvPr id="28" name="Retângulo 16"/>
          <p:cNvSpPr/>
          <p:nvPr/>
        </p:nvSpPr>
        <p:spPr>
          <a:xfrm>
            <a:off x="801618" y="4600452"/>
            <a:ext cx="4466292" cy="1836453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817F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3192">
              <a:solidFill>
                <a:srgbClr val="FFFFFF"/>
              </a:solidFill>
            </a:endParaRPr>
          </a:p>
        </p:txBody>
      </p:sp>
      <p:sp>
        <p:nvSpPr>
          <p:cNvPr id="31" name="Retângulo 17"/>
          <p:cNvSpPr/>
          <p:nvPr/>
        </p:nvSpPr>
        <p:spPr>
          <a:xfrm>
            <a:off x="840317" y="4593396"/>
            <a:ext cx="4422642" cy="1886945"/>
          </a:xfrm>
          <a:prstGeom prst="rect">
            <a:avLst/>
          </a:prstGeom>
          <a:noFill/>
          <a:ln w="3175">
            <a:solidFill>
              <a:srgbClr val="817F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895">
              <a:solidFill>
                <a:srgbClr val="FFFFFF"/>
              </a:solidFill>
            </a:endParaRPr>
          </a:p>
        </p:txBody>
      </p:sp>
      <p:sp>
        <p:nvSpPr>
          <p:cNvPr id="12" name="24 CuadroTexto"/>
          <p:cNvSpPr txBox="1"/>
          <p:nvPr/>
        </p:nvSpPr>
        <p:spPr>
          <a:xfrm>
            <a:off x="916220" y="4778416"/>
            <a:ext cx="7051901" cy="14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036" indent="-285036">
              <a:spcBef>
                <a:spcPts val="599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419" sz="1895" dirty="0">
                <a:latin typeface="Calibri" panose="020F0502020204030204" pitchFamily="34" charset="0"/>
              </a:rPr>
              <a:t>Avance del Proyecto </a:t>
            </a:r>
            <a:r>
              <a:rPr lang="es-PY" sz="1895" dirty="0">
                <a:latin typeface="Calibri" panose="020F0502020204030204" pitchFamily="34" charset="0"/>
              </a:rPr>
              <a:t>30</a:t>
            </a:r>
            <a:r>
              <a:rPr lang="es-419" sz="1895" dirty="0">
                <a:latin typeface="Calibri" panose="020F0502020204030204" pitchFamily="34" charset="0"/>
              </a:rPr>
              <a:t>%</a:t>
            </a:r>
          </a:p>
          <a:p>
            <a:pPr marL="285036" indent="-285036">
              <a:spcBef>
                <a:spcPts val="599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PY" sz="1895" dirty="0">
                <a:latin typeface="Calibri" panose="020F0502020204030204" pitchFamily="34" charset="0"/>
              </a:rPr>
              <a:t>Inversión: USD 11.500.000</a:t>
            </a:r>
          </a:p>
          <a:p>
            <a:pPr marL="285036" indent="-285036">
              <a:spcBef>
                <a:spcPts val="599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PY" sz="1895" dirty="0">
                <a:latin typeface="Calibri" panose="020F0502020204030204" pitchFamily="34" charset="0"/>
              </a:rPr>
              <a:t>Facturación Adicional: 50 MM USD/año</a:t>
            </a:r>
          </a:p>
          <a:p>
            <a:pPr marL="285036" indent="-285036">
              <a:spcBef>
                <a:spcPts val="599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PY" sz="1895" dirty="0">
                <a:latin typeface="Calibri" panose="020F0502020204030204" pitchFamily="34" charset="0"/>
              </a:rPr>
              <a:t>Puesta en Marcha: Febrero 2017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r="17187" b="5758"/>
          <a:stretch/>
        </p:blipFill>
        <p:spPr>
          <a:xfrm>
            <a:off x="1196290" y="1186440"/>
            <a:ext cx="5066281" cy="3311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5"/>
          <a:srcRect t="16454" r="43691"/>
          <a:stretch/>
        </p:blipFill>
        <p:spPr>
          <a:xfrm rot="302765">
            <a:off x="5030032" y="3360262"/>
            <a:ext cx="5072612" cy="3480370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4000" t="3147" r="6928" b="4117"/>
          <a:stretch/>
        </p:blipFill>
        <p:spPr>
          <a:xfrm rot="1083479">
            <a:off x="7355697" y="844995"/>
            <a:ext cx="1797458" cy="3197923"/>
          </a:xfrm>
          <a:prstGeom prst="roundRect">
            <a:avLst/>
          </a:prstGeom>
        </p:spPr>
      </p:pic>
      <p:sp>
        <p:nvSpPr>
          <p:cNvPr id="20" name="Estrella de 10 puntas 19"/>
          <p:cNvSpPr/>
          <p:nvPr/>
        </p:nvSpPr>
        <p:spPr>
          <a:xfrm rot="359351">
            <a:off x="7720677" y="142482"/>
            <a:ext cx="1972430" cy="1806674"/>
          </a:xfrm>
          <a:prstGeom prst="star10">
            <a:avLst>
              <a:gd name="adj" fmla="val 34907"/>
              <a:gd name="hf" fmla="val 105146"/>
            </a:avLst>
          </a:prstGeom>
          <a:solidFill>
            <a:srgbClr val="00FF0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Y" sz="1995" b="1" i="1" dirty="0">
                <a:latin typeface="Calibri" panose="020F0502020204030204" pitchFamily="34" charset="0"/>
              </a:rPr>
              <a:t>Nuevo Producto </a:t>
            </a:r>
            <a:r>
              <a:rPr lang="es-PY" sz="2793" b="1" i="1" dirty="0">
                <a:latin typeface="Calibri" panose="020F0502020204030204" pitchFamily="34" charset="0"/>
              </a:rPr>
              <a:t>CP-40</a:t>
            </a:r>
          </a:p>
        </p:txBody>
      </p:sp>
    </p:spTree>
    <p:extLst>
      <p:ext uri="{BB962C8B-B14F-4D97-AF65-F5344CB8AC3E}">
        <p14:creationId xmlns:p14="http://schemas.microsoft.com/office/powerpoint/2010/main" val="334471181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40317" y="197264"/>
            <a:ext cx="7600597" cy="1140090"/>
          </a:xfrm>
        </p:spPr>
        <p:txBody>
          <a:bodyPr vert="horz" anchor="ctr">
            <a:noAutofit/>
          </a:bodyPr>
          <a:lstStyle/>
          <a:p>
            <a:r>
              <a:rPr lang="" sz="2793" dirty="0"/>
              <a:t>Cambio de Combustible</a:t>
            </a:r>
            <a:endParaRPr lang="es-HN" sz="2793" dirty="0"/>
          </a:p>
        </p:txBody>
      </p:sp>
      <p:sp>
        <p:nvSpPr>
          <p:cNvPr id="7" name="Retângulo 16"/>
          <p:cNvSpPr/>
          <p:nvPr/>
        </p:nvSpPr>
        <p:spPr>
          <a:xfrm>
            <a:off x="982954" y="4530411"/>
            <a:ext cx="4934671" cy="1738685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817F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3192">
              <a:solidFill>
                <a:srgbClr val="FFFFFF"/>
              </a:solidFill>
            </a:endParaRPr>
          </a:p>
        </p:txBody>
      </p:sp>
      <p:sp>
        <p:nvSpPr>
          <p:cNvPr id="8" name="Retângulo 17"/>
          <p:cNvSpPr/>
          <p:nvPr/>
        </p:nvSpPr>
        <p:spPr>
          <a:xfrm>
            <a:off x="1108899" y="4472936"/>
            <a:ext cx="4794548" cy="1867441"/>
          </a:xfrm>
          <a:prstGeom prst="rect">
            <a:avLst/>
          </a:prstGeom>
          <a:noFill/>
          <a:ln w="3175">
            <a:solidFill>
              <a:srgbClr val="817F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895">
              <a:solidFill>
                <a:srgbClr val="FFFFFF"/>
              </a:solidFill>
            </a:endParaRPr>
          </a:p>
        </p:txBody>
      </p:sp>
      <p:sp>
        <p:nvSpPr>
          <p:cNvPr id="9" name="24 CuadroTexto"/>
          <p:cNvSpPr txBox="1"/>
          <p:nvPr/>
        </p:nvSpPr>
        <p:spPr>
          <a:xfrm>
            <a:off x="1285995" y="4523191"/>
            <a:ext cx="8462410" cy="171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036" indent="-285036" algn="just">
              <a:spcBef>
                <a:spcPts val="599"/>
              </a:spcBef>
              <a:spcAft>
                <a:spcPts val="599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x-none" sz="1895" dirty="0">
                <a:latin typeface="Calibri" panose="020F0502020204030204" pitchFamily="34" charset="0"/>
              </a:rPr>
              <a:t>Avance del </a:t>
            </a:r>
            <a:r>
              <a:rPr lang="es-PY" sz="1895" dirty="0">
                <a:latin typeface="Calibri" panose="020F0502020204030204" pitchFamily="34" charset="0"/>
              </a:rPr>
              <a:t>P</a:t>
            </a:r>
            <a:r>
              <a:rPr lang="x-none" sz="1895" dirty="0">
                <a:latin typeface="Calibri" panose="020F0502020204030204" pitchFamily="34" charset="0"/>
              </a:rPr>
              <a:t>royecto</a:t>
            </a:r>
            <a:r>
              <a:rPr lang="es-PY" sz="1895" dirty="0">
                <a:latin typeface="Calibri" panose="020F0502020204030204" pitchFamily="34" charset="0"/>
              </a:rPr>
              <a:t>: </a:t>
            </a:r>
            <a:r>
              <a:rPr lang="es-419" sz="1895" dirty="0">
                <a:latin typeface="Calibri" panose="020F0502020204030204" pitchFamily="34" charset="0"/>
              </a:rPr>
              <a:t>70</a:t>
            </a:r>
            <a:r>
              <a:rPr lang="es-PY" sz="1895" dirty="0">
                <a:latin typeface="Calibri" panose="020F0502020204030204" pitchFamily="34" charset="0"/>
              </a:rPr>
              <a:t>%</a:t>
            </a:r>
          </a:p>
          <a:p>
            <a:pPr marL="285036" indent="-285036" algn="just">
              <a:spcBef>
                <a:spcPts val="599"/>
              </a:spcBef>
              <a:spcAft>
                <a:spcPts val="599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PY" sz="1895" dirty="0">
                <a:latin typeface="Calibri" panose="020F0502020204030204" pitchFamily="34" charset="0"/>
              </a:rPr>
              <a:t>Inversión: 45 MM USD/año</a:t>
            </a:r>
            <a:endParaRPr lang="x-none" sz="1895" dirty="0">
              <a:latin typeface="Calibri" panose="020F0502020204030204" pitchFamily="34" charset="0"/>
            </a:endParaRPr>
          </a:p>
          <a:p>
            <a:pPr marL="285036" indent="-285036" algn="just">
              <a:spcBef>
                <a:spcPts val="599"/>
              </a:spcBef>
              <a:spcAft>
                <a:spcPts val="599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PY" sz="1895" dirty="0">
                <a:latin typeface="Calibri" panose="020F0502020204030204" pitchFamily="34" charset="0"/>
              </a:rPr>
              <a:t>Ahorro Estimado: 22 MM USD/año</a:t>
            </a:r>
          </a:p>
          <a:p>
            <a:pPr marL="285036" indent="-285036" algn="just">
              <a:spcBef>
                <a:spcPts val="599"/>
              </a:spcBef>
              <a:spcAft>
                <a:spcPts val="599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PY" sz="1895" dirty="0">
                <a:latin typeface="Calibri" panose="020F0502020204030204" pitchFamily="34" charset="0"/>
              </a:rPr>
              <a:t>Puesta en Marcha: </a:t>
            </a:r>
            <a:r>
              <a:rPr lang="es-419" sz="1895" dirty="0">
                <a:latin typeface="Calibri" panose="020F0502020204030204" pitchFamily="34" charset="0"/>
              </a:rPr>
              <a:t>Primer semestre 2017</a:t>
            </a:r>
            <a:endParaRPr lang="es-PY" sz="1895" dirty="0">
              <a:latin typeface="Calibri" panose="020F0502020204030204" pitchFamily="34" charset="0"/>
            </a:endParaRPr>
          </a:p>
        </p:txBody>
      </p:sp>
      <p:pic>
        <p:nvPicPr>
          <p:cNvPr id="13" name="Imagen 1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7273">
            <a:off x="6308361" y="30323"/>
            <a:ext cx="3173305" cy="4116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1 Título"/>
          <p:cNvSpPr txBox="1">
            <a:spLocks/>
          </p:cNvSpPr>
          <p:nvPr/>
        </p:nvSpPr>
        <p:spPr>
          <a:xfrm>
            <a:off x="6562050" y="353269"/>
            <a:ext cx="2638375" cy="118252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Y" sz="2394" dirty="0">
                <a:solidFill>
                  <a:schemeClr val="bg1"/>
                </a:solidFill>
              </a:rPr>
              <a:t>Molino de Carbón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76930">
            <a:off x="947738" y="1137586"/>
            <a:ext cx="4268508" cy="3272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Imagen 1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5201" y="3379998"/>
            <a:ext cx="3663057" cy="3311606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1 Título"/>
          <p:cNvSpPr txBox="1">
            <a:spLocks/>
          </p:cNvSpPr>
          <p:nvPr/>
        </p:nvSpPr>
        <p:spPr>
          <a:xfrm>
            <a:off x="6011087" y="5681395"/>
            <a:ext cx="2934640" cy="100881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Y" sz="2394" dirty="0" err="1">
                <a:solidFill>
                  <a:schemeClr val="bg1"/>
                </a:solidFill>
              </a:rPr>
              <a:t>Multiquemador</a:t>
            </a:r>
            <a:endParaRPr lang="es-PY" sz="2394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0229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64311" y="6308496"/>
            <a:ext cx="608048" cy="440200"/>
          </a:xfrm>
        </p:spPr>
        <p:txBody>
          <a:bodyPr/>
          <a:lstStyle/>
          <a:p>
            <a:fld id="{FC4D2DAE-D67D-4DCE-ADB5-BE5A908C5B8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2" name="Retângulo 65">
            <a:hlinkClick r:id="" action="ppaction://noaction"/>
          </p:cNvPr>
          <p:cNvSpPr/>
          <p:nvPr/>
        </p:nvSpPr>
        <p:spPr>
          <a:xfrm>
            <a:off x="5079641" y="2460916"/>
            <a:ext cx="221684" cy="23593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895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2770" y="-143649"/>
            <a:ext cx="12464891" cy="7011501"/>
          </a:xfrm>
          <a:prstGeom prst="rect">
            <a:avLst/>
          </a:prstGeom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746485" y="762757"/>
            <a:ext cx="9308380" cy="1436493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endParaRPr lang="es-ES" sz="7182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stardusSans" panose="02000603040000020004" pitchFamily="2" charset="0"/>
              <a:ea typeface="+mj-ea"/>
              <a:cs typeface="Agent Orange" panose="00000400000000000000" pitchFamily="2" charset="0"/>
            </a:endParaRPr>
          </a:p>
          <a:p>
            <a:pPr lvl="0" algn="ctr">
              <a:spcBef>
                <a:spcPct val="0"/>
              </a:spcBef>
            </a:pPr>
            <a:r>
              <a:rPr lang="es-ES" sz="7182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stardusSans" panose="02000603040000020004" pitchFamily="2" charset="0"/>
                <a:ea typeface="+mj-ea"/>
                <a:cs typeface="Agent Orange" panose="00000400000000000000" pitchFamily="2" charset="0"/>
              </a:rPr>
              <a:t>MUCHAS GRACIAS</a:t>
            </a:r>
            <a:endParaRPr lang="es-ES" sz="7182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stardusSans" panose="02000603040000020004" pitchFamily="2" charset="0"/>
              <a:ea typeface="+mj-ea"/>
              <a:cs typeface="Agent Orang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6622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Marcador de contenido"/>
          <p:cNvSpPr>
            <a:spLocks noGrp="1"/>
          </p:cNvSpPr>
          <p:nvPr>
            <p:ph idx="1"/>
          </p:nvPr>
        </p:nvSpPr>
        <p:spPr>
          <a:xfrm>
            <a:off x="216099" y="1404045"/>
            <a:ext cx="9937104" cy="5544615"/>
          </a:xfrm>
        </p:spPr>
        <p:txBody>
          <a:bodyPr>
            <a:noAutofit/>
          </a:bodyPr>
          <a:lstStyle/>
          <a:p>
            <a:pPr marL="119741" indent="0">
              <a:buNone/>
            </a:pPr>
            <a:r>
              <a:rPr lang="es-PY" sz="28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FUENTE DE FINANCIAMIENTO</a:t>
            </a:r>
            <a:endParaRPr lang="es-PY" sz="2800" dirty="0" smtClean="0"/>
          </a:p>
          <a:p>
            <a:endParaRPr lang="es-PY" sz="2400" b="1" dirty="0" smtClean="0"/>
          </a:p>
          <a:p>
            <a:r>
              <a:rPr lang="es-PY" sz="2400" b="1" dirty="0" smtClean="0"/>
              <a:t>Fuente de Financiamiento 30 – Recursos Institucionales.</a:t>
            </a:r>
          </a:p>
          <a:p>
            <a:pPr marL="119741" indent="0">
              <a:buNone/>
            </a:pPr>
            <a:r>
              <a:rPr lang="es-PY" sz="2400" dirty="0" smtClean="0"/>
              <a:t>   Obtenidos de la producción y comercialización del Cemento Portland.</a:t>
            </a:r>
          </a:p>
          <a:p>
            <a:pPr marL="119741" indent="0">
              <a:buNone/>
            </a:pPr>
            <a:r>
              <a:rPr lang="es-PY" sz="2400" dirty="0" smtClean="0"/>
              <a:t> </a:t>
            </a:r>
          </a:p>
          <a:p>
            <a:r>
              <a:rPr lang="es-PY" sz="2400" b="1" dirty="0"/>
              <a:t>Fuente de Financiamiento </a:t>
            </a:r>
            <a:r>
              <a:rPr lang="es-PY" sz="2400" b="1" dirty="0" smtClean="0"/>
              <a:t>20 </a:t>
            </a:r>
            <a:r>
              <a:rPr lang="es-PY" sz="2400" b="1" dirty="0"/>
              <a:t>– Recursos </a:t>
            </a:r>
            <a:r>
              <a:rPr lang="es-PY" sz="2400" b="1" dirty="0" smtClean="0"/>
              <a:t>Crédito Público.</a:t>
            </a:r>
            <a:endParaRPr lang="es-PY" sz="2400" b="1" dirty="0"/>
          </a:p>
          <a:p>
            <a:pPr marL="119741" indent="0">
              <a:buNone/>
            </a:pPr>
            <a:r>
              <a:rPr lang="es-PY" sz="2400" dirty="0"/>
              <a:t>   </a:t>
            </a:r>
            <a:r>
              <a:rPr lang="es-PY" sz="2400" dirty="0" smtClean="0"/>
              <a:t>Bonos Soberanos destinados al Financiamiento de los Proyectos de Inversión. </a:t>
            </a:r>
            <a:r>
              <a:rPr lang="es-PY" sz="2000" dirty="0" smtClean="0"/>
              <a:t>   </a:t>
            </a:r>
            <a:r>
              <a:rPr lang="es-PY" sz="2400" b="1" dirty="0"/>
              <a:t>Ejecución: 91%</a:t>
            </a:r>
          </a:p>
          <a:p>
            <a:pPr marL="119741" indent="0">
              <a:buNone/>
            </a:pPr>
            <a:endParaRPr lang="es-PY" sz="1000" dirty="0" smtClean="0"/>
          </a:p>
          <a:p>
            <a:pPr marL="119741" indent="0">
              <a:buNone/>
            </a:pPr>
            <a:endParaRPr lang="es-PY" sz="18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119741" indent="0">
              <a:buNone/>
            </a:pPr>
            <a:endParaRPr lang="es-PY" sz="1800" b="1" dirty="0" smtClean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119741" indent="0">
              <a:buNone/>
            </a:pPr>
            <a:endParaRPr lang="es-PY" sz="18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119741" indent="0">
              <a:buNone/>
            </a:pPr>
            <a:endParaRPr lang="es-PY" sz="10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es-PY" sz="1600" dirty="0" smtClean="0"/>
          </a:p>
        </p:txBody>
      </p:sp>
      <p:sp>
        <p:nvSpPr>
          <p:cNvPr id="6" name="5 CuadroTexto"/>
          <p:cNvSpPr txBox="1"/>
          <p:nvPr/>
        </p:nvSpPr>
        <p:spPr>
          <a:xfrm>
            <a:off x="2372891" y="405457"/>
            <a:ext cx="6055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57925">
              <a:spcBef>
                <a:spcPct val="0"/>
              </a:spcBef>
            </a:pPr>
            <a:r>
              <a:rPr lang="es-PY" sz="4800" b="1" spc="-105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Introducción</a:t>
            </a:r>
            <a:endParaRPr lang="es-PY" sz="4800" b="1" spc="-105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/>
            <a:endParaRPr lang="es-PY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58715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81" y="1457242"/>
            <a:ext cx="4695825" cy="4362450"/>
          </a:xfrm>
          <a:prstGeom prst="rect">
            <a:avLst/>
          </a:prstGeom>
        </p:spPr>
      </p:pic>
      <p:sp>
        <p:nvSpPr>
          <p:cNvPr id="8" name="1 Marcador de contenido"/>
          <p:cNvSpPr>
            <a:spLocks noGrp="1"/>
          </p:cNvSpPr>
          <p:nvPr>
            <p:ph idx="1"/>
          </p:nvPr>
        </p:nvSpPr>
        <p:spPr>
          <a:xfrm>
            <a:off x="1274157" y="237279"/>
            <a:ext cx="6430774" cy="1152127"/>
          </a:xfrm>
        </p:spPr>
        <p:txBody>
          <a:bodyPr>
            <a:noAutofit/>
          </a:bodyPr>
          <a:lstStyle/>
          <a:p>
            <a:pPr marL="119741" indent="0">
              <a:buNone/>
            </a:pPr>
            <a:r>
              <a:rPr lang="es-PY" sz="28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VENTAS DE CEMENTO (bolsas)</a:t>
            </a:r>
            <a:endParaRPr lang="es-PY" sz="2800" dirty="0" smtClean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8733" flipH="1">
            <a:off x="7209123" y="1556477"/>
            <a:ext cx="3320410" cy="1480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/>
          <a:srcRect r="17187" b="5758"/>
          <a:stretch/>
        </p:blipFill>
        <p:spPr>
          <a:xfrm rot="21360704">
            <a:off x="4553932" y="1021602"/>
            <a:ext cx="2739537" cy="1790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1 Marcador de contenido"/>
          <p:cNvSpPr txBox="1">
            <a:spLocks/>
          </p:cNvSpPr>
          <p:nvPr/>
        </p:nvSpPr>
        <p:spPr>
          <a:xfrm>
            <a:off x="4896619" y="3093782"/>
            <a:ext cx="5616624" cy="1152127"/>
          </a:xfrm>
          <a:prstGeom prst="rect">
            <a:avLst/>
          </a:prstGeom>
        </p:spPr>
        <p:txBody>
          <a:bodyPr vert="horz" lIns="94136" tIns="47067" rIns="94136" bIns="47067" rtlCol="0">
            <a:noAutofit/>
          </a:bodyPr>
          <a:lstStyle>
            <a:lvl1pPr marL="353007" indent="-235338" algn="l" defTabSz="941353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948" indent="-235338" algn="l" defTabSz="941353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5489" indent="-235338" algn="l" defTabSz="941353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17895" indent="-235338" algn="l" defTabSz="941353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300" indent="-235338" algn="l" defTabSz="941353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8571" indent="-188271" algn="l" defTabSz="941353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76842" indent="-188271" algn="l" defTabSz="941353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5113" indent="-188271" algn="l" defTabSz="941353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53384" indent="-188271" algn="l" defTabSz="941353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741" indent="0" algn="ctr">
              <a:buFont typeface="Arial" pitchFamily="34" charset="0"/>
              <a:buNone/>
            </a:pPr>
            <a:r>
              <a:rPr lang="es-PY" sz="28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Participación en el Mercado</a:t>
            </a:r>
            <a:endParaRPr lang="es-PY" sz="2800" dirty="0" smtClean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1843" y="3680319"/>
            <a:ext cx="368617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2720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1164530" y="179909"/>
            <a:ext cx="7896226" cy="1277333"/>
          </a:xfrm>
          <a:prstGeom prst="rect">
            <a:avLst/>
          </a:prstGeom>
        </p:spPr>
        <p:txBody>
          <a:bodyPr lIns="89858" tIns="44929" rIns="89858" bIns="44929"/>
          <a:lstStyle>
            <a:lvl1pPr algn="l" defTabSz="957925" rtl="0" eaLnBrk="1" latinLnBrk="0" hangingPunct="1">
              <a:spcBef>
                <a:spcPct val="0"/>
              </a:spcBef>
              <a:buNone/>
              <a:defRPr sz="4800" kern="1200" cap="none" spc="-105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PY" sz="32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Ingresos 2016 Vs. 2017 (F-20 y F-30</a:t>
            </a:r>
            <a:r>
              <a:rPr lang="es-PY" sz="32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)</a:t>
            </a:r>
          </a:p>
          <a:p>
            <a:r>
              <a:rPr lang="es-PY" sz="32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(En millones de Gs)</a:t>
            </a:r>
            <a:endParaRPr lang="es-PY" sz="32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2571" y="1457242"/>
            <a:ext cx="5445968" cy="5202844"/>
          </a:xfrm>
          <a:prstGeom prst="rect">
            <a:avLst/>
          </a:prstGeom>
        </p:spPr>
      </p:pic>
      <p:sp>
        <p:nvSpPr>
          <p:cNvPr id="12" name="1 Marcador de contenido"/>
          <p:cNvSpPr txBox="1">
            <a:spLocks/>
          </p:cNvSpPr>
          <p:nvPr/>
        </p:nvSpPr>
        <p:spPr>
          <a:xfrm>
            <a:off x="4831110" y="1884247"/>
            <a:ext cx="5645177" cy="929641"/>
          </a:xfrm>
          <a:prstGeom prst="rect">
            <a:avLst/>
          </a:prstGeom>
        </p:spPr>
        <p:txBody>
          <a:bodyPr vert="horz" lIns="94136" tIns="47067" rIns="94136" bIns="47067" rtlCol="0">
            <a:noAutofit/>
          </a:bodyPr>
          <a:lstStyle>
            <a:lvl1pPr marL="353007" indent="-235338" algn="l" defTabSz="941353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948" indent="-235338" algn="l" defTabSz="941353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5489" indent="-235338" algn="l" defTabSz="941353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17895" indent="-235338" algn="l" defTabSz="941353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300" indent="-235338" algn="l" defTabSz="941353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8571" indent="-188271" algn="l" defTabSz="941353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76842" indent="-188271" algn="l" defTabSz="941353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5113" indent="-188271" algn="l" defTabSz="941353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53384" indent="-188271" algn="l" defTabSz="941353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741" indent="0" algn="ctr">
              <a:buFont typeface="Arial" pitchFamily="34" charset="0"/>
              <a:buNone/>
            </a:pPr>
            <a:r>
              <a:rPr lang="es-PY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Ejecutado a SEP. 2016: 57%</a:t>
            </a:r>
          </a:p>
          <a:p>
            <a:pPr marL="119741" indent="0" algn="ctr">
              <a:buFont typeface="Arial" pitchFamily="34" charset="0"/>
              <a:buNone/>
            </a:pPr>
            <a:r>
              <a:rPr lang="es-PY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Proyectado 2016: 80%</a:t>
            </a:r>
          </a:p>
          <a:p>
            <a:pPr marL="119741" indent="0">
              <a:buFont typeface="Arial" pitchFamily="34" charset="0"/>
              <a:buNone/>
            </a:pPr>
            <a:endParaRPr lang="es-PY" sz="1600" b="1" dirty="0" smtClean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119741" indent="0">
              <a:buFont typeface="Arial" pitchFamily="34" charset="0"/>
              <a:buNone/>
            </a:pPr>
            <a:endParaRPr lang="es-PY" sz="1800" b="1" dirty="0" smtClean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119741" indent="0">
              <a:buFont typeface="Arial" pitchFamily="34" charset="0"/>
              <a:buNone/>
            </a:pPr>
            <a:endParaRPr lang="es-PY" sz="1000" b="1" dirty="0" smtClean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es-PY" sz="1600" dirty="0" smtClean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6507" y="3898327"/>
            <a:ext cx="3456384" cy="2855652"/>
          </a:xfrm>
          <a:prstGeom prst="rect">
            <a:avLst/>
          </a:prstGeom>
        </p:spPr>
      </p:pic>
      <p:sp>
        <p:nvSpPr>
          <p:cNvPr id="16" name="1 Marcador de contenido"/>
          <p:cNvSpPr txBox="1">
            <a:spLocks/>
          </p:cNvSpPr>
          <p:nvPr/>
        </p:nvSpPr>
        <p:spPr>
          <a:xfrm>
            <a:off x="6298944" y="3417990"/>
            <a:ext cx="3744416" cy="1152127"/>
          </a:xfrm>
          <a:prstGeom prst="rect">
            <a:avLst/>
          </a:prstGeom>
        </p:spPr>
        <p:txBody>
          <a:bodyPr vert="horz" lIns="94136" tIns="47067" rIns="94136" bIns="47067" rtlCol="0">
            <a:noAutofit/>
          </a:bodyPr>
          <a:lstStyle>
            <a:lvl1pPr marL="353007" indent="-235338" algn="l" defTabSz="941353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948" indent="-235338" algn="l" defTabSz="941353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5489" indent="-235338" algn="l" defTabSz="941353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17895" indent="-235338" algn="l" defTabSz="941353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300" indent="-235338" algn="l" defTabSz="941353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8571" indent="-188271" algn="l" defTabSz="941353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76842" indent="-188271" algn="l" defTabSz="941353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5113" indent="-188271" algn="l" defTabSz="941353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53384" indent="-188271" algn="l" defTabSz="941353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741" indent="0" algn="ctr">
              <a:buFont typeface="Arial" pitchFamily="34" charset="0"/>
              <a:buNone/>
            </a:pPr>
            <a:r>
              <a:rPr lang="es-PY" sz="28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PRECIO  (Gs/Bolsa)</a:t>
            </a:r>
            <a:endParaRPr lang="es-PY" sz="2800" dirty="0" smtClean="0"/>
          </a:p>
        </p:txBody>
      </p:sp>
    </p:spTree>
    <p:extLst>
      <p:ext uri="{BB962C8B-B14F-4D97-AF65-F5344CB8AC3E}">
        <p14:creationId xmlns:p14="http://schemas.microsoft.com/office/powerpoint/2010/main" val="3570666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368226" y="395934"/>
            <a:ext cx="7896226" cy="720080"/>
          </a:xfrm>
          <a:prstGeom prst="rect">
            <a:avLst/>
          </a:prstGeom>
        </p:spPr>
        <p:txBody>
          <a:bodyPr lIns="84673" tIns="42337" rIns="84673" bIns="42337"/>
          <a:lstStyle>
            <a:lvl1pPr algn="l" defTabSz="957925" rtl="0" eaLnBrk="1" latinLnBrk="0" hangingPunct="1">
              <a:spcBef>
                <a:spcPct val="0"/>
              </a:spcBef>
              <a:buNone/>
              <a:defRPr sz="4800" kern="1200" cap="none" spc="-105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PY" sz="2800" b="1" dirty="0" smtClean="0"/>
              <a:t>Detalle de Gastos en Servicios Personales y</a:t>
            </a:r>
          </a:p>
          <a:p>
            <a:r>
              <a:rPr lang="es-PY" sz="2800" b="1" dirty="0" smtClean="0"/>
              <a:t>Gastos Corrientes 2016 Vs 2017 (sólo F-30)</a:t>
            </a:r>
            <a:endParaRPr lang="es-PY" sz="2800" b="1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70495"/>
              </p:ext>
            </p:extLst>
          </p:nvPr>
        </p:nvGraphicFramePr>
        <p:xfrm>
          <a:off x="576140" y="1404045"/>
          <a:ext cx="9480400" cy="44299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8071"/>
                <a:gridCol w="3744416"/>
                <a:gridCol w="1440160"/>
                <a:gridCol w="1440160"/>
                <a:gridCol w="1368152"/>
                <a:gridCol w="839441"/>
              </a:tblGrid>
              <a:tr h="5407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Rubro</a:t>
                      </a:r>
                      <a:endParaRPr lang="es-PY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Insumos</a:t>
                      </a:r>
                      <a:endParaRPr lang="es-PY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Presupuestado 2016</a:t>
                      </a:r>
                      <a:br>
                        <a:rPr lang="es-PY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s-PY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(En Millones de Gs)</a:t>
                      </a:r>
                      <a:endParaRPr lang="es-PY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Anteproyecto</a:t>
                      </a:r>
                    </a:p>
                    <a:p>
                      <a:pPr algn="ctr" rtl="0" fontAlgn="ctr"/>
                      <a:r>
                        <a:rPr lang="es-PY" sz="1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2017</a:t>
                      </a:r>
                    </a:p>
                    <a:p>
                      <a:pPr algn="ctr" rtl="0" fontAlgn="ctr"/>
                      <a:r>
                        <a:rPr lang="es-PY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(En </a:t>
                      </a:r>
                      <a:r>
                        <a:rPr lang="es-PY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Millones de Gs)</a:t>
                      </a:r>
                      <a:endParaRPr lang="es-PY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% </a:t>
                      </a:r>
                      <a:r>
                        <a:rPr lang="es-PY" sz="1600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Variac</a:t>
                      </a:r>
                      <a:endParaRPr lang="es-PY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Ejecutado</a:t>
                      </a:r>
                      <a:r>
                        <a:rPr lang="es-PY" sz="16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SEP 2016</a:t>
                      </a:r>
                      <a:endParaRPr lang="es-PY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226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u="none" strike="noStrike" dirty="0">
                          <a:effectLst/>
                        </a:rPr>
                        <a:t>100</a:t>
                      </a:r>
                      <a:endParaRPr lang="es-PY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200" u="none" strike="noStrike" dirty="0">
                          <a:effectLst/>
                        </a:rPr>
                        <a:t>Salarios, </a:t>
                      </a:r>
                      <a:r>
                        <a:rPr lang="es-PY" sz="1200" u="none" strike="noStrike" dirty="0" smtClean="0">
                          <a:effectLst/>
                        </a:rPr>
                        <a:t>Gastos de Representación,</a:t>
                      </a:r>
                      <a:r>
                        <a:rPr lang="es-PY" sz="1200" u="none" strike="noStrike" baseline="0" dirty="0" smtClean="0">
                          <a:effectLst/>
                        </a:rPr>
                        <a:t> Horas Extras, </a:t>
                      </a:r>
                      <a:r>
                        <a:rPr lang="es-PY" sz="1200" u="none" strike="noStrike" dirty="0" smtClean="0">
                          <a:effectLst/>
                        </a:rPr>
                        <a:t>Gratificaciones</a:t>
                      </a:r>
                      <a:r>
                        <a:rPr lang="es-PY" sz="1200" u="none" strike="noStrike" dirty="0">
                          <a:effectLst/>
                        </a:rPr>
                        <a:t>, Aporte Patronal, Personal Contratado, </a:t>
                      </a:r>
                      <a:r>
                        <a:rPr lang="es-PY" sz="1200" u="none" strike="noStrike" dirty="0" smtClean="0">
                          <a:effectLst/>
                        </a:rPr>
                        <a:t>Otros Gastos</a:t>
                      </a:r>
                      <a:r>
                        <a:rPr lang="es-PY" sz="1200" u="none" strike="noStrike" baseline="0" dirty="0" smtClean="0">
                          <a:effectLst/>
                        </a:rPr>
                        <a:t> del Personal, </a:t>
                      </a:r>
                      <a:r>
                        <a:rPr lang="es-PY" sz="1200" u="none" strike="noStrike" dirty="0" smtClean="0">
                          <a:effectLst/>
                        </a:rPr>
                        <a:t>etc.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800" u="none" strike="noStrike" dirty="0">
                          <a:effectLst/>
                        </a:rPr>
                        <a:t>117.985,82</a:t>
                      </a:r>
                      <a:endParaRPr lang="es-PY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800" u="none" strike="noStrike" dirty="0" smtClean="0">
                          <a:effectLst/>
                        </a:rPr>
                        <a:t>118.015,82</a:t>
                      </a:r>
                      <a:endParaRPr lang="es-PY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800" u="none" strike="noStrike" dirty="0" smtClean="0">
                          <a:effectLst/>
                        </a:rPr>
                        <a:t>0,02%</a:t>
                      </a:r>
                      <a:endParaRPr lang="es-PY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56,59%</a:t>
                      </a:r>
                      <a:endParaRPr lang="es-PY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6423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PY" sz="1400" u="none" strike="noStrike" dirty="0">
                          <a:effectLst/>
                        </a:rPr>
                        <a:t>200</a:t>
                      </a:r>
                      <a:endParaRPr lang="es-PY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200" u="none" strike="noStrike" dirty="0">
                          <a:effectLst/>
                        </a:rPr>
                        <a:t>Servicio de Flete Fluvial de Clinker, Cemento.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r" rtl="0" fontAlgn="ctr"/>
                      <a:r>
                        <a:rPr lang="es-PY" sz="1800" u="none" strike="noStrike" dirty="0">
                          <a:effectLst/>
                        </a:rPr>
                        <a:t>81.339,77</a:t>
                      </a:r>
                      <a:endParaRPr lang="es-PY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r" rtl="0" fontAlgn="ctr"/>
                      <a:r>
                        <a:rPr lang="es-PY" sz="1800" u="none" strike="noStrike" dirty="0" smtClean="0">
                          <a:effectLst/>
                        </a:rPr>
                        <a:t>112.505,48</a:t>
                      </a:r>
                      <a:endParaRPr lang="es-PY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4135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Y" sz="1800" u="none" strike="noStrike" dirty="0" smtClean="0">
                          <a:effectLst/>
                        </a:rPr>
                        <a:t>38,31%</a:t>
                      </a:r>
                      <a:endParaRPr lang="es-PY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endParaRPr lang="es-PY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PY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41,27%</a:t>
                      </a:r>
                      <a:endParaRPr lang="es-PY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6423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200" u="none" strike="noStrike">
                          <a:effectLst/>
                        </a:rPr>
                        <a:t>Servicio de Estiba y Desestiba Varios</a:t>
                      </a:r>
                      <a:endParaRPr lang="es-PY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</a:tr>
              <a:tr h="126423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200" u="none" strike="noStrike" dirty="0">
                          <a:effectLst/>
                        </a:rPr>
                        <a:t>Servicio de Entrega de Productos al Local del Cliente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</a:tr>
              <a:tr h="126423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200" u="none" strike="noStrike" dirty="0">
                          <a:effectLst/>
                        </a:rPr>
                        <a:t>Servicio de Despacho en Tercer Turno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</a:tr>
              <a:tr h="126423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PY" sz="1400" u="none" strike="noStrike" dirty="0">
                          <a:effectLst/>
                        </a:rPr>
                        <a:t>300</a:t>
                      </a:r>
                      <a:endParaRPr lang="es-PY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200" u="none" strike="noStrike" dirty="0">
                          <a:effectLst/>
                        </a:rPr>
                        <a:t>Repuestos, Accesorios y Materiales Eléctricos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r" rtl="0" fontAlgn="ctr"/>
                      <a:r>
                        <a:rPr lang="es-PY" sz="1800" u="none" strike="noStrike">
                          <a:effectLst/>
                        </a:rPr>
                        <a:t>42.635,79</a:t>
                      </a:r>
                      <a:endParaRPr lang="es-PY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r" rtl="0" fontAlgn="ctr"/>
                      <a:r>
                        <a:rPr lang="es-PY" sz="1800" u="none" strike="noStrike" dirty="0" smtClean="0">
                          <a:effectLst/>
                        </a:rPr>
                        <a:t>58.566,64</a:t>
                      </a:r>
                      <a:endParaRPr lang="es-PY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PY" sz="1800" u="none" strike="noStrike" dirty="0" smtClean="0">
                          <a:effectLst/>
                        </a:rPr>
                        <a:t>37,36%</a:t>
                      </a:r>
                      <a:endParaRPr lang="es-PY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PY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29,96%</a:t>
                      </a:r>
                      <a:endParaRPr lang="es-PY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6423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200" u="none" strike="noStrike" dirty="0">
                          <a:effectLst/>
                        </a:rPr>
                        <a:t>Explosivos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</a:tr>
              <a:tr h="126423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200" u="none" strike="noStrike" dirty="0">
                          <a:effectLst/>
                        </a:rPr>
                        <a:t>Gas Oíl, Nafta, Aceites y Grasas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</a:tr>
              <a:tr h="481218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200" u="none" strike="noStrike" dirty="0">
                          <a:effectLst/>
                        </a:rPr>
                        <a:t>Insumos de Cantera, Cubiertas, Cintas Transportadoras, Herramientas, etc.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</a:tr>
              <a:tr h="1750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u="none" strike="noStrike" dirty="0">
                          <a:effectLst/>
                        </a:rPr>
                        <a:t>700</a:t>
                      </a:r>
                      <a:endParaRPr lang="es-PY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200" u="none" strike="noStrike" dirty="0">
                          <a:effectLst/>
                        </a:rPr>
                        <a:t>Intereses del Crédito Público (Bonos Soberanos)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800" u="none" strike="noStrike">
                          <a:effectLst/>
                        </a:rPr>
                        <a:t>23.359,00</a:t>
                      </a:r>
                      <a:endParaRPr lang="es-PY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800" u="none" strike="noStrike" dirty="0">
                          <a:effectLst/>
                        </a:rPr>
                        <a:t>24.231,82</a:t>
                      </a:r>
                      <a:endParaRPr lang="es-PY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800" u="none" strike="noStrike" dirty="0" smtClean="0">
                          <a:effectLst/>
                        </a:rPr>
                        <a:t>3,74%</a:t>
                      </a:r>
                      <a:endParaRPr lang="es-PY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91,58%</a:t>
                      </a:r>
                      <a:endParaRPr lang="es-PY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642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PY" sz="1400" u="none" strike="noStrike" dirty="0">
                          <a:effectLst/>
                        </a:rPr>
                        <a:t>800</a:t>
                      </a:r>
                      <a:endParaRPr lang="es-PY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200" u="none" strike="noStrike" dirty="0">
                          <a:effectLst/>
                        </a:rPr>
                        <a:t>Transferencias al Tesoro Público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r" rtl="0" fontAlgn="ctr"/>
                      <a:r>
                        <a:rPr lang="es-PY" sz="1800" u="none" strike="noStrike">
                          <a:effectLst/>
                        </a:rPr>
                        <a:t>5.034,00</a:t>
                      </a:r>
                      <a:endParaRPr lang="es-PY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r" rtl="0" fontAlgn="ctr"/>
                      <a:r>
                        <a:rPr lang="es-PY" sz="1800" u="none" strike="noStrike" dirty="0" smtClean="0">
                          <a:effectLst/>
                        </a:rPr>
                        <a:t>8.004,54</a:t>
                      </a:r>
                      <a:endParaRPr lang="es-PY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PY" sz="1800" u="none" strike="noStrike" dirty="0" smtClean="0">
                          <a:effectLst/>
                        </a:rPr>
                        <a:t>59,01%</a:t>
                      </a:r>
                      <a:endParaRPr lang="es-PY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PY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51,09%</a:t>
                      </a:r>
                      <a:endParaRPr lang="es-PY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6423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200" u="none" strike="noStrike" dirty="0">
                          <a:effectLst/>
                        </a:rPr>
                        <a:t>Otras Transferencias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</a:tr>
              <a:tr h="126423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200" u="none" strike="noStrike" dirty="0">
                          <a:effectLst/>
                        </a:rPr>
                        <a:t>Indemnizaciones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</a:tr>
              <a:tr h="12642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PY" sz="1400" u="none" strike="noStrike" dirty="0">
                          <a:effectLst/>
                        </a:rPr>
                        <a:t>900</a:t>
                      </a:r>
                      <a:endParaRPr lang="es-PY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200" u="none" strike="noStrike" dirty="0" smtClean="0">
                          <a:effectLst/>
                        </a:rPr>
                        <a:t>Impuestos, Tasas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r" rtl="0" fontAlgn="ctr"/>
                      <a:r>
                        <a:rPr lang="es-PY" sz="1800" u="none" strike="noStrike" dirty="0">
                          <a:effectLst/>
                        </a:rPr>
                        <a:t>1.165,31</a:t>
                      </a:r>
                      <a:endParaRPr lang="es-PY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r" rtl="0" fontAlgn="ctr"/>
                      <a:r>
                        <a:rPr lang="es-PY" sz="1800" u="none" strike="noStrike" dirty="0" smtClean="0">
                          <a:effectLst/>
                        </a:rPr>
                        <a:t>17.990,92</a:t>
                      </a:r>
                      <a:endParaRPr lang="es-PY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PY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1.443,8%</a:t>
                      </a:r>
                      <a:endParaRPr lang="es-PY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PY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74,01%</a:t>
                      </a:r>
                      <a:endParaRPr lang="es-PY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6423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Deudas</a:t>
                      </a:r>
                      <a:r>
                        <a:rPr lang="es-PY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Antiguas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</a:tr>
              <a:tr h="126423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200" u="none" strike="noStrike" dirty="0">
                          <a:effectLst/>
                        </a:rPr>
                        <a:t>Gastos Judiciales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94154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368226" y="395934"/>
            <a:ext cx="7896226" cy="720080"/>
          </a:xfrm>
          <a:prstGeom prst="rect">
            <a:avLst/>
          </a:prstGeom>
        </p:spPr>
        <p:txBody>
          <a:bodyPr lIns="84673" tIns="42337" rIns="84673" bIns="42337"/>
          <a:lstStyle>
            <a:lvl1pPr algn="l" defTabSz="957925" rtl="0" eaLnBrk="1" latinLnBrk="0" hangingPunct="1">
              <a:spcBef>
                <a:spcPct val="0"/>
              </a:spcBef>
              <a:buNone/>
              <a:defRPr sz="4800" kern="1200" cap="none" spc="-105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PY" sz="2800" b="1" dirty="0" smtClean="0"/>
              <a:t>Detalle de </a:t>
            </a:r>
            <a:r>
              <a:rPr lang="es-PY" sz="2800" b="1" dirty="0"/>
              <a:t>Gastos </a:t>
            </a:r>
            <a:r>
              <a:rPr lang="es-PY" sz="2800" b="1" dirty="0" smtClean="0"/>
              <a:t>de Capital 2016 Vs 2017</a:t>
            </a:r>
          </a:p>
          <a:p>
            <a:r>
              <a:rPr lang="es-PY" sz="2800" b="1" dirty="0" smtClean="0"/>
              <a:t>Fuente 30</a:t>
            </a:r>
            <a:endParaRPr lang="es-PY" sz="2800" b="1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066190"/>
              </p:ext>
            </p:extLst>
          </p:nvPr>
        </p:nvGraphicFramePr>
        <p:xfrm>
          <a:off x="576140" y="1404045"/>
          <a:ext cx="9480400" cy="36792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8071"/>
                <a:gridCol w="3384376"/>
                <a:gridCol w="1584176"/>
                <a:gridCol w="1584176"/>
                <a:gridCol w="1296144"/>
                <a:gridCol w="983457"/>
              </a:tblGrid>
              <a:tr h="5407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Rubro</a:t>
                      </a:r>
                      <a:endParaRPr lang="es-PY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Insumos</a:t>
                      </a:r>
                      <a:endParaRPr lang="es-PY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Presupuestado 2016</a:t>
                      </a:r>
                      <a:br>
                        <a:rPr lang="es-PY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s-PY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(En Millones de Gs)</a:t>
                      </a:r>
                      <a:endParaRPr lang="es-PY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Anteproyecto</a:t>
                      </a:r>
                    </a:p>
                    <a:p>
                      <a:pPr algn="ctr" rtl="0" fontAlgn="ctr"/>
                      <a:r>
                        <a:rPr lang="es-PY" sz="1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2017</a:t>
                      </a:r>
                    </a:p>
                    <a:p>
                      <a:pPr algn="ctr" rtl="0" fontAlgn="ctr"/>
                      <a:r>
                        <a:rPr lang="es-PY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(En </a:t>
                      </a:r>
                      <a:r>
                        <a:rPr lang="es-PY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Millones de Gs)</a:t>
                      </a:r>
                      <a:endParaRPr lang="es-PY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135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Y" sz="1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% </a:t>
                      </a:r>
                      <a:r>
                        <a:rPr lang="es-PY" sz="1600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Variac</a:t>
                      </a:r>
                      <a:r>
                        <a:rPr lang="es-PY" sz="1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es-PY" sz="1600" b="1" i="0" u="none" strike="noStrike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135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Y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Ejecutado</a:t>
                      </a:r>
                      <a:r>
                        <a:rPr lang="es-PY" sz="16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SEP 2016</a:t>
                      </a:r>
                      <a:endParaRPr lang="es-PY" sz="1600" b="1" i="0" u="none" strike="noStrike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26423">
                <a:tc rowSpan="11">
                  <a:txBody>
                    <a:bodyPr/>
                    <a:lstStyle/>
                    <a:p>
                      <a:pPr algn="ctr" rtl="0" fontAlgn="ctr"/>
                      <a:r>
                        <a:rPr lang="es-PY" sz="1400" u="none" strike="noStrike" dirty="0">
                          <a:effectLst/>
                        </a:rPr>
                        <a:t>400</a:t>
                      </a:r>
                      <a:endParaRPr lang="es-PY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200" u="none" strike="noStrike" dirty="0">
                          <a:effectLst/>
                        </a:rPr>
                        <a:t>Yeso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1">
                  <a:txBody>
                    <a:bodyPr/>
                    <a:lstStyle/>
                    <a:p>
                      <a:pPr algn="r" rtl="0" fontAlgn="ctr"/>
                      <a:r>
                        <a:rPr lang="es-PY" sz="1800" u="none" strike="noStrike" dirty="0">
                          <a:effectLst/>
                        </a:rPr>
                        <a:t>365.950,92</a:t>
                      </a:r>
                      <a:endParaRPr lang="es-PY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1">
                  <a:txBody>
                    <a:bodyPr/>
                    <a:lstStyle/>
                    <a:p>
                      <a:pPr algn="r" rtl="0" fontAlgn="ctr"/>
                      <a:r>
                        <a:rPr lang="es-PY" sz="1800" u="none" strike="noStrike" dirty="0" smtClean="0">
                          <a:effectLst/>
                        </a:rPr>
                        <a:t>304.294,85</a:t>
                      </a:r>
                      <a:endParaRPr lang="es-PY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1">
                  <a:txBody>
                    <a:bodyPr/>
                    <a:lstStyle/>
                    <a:p>
                      <a:pPr algn="r" rtl="0" fontAlgn="ctr"/>
                      <a:r>
                        <a:rPr lang="es-PY" sz="1800" u="none" strike="noStrike" dirty="0" smtClean="0">
                          <a:effectLst/>
                        </a:rPr>
                        <a:t>-16,85%</a:t>
                      </a:r>
                      <a:endParaRPr lang="es-PY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1">
                  <a:txBody>
                    <a:bodyPr/>
                    <a:lstStyle/>
                    <a:p>
                      <a:pPr marL="0" algn="ctr" defTabSz="941353" rtl="0" eaLnBrk="1" fontAlgn="ctr" latinLnBrk="0" hangingPunct="1"/>
                      <a:r>
                        <a:rPr lang="es-PY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29,70%</a:t>
                      </a:r>
                      <a:endParaRPr lang="es-PY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6423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200" u="none" strike="noStrike" dirty="0">
                          <a:effectLst/>
                        </a:rPr>
                        <a:t>Puzolana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</a:tr>
              <a:tr h="126423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200" u="none" strike="noStrike" dirty="0">
                          <a:effectLst/>
                        </a:rPr>
                        <a:t>Cuerpos Moledores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</a:tr>
              <a:tr h="126423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200" u="none" strike="noStrike" dirty="0">
                          <a:effectLst/>
                        </a:rPr>
                        <a:t>Mineral de Hierro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</a:tr>
              <a:tr h="126423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200" u="none" strike="noStrike" dirty="0">
                          <a:effectLst/>
                        </a:rPr>
                        <a:t>Ladrillos Refractarios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</a:tr>
              <a:tr h="126423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200" u="none" strike="noStrike" dirty="0">
                          <a:effectLst/>
                        </a:rPr>
                        <a:t>Piedra Caliza y Dolomítica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</a:tr>
              <a:tr h="126423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200" u="none" strike="noStrike" dirty="0">
                          <a:effectLst/>
                        </a:rPr>
                        <a:t>Fuel Oíl p/dos (2) meses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</a:tr>
              <a:tr h="126423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200" u="none" strike="noStrike" dirty="0" err="1">
                          <a:effectLst/>
                        </a:rPr>
                        <a:t>Coke</a:t>
                      </a:r>
                      <a:r>
                        <a:rPr lang="es-PY" sz="1200" u="none" strike="noStrike" dirty="0">
                          <a:effectLst/>
                        </a:rPr>
                        <a:t> de Petróleo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</a:tr>
              <a:tr h="126423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200" u="none" strike="noStrike" dirty="0">
                          <a:effectLst/>
                        </a:rPr>
                        <a:t>Clinker Importado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</a:tr>
              <a:tr h="126423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200" u="none" strike="noStrike" dirty="0">
                          <a:effectLst/>
                        </a:rPr>
                        <a:t>Energía Eléctrica Industrial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</a:tr>
              <a:tr h="126423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200" u="none" strike="noStrike" dirty="0">
                          <a:effectLst/>
                        </a:rPr>
                        <a:t>Bolsas p/Envases de Productos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</a:tr>
              <a:tr h="126423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s-PY" sz="1400" u="none" strike="noStrike" dirty="0">
                          <a:effectLst/>
                        </a:rPr>
                        <a:t>500</a:t>
                      </a:r>
                      <a:endParaRPr lang="es-PY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200" u="none" strike="noStrike" dirty="0">
                          <a:effectLst/>
                        </a:rPr>
                        <a:t>Automatización Planta </a:t>
                      </a:r>
                      <a:r>
                        <a:rPr lang="es-PY" sz="1200" u="none" strike="noStrike" dirty="0" err="1">
                          <a:effectLst/>
                        </a:rPr>
                        <a:t>Vallemi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r" rtl="0" fontAlgn="ctr"/>
                      <a:r>
                        <a:rPr lang="es-PY" sz="1800" u="none" strike="noStrike" dirty="0">
                          <a:effectLst/>
                        </a:rPr>
                        <a:t>15.891,33</a:t>
                      </a:r>
                      <a:endParaRPr lang="es-PY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r" rtl="0" fontAlgn="ctr"/>
                      <a:r>
                        <a:rPr lang="es-PY" sz="1800" u="none" strike="noStrike" dirty="0">
                          <a:effectLst/>
                        </a:rPr>
                        <a:t>32.036,01</a:t>
                      </a:r>
                      <a:endParaRPr lang="es-PY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r" rtl="0" fontAlgn="ctr"/>
                      <a:r>
                        <a:rPr lang="es-PY" sz="1800" u="none" strike="noStrike" dirty="0" smtClean="0">
                          <a:effectLst/>
                        </a:rPr>
                        <a:t>101,59%</a:t>
                      </a:r>
                      <a:endParaRPr lang="es-PY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s-PY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4,83%</a:t>
                      </a:r>
                      <a:endParaRPr lang="es-PY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6423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200" u="none" strike="noStrike" dirty="0" err="1">
                          <a:effectLst/>
                        </a:rPr>
                        <a:t>Paletizadora</a:t>
                      </a:r>
                      <a:r>
                        <a:rPr lang="es-PY" sz="1200" u="none" strike="noStrike" dirty="0">
                          <a:effectLst/>
                        </a:rPr>
                        <a:t> de Cemento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</a:tr>
              <a:tr h="126423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200" u="none" strike="noStrike" dirty="0">
                          <a:effectLst/>
                        </a:rPr>
                        <a:t>Nuevo Sistema de Envío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</a:tr>
              <a:tr h="126423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200" u="none" strike="noStrike" dirty="0">
                          <a:effectLst/>
                        </a:rPr>
                        <a:t>ERP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</a:tr>
              <a:tr h="126423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200" u="none" strike="noStrike" dirty="0">
                          <a:effectLst/>
                        </a:rPr>
                        <a:t>Data Center y Servidores Informáticos</a:t>
                      </a:r>
                      <a:endParaRPr lang="es-PY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" marR="4862" marT="486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911100"/>
              </p:ext>
            </p:extLst>
          </p:nvPr>
        </p:nvGraphicFramePr>
        <p:xfrm>
          <a:off x="573635" y="5724525"/>
          <a:ext cx="9480400" cy="4331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8071"/>
                <a:gridCol w="3384376"/>
                <a:gridCol w="1584176"/>
                <a:gridCol w="1584176"/>
                <a:gridCol w="1296144"/>
                <a:gridCol w="983457"/>
              </a:tblGrid>
              <a:tr h="2303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u="none" strike="noStrike" dirty="0">
                          <a:effectLst/>
                        </a:rPr>
                        <a:t>500</a:t>
                      </a:r>
                      <a:endParaRPr lang="es-PY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400" u="none" strike="noStrike" dirty="0">
                          <a:effectLst/>
                        </a:rPr>
                        <a:t>Montaje y Puesta en Marcha del Nuevo Molino de Cemento</a:t>
                      </a:r>
                      <a:endParaRPr lang="es-PY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400" u="none" strike="noStrike" dirty="0">
                          <a:effectLst/>
                        </a:rPr>
                        <a:t>83.744,00</a:t>
                      </a:r>
                      <a:endParaRPr lang="es-PY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400" u="none" strike="noStrike" dirty="0">
                          <a:effectLst/>
                        </a:rPr>
                        <a:t>23.716,00</a:t>
                      </a:r>
                      <a:endParaRPr lang="es-PY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400" u="none" strike="noStrike" dirty="0" smtClean="0">
                          <a:effectLst/>
                        </a:rPr>
                        <a:t>-70,68%</a:t>
                      </a:r>
                      <a:endParaRPr lang="es-PY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u="none" strike="noStrike" dirty="0" smtClean="0">
                          <a:effectLst/>
                        </a:rPr>
                        <a:t>57,34%</a:t>
                      </a:r>
                      <a:endParaRPr lang="es-PY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9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Título 1"/>
          <p:cNvSpPr txBox="1">
            <a:spLocks/>
          </p:cNvSpPr>
          <p:nvPr/>
        </p:nvSpPr>
        <p:spPr>
          <a:xfrm>
            <a:off x="1368226" y="5221004"/>
            <a:ext cx="7896226" cy="720080"/>
          </a:xfrm>
          <a:prstGeom prst="rect">
            <a:avLst/>
          </a:prstGeom>
        </p:spPr>
        <p:txBody>
          <a:bodyPr lIns="84673" tIns="42337" rIns="84673" bIns="42337"/>
          <a:lstStyle>
            <a:lvl1pPr algn="l" defTabSz="957925" rtl="0" eaLnBrk="1" latinLnBrk="0" hangingPunct="1">
              <a:spcBef>
                <a:spcPct val="0"/>
              </a:spcBef>
              <a:buNone/>
              <a:defRPr sz="4800" kern="1200" cap="none" spc="-105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PY" sz="2800" b="1" dirty="0" smtClean="0"/>
              <a:t>Fuente 20</a:t>
            </a:r>
            <a:endParaRPr lang="es-PY" sz="2800" b="1" dirty="0"/>
          </a:p>
        </p:txBody>
      </p:sp>
    </p:spTree>
    <p:extLst>
      <p:ext uri="{BB962C8B-B14F-4D97-AF65-F5344CB8AC3E}">
        <p14:creationId xmlns:p14="http://schemas.microsoft.com/office/powerpoint/2010/main" val="39775961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64311" y="6308496"/>
            <a:ext cx="608048" cy="440200"/>
          </a:xfrm>
        </p:spPr>
        <p:txBody>
          <a:bodyPr/>
          <a:lstStyle/>
          <a:p>
            <a:fld id="{FC4D2DAE-D67D-4DCE-ADB5-BE5A908C5B8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2" name="Retângulo 65">
            <a:hlinkClick r:id="" action="ppaction://noaction"/>
          </p:cNvPr>
          <p:cNvSpPr/>
          <p:nvPr/>
        </p:nvSpPr>
        <p:spPr>
          <a:xfrm>
            <a:off x="5079641" y="2460916"/>
            <a:ext cx="221684" cy="23593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895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2770" y="-143649"/>
            <a:ext cx="12464891" cy="701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5856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6"/>
          <p:cNvSpPr/>
          <p:nvPr/>
        </p:nvSpPr>
        <p:spPr>
          <a:xfrm>
            <a:off x="1026411" y="1427391"/>
            <a:ext cx="4852522" cy="920771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817F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3192">
              <a:solidFill>
                <a:srgbClr val="FFFFFF"/>
              </a:solidFill>
            </a:endParaRPr>
          </a:p>
        </p:txBody>
      </p:sp>
      <p:sp>
        <p:nvSpPr>
          <p:cNvPr id="24" name="Retângulo 17"/>
          <p:cNvSpPr/>
          <p:nvPr/>
        </p:nvSpPr>
        <p:spPr>
          <a:xfrm>
            <a:off x="1077082" y="1392795"/>
            <a:ext cx="4884509" cy="915996"/>
          </a:xfrm>
          <a:prstGeom prst="rect">
            <a:avLst/>
          </a:prstGeom>
          <a:noFill/>
          <a:ln w="3175">
            <a:solidFill>
              <a:srgbClr val="817F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895">
              <a:solidFill>
                <a:srgbClr val="FFFFFF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1077082" y="1450499"/>
            <a:ext cx="4327174" cy="79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43" indent="-342043" algn="ctr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s-PY" sz="1995" dirty="0">
                <a:latin typeface="Calibri" panose="020F0502020204030204" pitchFamily="34" charset="0"/>
              </a:rPr>
              <a:t>Aumento en 10% de producción del molino, igual a </a:t>
            </a:r>
            <a:r>
              <a:rPr lang="es-PY" sz="1995" b="1" dirty="0">
                <a:solidFill>
                  <a:srgbClr val="C00000"/>
                </a:solidFill>
                <a:latin typeface="Calibri" panose="020F0502020204030204" pitchFamily="34" charset="0"/>
              </a:rPr>
              <a:t>134.000 bolsas/mes</a:t>
            </a:r>
          </a:p>
          <a:p>
            <a:pPr marL="285036" indent="-285036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s-PY" sz="599" dirty="0">
              <a:latin typeface="Calibri" panose="020F0502020204030204" pitchFamily="34" charset="0"/>
            </a:endParaRPr>
          </a:p>
        </p:txBody>
      </p:sp>
      <p:sp>
        <p:nvSpPr>
          <p:cNvPr id="29" name="1 Título"/>
          <p:cNvSpPr>
            <a:spLocks noGrp="1"/>
          </p:cNvSpPr>
          <p:nvPr>
            <p:ph type="title"/>
          </p:nvPr>
        </p:nvSpPr>
        <p:spPr>
          <a:xfrm>
            <a:off x="840317" y="259985"/>
            <a:ext cx="9731733" cy="1177471"/>
          </a:xfrm>
        </p:spPr>
        <p:txBody>
          <a:bodyPr vert="horz" anchor="ctr">
            <a:noAutofit/>
          </a:bodyPr>
          <a:lstStyle/>
          <a:p>
            <a:r>
              <a:rPr lang="es-PY" sz="2793" dirty="0"/>
              <a:t>Sistema de Envío de Cemento</a:t>
            </a:r>
          </a:p>
        </p:txBody>
      </p:sp>
      <p:pic>
        <p:nvPicPr>
          <p:cNvPr id="12" name="Picture 2" descr="IMG-20150819-00115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39"/>
          <a:stretch/>
        </p:blipFill>
        <p:spPr bwMode="auto">
          <a:xfrm rot="16200000">
            <a:off x="5862101" y="436756"/>
            <a:ext cx="3303932" cy="2796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803898" y="2414725"/>
            <a:ext cx="9731733" cy="1177471"/>
          </a:xfrm>
          <a:prstGeom prst="rect">
            <a:avLst/>
          </a:prstGeom>
          <a:ln>
            <a:noFill/>
          </a:ln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Y" sz="2793" dirty="0"/>
              <a:t>Renovación de Maquinarias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2" t="34323" r="23987" b="20336"/>
          <a:stretch/>
        </p:blipFill>
        <p:spPr>
          <a:xfrm>
            <a:off x="4042217" y="5044548"/>
            <a:ext cx="4632183" cy="1724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78213">
            <a:off x="7063075" y="3738211"/>
            <a:ext cx="2767788" cy="1961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3" r="7584" b="4575"/>
          <a:stretch/>
        </p:blipFill>
        <p:spPr>
          <a:xfrm rot="21228564">
            <a:off x="797641" y="3846852"/>
            <a:ext cx="3362328" cy="2820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1" t="33255" r="11015" b="16000"/>
          <a:stretch/>
        </p:blipFill>
        <p:spPr>
          <a:xfrm>
            <a:off x="3519337" y="3553041"/>
            <a:ext cx="3167728" cy="1444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656910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6587" name="Elips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84721909" y="48444307"/>
            <a:ext cx="4208831" cy="425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6578" name="Elips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84690240" y="48504478"/>
            <a:ext cx="4310172" cy="425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6569" name="Elips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84696574" y="48498145"/>
            <a:ext cx="4310172" cy="425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6560" name="Elipse 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84696574" y="48425306"/>
            <a:ext cx="4310172" cy="434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2058788" y="1390567"/>
            <a:ext cx="5644153" cy="3990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O" sz="1995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1 Título"/>
          <p:cNvSpPr txBox="1">
            <a:spLocks/>
          </p:cNvSpPr>
          <p:nvPr/>
        </p:nvSpPr>
        <p:spPr>
          <a:xfrm>
            <a:off x="1665794" y="179933"/>
            <a:ext cx="9233301" cy="114009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>
              <a:spcBef>
                <a:spcPct val="0"/>
              </a:spcBef>
              <a:buNone/>
              <a:defRPr kumimoji="0"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Y" sz="3990" dirty="0"/>
              <a:t>Secador de Puzolana</a:t>
            </a:r>
          </a:p>
        </p:txBody>
      </p:sp>
      <p:sp>
        <p:nvSpPr>
          <p:cNvPr id="13" name="Retângulo 16"/>
          <p:cNvSpPr/>
          <p:nvPr/>
        </p:nvSpPr>
        <p:spPr>
          <a:xfrm>
            <a:off x="940716" y="1122576"/>
            <a:ext cx="5112020" cy="185258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817F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3192">
              <a:solidFill>
                <a:srgbClr val="FFFFFF"/>
              </a:solidFill>
            </a:endParaRPr>
          </a:p>
        </p:txBody>
      </p:sp>
      <p:sp>
        <p:nvSpPr>
          <p:cNvPr id="14" name="24 CuadroTexto"/>
          <p:cNvSpPr txBox="1"/>
          <p:nvPr/>
        </p:nvSpPr>
        <p:spPr>
          <a:xfrm>
            <a:off x="1091196" y="764814"/>
            <a:ext cx="5917242" cy="2210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036" indent="-285036">
              <a:spcBef>
                <a:spcPts val="599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s-PY" sz="1995" dirty="0">
              <a:latin typeface="Calibri" panose="020F0502020204030204" pitchFamily="34" charset="0"/>
            </a:endParaRPr>
          </a:p>
          <a:p>
            <a:pPr marL="285036" indent="-285036">
              <a:spcBef>
                <a:spcPts val="599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PY" sz="1995" dirty="0">
                <a:latin typeface="Calibri" panose="020F0502020204030204" pitchFamily="34" charset="0"/>
              </a:rPr>
              <a:t>Avance del proyecto 80%</a:t>
            </a:r>
          </a:p>
          <a:p>
            <a:pPr marL="285036" indent="-285036">
              <a:spcBef>
                <a:spcPts val="599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PY" sz="1995" dirty="0">
                <a:latin typeface="Calibri" panose="020F0502020204030204" pitchFamily="34" charset="0"/>
              </a:rPr>
              <a:t>Inversión: 3,9 MM USD</a:t>
            </a:r>
          </a:p>
          <a:p>
            <a:pPr marL="285036" indent="-285036">
              <a:spcBef>
                <a:spcPts val="599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PY" sz="1995" dirty="0">
                <a:latin typeface="Calibri" panose="020F0502020204030204" pitchFamily="34" charset="0"/>
              </a:rPr>
              <a:t>Ahorro Estimado de 10 MM USD/año</a:t>
            </a:r>
          </a:p>
          <a:p>
            <a:pPr marL="285036" indent="-285036">
              <a:spcBef>
                <a:spcPts val="599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s-PY" sz="1995" dirty="0">
                <a:latin typeface="Calibri" panose="020F0502020204030204" pitchFamily="34" charset="0"/>
              </a:rPr>
              <a:t>Puesta en Marcha: Noviembre 2016</a:t>
            </a:r>
          </a:p>
          <a:p>
            <a:pPr marL="285036" indent="-285036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s-PY" sz="1895" dirty="0">
              <a:latin typeface="Calibri" panose="020F0502020204030204" pitchFamily="34" charset="0"/>
            </a:endParaRPr>
          </a:p>
        </p:txBody>
      </p:sp>
      <p:sp>
        <p:nvSpPr>
          <p:cNvPr id="15" name="Retângulo 17"/>
          <p:cNvSpPr/>
          <p:nvPr/>
        </p:nvSpPr>
        <p:spPr>
          <a:xfrm>
            <a:off x="1091196" y="1047935"/>
            <a:ext cx="4794548" cy="1867441"/>
          </a:xfrm>
          <a:prstGeom prst="rect">
            <a:avLst/>
          </a:prstGeom>
          <a:noFill/>
          <a:ln w="3175">
            <a:solidFill>
              <a:srgbClr val="817F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895">
              <a:solidFill>
                <a:srgbClr val="FFFFFF"/>
              </a:solidFill>
            </a:endParaRPr>
          </a:p>
        </p:txBody>
      </p:sp>
      <p:pic>
        <p:nvPicPr>
          <p:cNvPr id="16" name="Marcador de contenido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097" b="17883"/>
          <a:stretch/>
        </p:blipFill>
        <p:spPr>
          <a:xfrm rot="331814">
            <a:off x="5418647" y="1911561"/>
            <a:ext cx="5309385" cy="3806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8733" flipH="1">
            <a:off x="787104" y="3512171"/>
            <a:ext cx="6140501" cy="273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834678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Adjacency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Adjacency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13399</TotalTime>
  <Words>502</Words>
  <Application>Microsoft Office PowerPoint</Application>
  <PresentationFormat>Personalizado</PresentationFormat>
  <Paragraphs>149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Agent Orange</vt:lpstr>
      <vt:lpstr>Arial</vt:lpstr>
      <vt:lpstr>BastardusSans</vt:lpstr>
      <vt:lpstr>Calibri</vt:lpstr>
      <vt:lpstr>Cambria</vt:lpstr>
      <vt:lpstr>Wingdings</vt:lpstr>
      <vt:lpstr>1_Adjacency</vt:lpstr>
      <vt:lpstr>2_Adjacency</vt:lpstr>
      <vt:lpstr>INDUSTRIA NACIONAL DEL CEMENTO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Sistema de Envío de Cemento</vt:lpstr>
      <vt:lpstr>Presentación de PowerPoint</vt:lpstr>
      <vt:lpstr>Presentación de PowerPoint</vt:lpstr>
      <vt:lpstr>Cambio de Combustible</vt:lpstr>
      <vt:lpstr>Presentación de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de trabajo</dc:title>
  <dc:creator>Cristy</dc:creator>
  <cp:lastModifiedBy>Andrea Mujica Cameroni</cp:lastModifiedBy>
  <cp:revision>802</cp:revision>
  <cp:lastPrinted>2015-10-06T14:33:25Z</cp:lastPrinted>
  <dcterms:created xsi:type="dcterms:W3CDTF">2013-09-23T15:58:29Z</dcterms:created>
  <dcterms:modified xsi:type="dcterms:W3CDTF">2016-10-11T11:52:48Z</dcterms:modified>
</cp:coreProperties>
</file>