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7"/>
  </p:notesMasterIdLst>
  <p:sldIdLst>
    <p:sldId id="257" r:id="rId2"/>
    <p:sldId id="280" r:id="rId3"/>
    <p:sldId id="278" r:id="rId4"/>
    <p:sldId id="277" r:id="rId5"/>
    <p:sldId id="260" r:id="rId6"/>
    <p:sldId id="261" r:id="rId7"/>
    <p:sldId id="274" r:id="rId8"/>
    <p:sldId id="281" r:id="rId9"/>
    <p:sldId id="270" r:id="rId10"/>
    <p:sldId id="264" r:id="rId11"/>
    <p:sldId id="265" r:id="rId12"/>
    <p:sldId id="284" r:id="rId13"/>
    <p:sldId id="266" r:id="rId14"/>
    <p:sldId id="272" r:id="rId15"/>
    <p:sldId id="283" r:id="rId16"/>
  </p:sldIdLst>
  <p:sldSz cx="9906000" cy="6858000" type="A4"/>
  <p:notesSz cx="6881813" cy="9661525"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374" autoAdjust="0"/>
  </p:normalViewPr>
  <p:slideViewPr>
    <p:cSldViewPr>
      <p:cViewPr varScale="1">
        <p:scale>
          <a:sx n="68" d="100"/>
          <a:sy n="68" d="100"/>
        </p:scale>
        <p:origin x="-738" y="-90"/>
      </p:cViewPr>
      <p:guideLst>
        <p:guide orient="horz" pos="2160"/>
        <p:guide pos="384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Hoja_de_c_lculo_de_Microsoft_Excel1.xlsx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Hoja_de_c_lculo_de_Microsoft_Excel2.xlsx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Hoja_de_c_lculo_de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Y" dirty="0" smtClean="0"/>
              <a:t>En </a:t>
            </a:r>
            <a:r>
              <a:rPr lang="es-PY" dirty="0"/>
              <a:t>Presidente Hayes habita el 60% de la </a:t>
            </a:r>
            <a:r>
              <a:rPr lang="es-PY" dirty="0" smtClean="0"/>
              <a:t>Región Chaqueña </a:t>
            </a:r>
            <a:endParaRPr lang="es-PY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8090748031496066"/>
          <c:y val="0.29301260022909514"/>
          <c:w val="0.39805555555555555"/>
          <c:h val="0.656586483390607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Hoja1!$D$9:$D$11</c:f>
              <c:numCache>
                <c:formatCode>General</c:formatCode>
                <c:ptCount val="3"/>
                <c:pt idx="0">
                  <c:v>16582</c:v>
                </c:pt>
                <c:pt idx="1">
                  <c:v>61713</c:v>
                </c:pt>
                <c:pt idx="2">
                  <c:v>118801</c:v>
                </c:pt>
              </c:numCache>
            </c:numRef>
          </c:val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Hoja1!$D$9:$D$11</c:f>
              <c:numCache>
                <c:formatCode>General</c:formatCode>
                <c:ptCount val="3"/>
                <c:pt idx="0">
                  <c:v>16582</c:v>
                </c:pt>
                <c:pt idx="1">
                  <c:v>61713</c:v>
                </c:pt>
                <c:pt idx="2">
                  <c:v>118801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400"/>
      </a:pPr>
      <a:endParaRPr lang="es-E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2777777777777778E-2"/>
          <c:y val="9.2592592592592587E-2"/>
          <c:w val="0.93888888888888888"/>
          <c:h val="0.8981481481481481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Hoja1!$F$6:$F$8</c:f>
              <c:numCache>
                <c:formatCode>0%</c:formatCode>
                <c:ptCount val="3"/>
                <c:pt idx="0">
                  <c:v>0.3</c:v>
                </c:pt>
                <c:pt idx="1">
                  <c:v>0.31</c:v>
                </c:pt>
                <c:pt idx="2">
                  <c:v>0.39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258792650918639"/>
          <c:y val="6.7188301828897318E-2"/>
          <c:w val="0.60037970253718287"/>
          <c:h val="0.9076160849852661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Hoja2!$F$7:$F$8</c:f>
              <c:numCache>
                <c:formatCode>0.00%</c:formatCode>
                <c:ptCount val="2"/>
                <c:pt idx="0">
                  <c:v>0.96699999999999997</c:v>
                </c:pt>
                <c:pt idx="1">
                  <c:v>3.3000000000000002E-2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Hoja2!$D$6:$D$7</c:f>
              <c:numCache>
                <c:formatCode>0%</c:formatCode>
                <c:ptCount val="2"/>
                <c:pt idx="0">
                  <c:v>0.18</c:v>
                </c:pt>
                <c:pt idx="1">
                  <c:v>0.82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0.51064</cdr:y>
    </cdr:from>
    <cdr:to>
      <cdr:x>0.37143</cdr:x>
      <cdr:y>0.84783</cdr:y>
    </cdr:to>
    <cdr:sp macro="" textlink="">
      <cdr:nvSpPr>
        <cdr:cNvPr id="3" name="CuadroTexto 2"/>
        <cdr:cNvSpPr txBox="1"/>
      </cdr:nvSpPr>
      <cdr:spPr>
        <a:xfrm xmlns:a="http://schemas.openxmlformats.org/drawingml/2006/main">
          <a:off x="0" y="1691428"/>
          <a:ext cx="1521374" cy="11168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PY" sz="1600" b="1" dirty="0" smtClean="0"/>
            <a:t>Habitantes de Presidente </a:t>
          </a:r>
          <a:r>
            <a:rPr lang="es-PY" sz="1600" b="1" dirty="0"/>
            <a:t>H</a:t>
          </a:r>
          <a:r>
            <a:rPr lang="es-PY" sz="1600" b="1" dirty="0" smtClean="0"/>
            <a:t>ayes </a:t>
          </a:r>
          <a:endParaRPr lang="es-PY" sz="1600" b="1" dirty="0"/>
        </a:p>
      </cdr:txBody>
    </cdr:sp>
  </cdr:relSizeAnchor>
  <cdr:relSizeAnchor xmlns:cdr="http://schemas.openxmlformats.org/drawingml/2006/chartDrawing">
    <cdr:from>
      <cdr:x>0.45209</cdr:x>
      <cdr:y>0.30593</cdr:y>
    </cdr:from>
    <cdr:to>
      <cdr:x>0.88932</cdr:x>
      <cdr:y>0.78374</cdr:y>
    </cdr:to>
    <cdr:sp macro="" textlink="">
      <cdr:nvSpPr>
        <cdr:cNvPr id="4" name="CuadroTexto 3"/>
        <cdr:cNvSpPr txBox="1"/>
      </cdr:nvSpPr>
      <cdr:spPr>
        <a:xfrm xmlns:a="http://schemas.openxmlformats.org/drawingml/2006/main">
          <a:off x="1851755" y="1013353"/>
          <a:ext cx="1790887" cy="15826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PY" sz="1600" dirty="0" smtClean="0"/>
            <a:t>Habitantes de Alto Paraguay</a:t>
          </a:r>
          <a:endParaRPr lang="es-PY" sz="16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0.06557</cdr:x>
      <cdr:y>0.20729</cdr:y>
    </cdr:from>
    <cdr:to>
      <cdr:x>0.39344</cdr:x>
      <cdr:y>0.36591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88032" y="684909"/>
          <a:ext cx="1440160" cy="5241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PY" sz="1200" b="1" dirty="0" smtClean="0"/>
            <a:t>Presupuesto de Boquerón </a:t>
          </a:r>
          <a:endParaRPr lang="es-PY" sz="1200" b="1" dirty="0"/>
        </a:p>
      </cdr:txBody>
    </cdr:sp>
  </cdr:relSizeAnchor>
  <cdr:relSizeAnchor xmlns:cdr="http://schemas.openxmlformats.org/drawingml/2006/chartDrawing">
    <cdr:from>
      <cdr:x>0.62295</cdr:x>
      <cdr:y>0.53762</cdr:y>
    </cdr:from>
    <cdr:to>
      <cdr:x>0.96048</cdr:x>
      <cdr:y>0.7146</cdr:y>
    </cdr:to>
    <cdr:sp macro="" textlink="">
      <cdr:nvSpPr>
        <cdr:cNvPr id="3" name="CuadroTexto 2"/>
        <cdr:cNvSpPr txBox="1"/>
      </cdr:nvSpPr>
      <cdr:spPr>
        <a:xfrm xmlns:a="http://schemas.openxmlformats.org/drawingml/2006/main">
          <a:off x="2736304" y="1776389"/>
          <a:ext cx="1482587" cy="5847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PY" sz="1200" b="1" dirty="0" smtClean="0"/>
            <a:t>Presupuesto de Alto Paraguay </a:t>
          </a:r>
          <a:endParaRPr lang="es-PY" sz="12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1655" cy="4843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98610" y="1"/>
            <a:ext cx="2981654" cy="4843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29CF3-D146-4D06-B65C-E4332059148B}" type="datetimeFigureOut">
              <a:rPr lang="es-PY" smtClean="0"/>
              <a:t>26/09/2016</a:t>
            </a:fld>
            <a:endParaRPr lang="es-PY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085850" y="1208088"/>
            <a:ext cx="4710113" cy="3260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Y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7717" y="4649527"/>
            <a:ext cx="5506380" cy="380430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177131"/>
            <a:ext cx="2981655" cy="4843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98610" y="9177131"/>
            <a:ext cx="2981654" cy="4843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1BD9C-CF60-4F31-BB0C-262F657A604C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154508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1BD9C-CF60-4F31-BB0C-262F657A604C}" type="slidenum">
              <a:rPr lang="es-PY" smtClean="0"/>
              <a:t>13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271831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476500" y="3124200"/>
            <a:ext cx="668655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476500" y="5003322"/>
            <a:ext cx="668655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8506923" y="1158222"/>
            <a:ext cx="2286000" cy="412750"/>
          </a:xfrm>
        </p:spPr>
        <p:txBody>
          <a:bodyPr/>
          <a:lstStyle/>
          <a:p>
            <a:fld id="{BA101444-E6C0-4C07-A70A-5B468A2C6221}" type="datetimeFigureOut">
              <a:rPr lang="es-PY" smtClean="0"/>
              <a:pPr/>
              <a:t>26/09/2016</a:t>
            </a:fld>
            <a:endParaRPr lang="es-PY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819441" y="4165668"/>
            <a:ext cx="3657600" cy="416052"/>
          </a:xfrm>
        </p:spPr>
        <p:txBody>
          <a:bodyPr/>
          <a:lstStyle/>
          <a:p>
            <a:endParaRPr lang="es-PY" dirty="0"/>
          </a:p>
        </p:txBody>
      </p:sp>
      <p:sp>
        <p:nvSpPr>
          <p:cNvPr id="10" name="9 Rectángulo"/>
          <p:cNvSpPr/>
          <p:nvPr/>
        </p:nvSpPr>
        <p:spPr bwMode="auto">
          <a:xfrm>
            <a:off x="412750" y="0"/>
            <a:ext cx="6604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 bwMode="auto">
          <a:xfrm>
            <a:off x="299364" y="0"/>
            <a:ext cx="113386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13 Rectángulo"/>
          <p:cNvSpPr/>
          <p:nvPr/>
        </p:nvSpPr>
        <p:spPr bwMode="auto">
          <a:xfrm>
            <a:off x="1073150" y="0"/>
            <a:ext cx="197028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Rectángulo"/>
          <p:cNvSpPr/>
          <p:nvPr/>
        </p:nvSpPr>
        <p:spPr bwMode="auto">
          <a:xfrm>
            <a:off x="1236430" y="0"/>
            <a:ext cx="24947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1520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906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925288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87052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1557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8733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26 Rectángulo"/>
          <p:cNvSpPr/>
          <p:nvPr/>
        </p:nvSpPr>
        <p:spPr bwMode="auto">
          <a:xfrm>
            <a:off x="1320800" y="0"/>
            <a:ext cx="8255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60400" y="3429000"/>
            <a:ext cx="140335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418769" y="4866752"/>
            <a:ext cx="694876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182003" y="5500632"/>
            <a:ext cx="14859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802892" y="5788152"/>
            <a:ext cx="29718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2063750" y="4495800"/>
            <a:ext cx="39624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436006" y="4928702"/>
            <a:ext cx="660400" cy="517524"/>
          </a:xfrm>
        </p:spPr>
        <p:txBody>
          <a:bodyPr/>
          <a:lstStyle/>
          <a:p>
            <a:fld id="{07130DFB-7AE3-4D9C-8E22-26CF8BAB0BBC}" type="slidenum">
              <a:rPr lang="es-PY" smtClean="0"/>
              <a:pPr/>
              <a:t>‹Nº›</a:t>
            </a:fld>
            <a:endParaRPr lang="es-PY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1444-E6C0-4C07-A70A-5B468A2C6221}" type="datetimeFigureOut">
              <a:rPr lang="es-PY" smtClean="0"/>
              <a:pPr/>
              <a:t>26/09/2016</a:t>
            </a:fld>
            <a:endParaRPr lang="es-PY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30DFB-7AE3-4D9C-8E22-26CF8BAB0BBC}" type="slidenum">
              <a:rPr lang="es-PY" smtClean="0"/>
              <a:pPr/>
              <a:t>‹Nº›</a:t>
            </a:fld>
            <a:endParaRPr lang="es-PY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18161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95301" y="274639"/>
            <a:ext cx="652145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1444-E6C0-4C07-A70A-5B468A2C6221}" type="datetimeFigureOut">
              <a:rPr lang="es-PY" smtClean="0"/>
              <a:pPr/>
              <a:t>26/09/2016</a:t>
            </a:fld>
            <a:endParaRPr lang="es-PY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30DFB-7AE3-4D9C-8E22-26CF8BAB0BBC}" type="slidenum">
              <a:rPr lang="es-PY" smtClean="0"/>
              <a:pPr/>
              <a:t>‹Nº›</a:t>
            </a:fld>
            <a:endParaRPr lang="es-PY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95300" y="1600200"/>
            <a:ext cx="80899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A101444-E6C0-4C07-A70A-5B468A2C6221}" type="datetimeFigureOut">
              <a:rPr lang="es-PY" smtClean="0"/>
              <a:pPr/>
              <a:t>26/09/2016</a:t>
            </a:fld>
            <a:endParaRPr lang="es-PY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7130DFB-7AE3-4D9C-8E22-26CF8BAB0BBC}" type="slidenum">
              <a:rPr lang="es-PY" smtClean="0"/>
              <a:pPr/>
              <a:t>‹Nº›</a:t>
            </a:fld>
            <a:endParaRPr lang="es-PY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PY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76500" y="2895600"/>
            <a:ext cx="668655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476500" y="5010150"/>
            <a:ext cx="668655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8505444" y="1154557"/>
            <a:ext cx="2286000" cy="412750"/>
          </a:xfrm>
        </p:spPr>
        <p:txBody>
          <a:bodyPr/>
          <a:lstStyle/>
          <a:p>
            <a:fld id="{BA101444-E6C0-4C07-A70A-5B468A2C6221}" type="datetimeFigureOut">
              <a:rPr lang="es-PY" smtClean="0"/>
              <a:pPr/>
              <a:t>26/09/2016</a:t>
            </a:fld>
            <a:endParaRPr lang="es-PY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819644" y="4162807"/>
            <a:ext cx="3657600" cy="416052"/>
          </a:xfrm>
        </p:spPr>
        <p:txBody>
          <a:bodyPr/>
          <a:lstStyle/>
          <a:p>
            <a:endParaRPr lang="es-PY" dirty="0"/>
          </a:p>
        </p:txBody>
      </p:sp>
      <p:sp>
        <p:nvSpPr>
          <p:cNvPr id="9" name="8 Rectángulo"/>
          <p:cNvSpPr/>
          <p:nvPr/>
        </p:nvSpPr>
        <p:spPr bwMode="auto">
          <a:xfrm>
            <a:off x="412750" y="0"/>
            <a:ext cx="6604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 bwMode="auto">
          <a:xfrm>
            <a:off x="299364" y="0"/>
            <a:ext cx="113386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Rectángulo"/>
          <p:cNvSpPr/>
          <p:nvPr/>
        </p:nvSpPr>
        <p:spPr bwMode="auto">
          <a:xfrm>
            <a:off x="1073150" y="0"/>
            <a:ext cx="197028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 bwMode="auto">
          <a:xfrm>
            <a:off x="1236430" y="0"/>
            <a:ext cx="24947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1520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906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925288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87052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1557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17 Rectángulo"/>
          <p:cNvSpPr/>
          <p:nvPr/>
        </p:nvSpPr>
        <p:spPr bwMode="auto">
          <a:xfrm>
            <a:off x="1320800" y="0"/>
            <a:ext cx="8255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60400" y="3429000"/>
            <a:ext cx="140335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435096" y="4866752"/>
            <a:ext cx="694876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182003" y="5500632"/>
            <a:ext cx="14859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802892" y="5791200"/>
            <a:ext cx="29718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2035627" y="4479888"/>
            <a:ext cx="39624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85610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452334" y="4928702"/>
            <a:ext cx="660400" cy="517524"/>
          </a:xfrm>
        </p:spPr>
        <p:txBody>
          <a:bodyPr/>
          <a:lstStyle/>
          <a:p>
            <a:fld id="{07130DFB-7AE3-4D9C-8E22-26CF8BAB0BBC}" type="slidenum">
              <a:rPr lang="es-PY" smtClean="0"/>
              <a:pPr/>
              <a:t>‹Nº›</a:t>
            </a:fld>
            <a:endParaRPr lang="es-PY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1444-E6C0-4C07-A70A-5B468A2C6221}" type="datetimeFigureOut">
              <a:rPr lang="es-PY" smtClean="0"/>
              <a:pPr/>
              <a:t>26/09/2016</a:t>
            </a:fld>
            <a:endParaRPr lang="es-PY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30DFB-7AE3-4D9C-8E22-26CF8BAB0BBC}" type="slidenum">
              <a:rPr lang="es-PY" smtClean="0"/>
              <a:pPr/>
              <a:t>‹Nº›</a:t>
            </a:fld>
            <a:endParaRPr lang="es-PY" dirty="0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95301" y="1600200"/>
            <a:ext cx="39624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626102" y="1600200"/>
            <a:ext cx="39624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1" y="273050"/>
            <a:ext cx="817245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1444-E6C0-4C07-A70A-5B468A2C6221}" type="datetimeFigureOut">
              <a:rPr lang="es-PY" smtClean="0"/>
              <a:pPr/>
              <a:t>26/09/2016</a:t>
            </a:fld>
            <a:endParaRPr lang="es-PY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30DFB-7AE3-4D9C-8E22-26CF8BAB0BBC}" type="slidenum">
              <a:rPr lang="es-PY" smtClean="0"/>
              <a:pPr/>
              <a:t>‹Nº›</a:t>
            </a:fld>
            <a:endParaRPr lang="es-PY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5301" y="2362200"/>
            <a:ext cx="39624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736306" y="2362200"/>
            <a:ext cx="39624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95301" y="1569720"/>
            <a:ext cx="39624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705350" y="1569720"/>
            <a:ext cx="39624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A101444-E6C0-4C07-A70A-5B468A2C6221}" type="datetimeFigureOut">
              <a:rPr lang="es-PY" smtClean="0"/>
              <a:pPr/>
              <a:t>26/09/2016</a:t>
            </a:fld>
            <a:endParaRPr lang="es-PY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7130DFB-7AE3-4D9C-8E22-26CF8BAB0BBC}" type="slidenum">
              <a:rPr lang="es-PY" smtClean="0"/>
              <a:pPr/>
              <a:t>‹Nº›</a:t>
            </a:fld>
            <a:endParaRPr lang="es-PY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PY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1444-E6C0-4C07-A70A-5B468A2C6221}" type="datetimeFigureOut">
              <a:rPr lang="es-PY" smtClean="0"/>
              <a:pPr/>
              <a:t>26/09/2016</a:t>
            </a:fld>
            <a:endParaRPr lang="es-PY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30DFB-7AE3-4D9C-8E22-26CF8BAB0BBC}" type="slidenum">
              <a:rPr lang="es-PY" smtClean="0"/>
              <a:pPr/>
              <a:t>‹Nº›</a:t>
            </a:fld>
            <a:endParaRPr lang="es-PY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949325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915727" y="3181351"/>
            <a:ext cx="6309360" cy="4953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7379971" y="274320"/>
            <a:ext cx="1654302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7691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708321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97409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11 Rectángulo"/>
          <p:cNvSpPr/>
          <p:nvPr/>
        </p:nvSpPr>
        <p:spPr bwMode="auto">
          <a:xfrm>
            <a:off x="9575800" y="0"/>
            <a:ext cx="3302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965835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13 Elipse"/>
          <p:cNvSpPr/>
          <p:nvPr/>
        </p:nvSpPr>
        <p:spPr>
          <a:xfrm>
            <a:off x="8836152" y="5715000"/>
            <a:ext cx="59436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30200" y="274320"/>
            <a:ext cx="61087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A101444-E6C0-4C07-A70A-5B468A2C6221}" type="datetimeFigureOut">
              <a:rPr lang="es-PY" smtClean="0"/>
              <a:pPr/>
              <a:t>26/09/2016</a:t>
            </a:fld>
            <a:endParaRPr lang="es-PY" dirty="0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7130DFB-7AE3-4D9C-8E22-26CF8BAB0BBC}" type="slidenum">
              <a:rPr lang="es-PY" smtClean="0"/>
              <a:pPr/>
              <a:t>‹Nº›</a:t>
            </a:fld>
            <a:endParaRPr lang="es-PY" dirty="0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PY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949325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8836152" y="5715000"/>
            <a:ext cx="59436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892201" y="3181351"/>
            <a:ext cx="6309360" cy="4953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68655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7329615" y="264795"/>
            <a:ext cx="1651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97409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Rectángulo"/>
          <p:cNvSpPr/>
          <p:nvPr/>
        </p:nvSpPr>
        <p:spPr bwMode="auto">
          <a:xfrm>
            <a:off x="9575800" y="0"/>
            <a:ext cx="3302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965835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7691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708321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A101444-E6C0-4C07-A70A-5B468A2C6221}" type="datetimeFigureOut">
              <a:rPr lang="es-PY" smtClean="0"/>
              <a:pPr/>
              <a:t>26/09/2016</a:t>
            </a:fld>
            <a:endParaRPr lang="es-PY" dirty="0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7130DFB-7AE3-4D9C-8E22-26CF8BAB0BBC}" type="slidenum">
              <a:rPr lang="es-PY" smtClean="0"/>
              <a:pPr/>
              <a:t>‹Nº›</a:t>
            </a:fld>
            <a:endParaRPr lang="es-PY" dirty="0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PY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949325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0899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0899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8305800" y="1065850"/>
            <a:ext cx="2011680" cy="416052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A101444-E6C0-4C07-A70A-5B468A2C6221}" type="datetimeFigureOut">
              <a:rPr lang="es-PY" smtClean="0"/>
              <a:pPr/>
              <a:t>26/09/2016</a:t>
            </a:fld>
            <a:endParaRPr lang="es-PY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7706051" y="3722000"/>
            <a:ext cx="3200400" cy="39624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PY" dirty="0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8255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97409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9 Rectángulo"/>
          <p:cNvSpPr/>
          <p:nvPr/>
        </p:nvSpPr>
        <p:spPr bwMode="auto">
          <a:xfrm>
            <a:off x="9575800" y="0"/>
            <a:ext cx="3302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965835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8836152" y="5715000"/>
            <a:ext cx="59436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806434" y="5734050"/>
            <a:ext cx="6604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7130DFB-7AE3-4D9C-8E22-26CF8BAB0BBC}" type="slidenum">
              <a:rPr lang="es-PY" smtClean="0"/>
              <a:pPr/>
              <a:t>‹Nº›</a:t>
            </a:fld>
            <a:endParaRPr lang="es-PY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378715" y="4071686"/>
            <a:ext cx="6678741" cy="1373538"/>
          </a:xfrm>
        </p:spPr>
        <p:txBody>
          <a:bodyPr>
            <a:normAutofit/>
          </a:bodyPr>
          <a:lstStyle/>
          <a:p>
            <a:pPr algn="r"/>
            <a:r>
              <a:rPr lang="es-PY" sz="1800" i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proyecto de Presupuesto </a:t>
            </a:r>
            <a:r>
              <a:rPr lang="es-MX" sz="1800" i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2017,</a:t>
            </a:r>
            <a:r>
              <a:rPr lang="es-PY" sz="1800" i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PY" sz="1800" i="1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en el marco de la estructura programática </a:t>
            </a:r>
            <a:r>
              <a:rPr lang="es-PY" sz="1800" i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presupuestaria </a:t>
            </a:r>
            <a:r>
              <a:rPr lang="es-PY" sz="1800" i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es-PY" sz="1800" i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</a:br>
            <a:endParaRPr lang="es-PY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426373" y="5085184"/>
            <a:ext cx="4973700" cy="1371600"/>
          </a:xfrm>
        </p:spPr>
        <p:txBody>
          <a:bodyPr>
            <a:normAutofit fontScale="85000" lnSpcReduction="10000"/>
          </a:bodyPr>
          <a:lstStyle/>
          <a:p>
            <a:pPr algn="r"/>
            <a:endParaRPr lang="es-PY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r"/>
            <a:endParaRPr lang="es-PY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r"/>
            <a:r>
              <a:rPr lang="es-PY" sz="2000" i="1" dirty="0" smtClean="0">
                <a:solidFill>
                  <a:schemeClr val="tx1"/>
                </a:solidFill>
              </a:rPr>
              <a:t>Don Antonio Ramón Saldívar Bobadilla</a:t>
            </a:r>
          </a:p>
          <a:p>
            <a:pPr algn="ctr"/>
            <a:r>
              <a:rPr lang="es-PY" sz="2000" i="1" dirty="0">
                <a:solidFill>
                  <a:schemeClr val="tx1"/>
                </a:solidFill>
              </a:rPr>
              <a:t> </a:t>
            </a:r>
            <a:r>
              <a:rPr lang="es-PY" sz="2000" i="1" dirty="0" smtClean="0">
                <a:solidFill>
                  <a:schemeClr val="tx1"/>
                </a:solidFill>
              </a:rPr>
              <a:t>                  Gobernador </a:t>
            </a:r>
          </a:p>
          <a:p>
            <a:pPr algn="r"/>
            <a:endParaRPr lang="es-PY" i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612435" y="692696"/>
            <a:ext cx="5539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240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Gobernación del XV Departamento </a:t>
            </a:r>
          </a:p>
          <a:p>
            <a:r>
              <a:rPr lang="es-PY" sz="240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de Presidente Hayes</a:t>
            </a:r>
            <a:endParaRPr lang="es-PY" sz="2400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C:\Users\Rodney\Desktop\imagenes para web\Escudo_de_Presidente_Hay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1276" y="548680"/>
            <a:ext cx="1053254" cy="1490248"/>
          </a:xfrm>
          <a:prstGeom prst="rect">
            <a:avLst/>
          </a:prstGeom>
          <a:noFill/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572837" y="2012153"/>
            <a:ext cx="6651693" cy="2600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367858" y="1196752"/>
            <a:ext cx="4271531" cy="29017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PY" sz="1600" b="1" u="sng" dirty="0" smtClean="0"/>
              <a:t>Salud</a:t>
            </a:r>
            <a:endParaRPr lang="es-PY" sz="1600" b="1" u="sng" dirty="0"/>
          </a:p>
          <a:p>
            <a:pPr marL="0" indent="0" algn="just">
              <a:buNone/>
            </a:pPr>
            <a:r>
              <a:rPr lang="es-ES" sz="1600" dirty="0"/>
              <a:t>Más de </a:t>
            </a:r>
            <a:r>
              <a:rPr lang="es-ES" sz="1600" b="1" dirty="0"/>
              <a:t>7.864 </a:t>
            </a:r>
            <a:r>
              <a:rPr lang="es-ES" sz="1600" dirty="0"/>
              <a:t>personas son beneficiadas directamente en los diferentes servicios de salud, se cuenta con </a:t>
            </a:r>
            <a:r>
              <a:rPr lang="es-PY" sz="1600" dirty="0"/>
              <a:t>ambulancia, y Clínica Móvil, por jornadas de atención medica básicamente se movilizan recursos económicos en un promedio de </a:t>
            </a:r>
            <a:r>
              <a:rPr lang="es-PY" sz="1600" b="1" dirty="0"/>
              <a:t> 30.000.000 millones</a:t>
            </a:r>
            <a:r>
              <a:rPr lang="es-PY" sz="1600" dirty="0"/>
              <a:t>, dependiendo de la </a:t>
            </a:r>
            <a:r>
              <a:rPr lang="es-PY" sz="1600" dirty="0" smtClean="0"/>
              <a:t>distancia</a:t>
            </a:r>
            <a:r>
              <a:rPr lang="es-PY" sz="1600" dirty="0"/>
              <a:t>, </a:t>
            </a:r>
            <a:r>
              <a:rPr lang="es-PY" sz="1600" dirty="0" smtClean="0"/>
              <a:t>y son </a:t>
            </a:r>
            <a:r>
              <a:rPr lang="es-PY" sz="1600" dirty="0"/>
              <a:t>atendidas unas </a:t>
            </a:r>
            <a:r>
              <a:rPr lang="es-PY" sz="1600" b="1" dirty="0"/>
              <a:t>200 </a:t>
            </a:r>
            <a:r>
              <a:rPr lang="es-PY" sz="1600" dirty="0" smtClean="0"/>
              <a:t>personas aprox. en cada jornada</a:t>
            </a:r>
            <a:r>
              <a:rPr lang="es-PY" sz="1600" b="1" dirty="0" smtClean="0"/>
              <a:t>.</a:t>
            </a:r>
            <a:endParaRPr lang="es-PY" sz="1600" b="1" dirty="0"/>
          </a:p>
          <a:p>
            <a:pPr marL="0" indent="0" algn="just">
              <a:buNone/>
            </a:pPr>
            <a:endParaRPr lang="es-PY" sz="1600" b="1" u="sng" dirty="0"/>
          </a:p>
          <a:p>
            <a:pPr marL="0" indent="0" algn="just">
              <a:buNone/>
            </a:pPr>
            <a:endParaRPr lang="es-PY" sz="1600" b="1" u="sng" dirty="0" smtClean="0"/>
          </a:p>
          <a:p>
            <a:pPr marL="0" indent="0" algn="just">
              <a:buNone/>
            </a:pPr>
            <a:endParaRPr lang="es-PY" sz="1600" b="1" u="sng" dirty="0"/>
          </a:p>
          <a:p>
            <a:pPr marL="0" indent="0" algn="just">
              <a:buNone/>
            </a:pPr>
            <a:endParaRPr lang="es-PY" sz="1600" b="1" u="sng" dirty="0" smtClean="0"/>
          </a:p>
          <a:p>
            <a:pPr marL="0" indent="0" algn="just">
              <a:buNone/>
            </a:pPr>
            <a:endParaRPr lang="es-PY" sz="1600" b="1" u="sng" dirty="0"/>
          </a:p>
          <a:p>
            <a:pPr marL="0" indent="0" algn="just">
              <a:buNone/>
            </a:pPr>
            <a:endParaRPr lang="es-PY" sz="1600" b="1" u="sng" dirty="0" smtClean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505927" y="-243408"/>
            <a:ext cx="80899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Y" sz="2000" b="0" i="0" u="none" strike="noStrike" kern="1200" cap="small" spc="0" normalizeH="0" baseline="0" noProof="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Gobernación del XV Departamento de Presidente Hayes</a:t>
            </a:r>
            <a:endParaRPr kumimoji="0" lang="es-PY" sz="2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C:\Users\Rodney\Desktop\imagenes para web\Escudo_de_Presidente_Hay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8705" y="192470"/>
            <a:ext cx="760684" cy="1076290"/>
          </a:xfrm>
          <a:prstGeom prst="rect">
            <a:avLst/>
          </a:prstGeom>
          <a:noFill/>
        </p:spPr>
      </p:pic>
      <p:cxnSp>
        <p:nvCxnSpPr>
          <p:cNvPr id="6" name="5 Conector recto"/>
          <p:cNvCxnSpPr/>
          <p:nvPr/>
        </p:nvCxnSpPr>
        <p:spPr>
          <a:xfrm>
            <a:off x="564441" y="1196752"/>
            <a:ext cx="7138722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58" y="1322514"/>
            <a:ext cx="4154501" cy="25385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ángulo 6"/>
          <p:cNvSpPr/>
          <p:nvPr/>
        </p:nvSpPr>
        <p:spPr>
          <a:xfrm>
            <a:off x="96328" y="3933056"/>
            <a:ext cx="871860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1600" dirty="0"/>
              <a:t>Atención médica y odontológica gratuita (con </a:t>
            </a:r>
            <a:r>
              <a:rPr lang="es-PY" sz="1600" dirty="0"/>
              <a:t>especialistas en </a:t>
            </a:r>
            <a:r>
              <a:rPr lang="es-ES" sz="1600" dirty="0"/>
              <a:t>Clínica General, traumatología, ginecología, </a:t>
            </a:r>
            <a:r>
              <a:rPr lang="es-PY" sz="1600" dirty="0"/>
              <a:t>pediatría</a:t>
            </a:r>
            <a:r>
              <a:rPr lang="es-ES" sz="1600" dirty="0"/>
              <a:t>). Provisión de medicamentos básicos gratuitos. </a:t>
            </a:r>
            <a:endParaRPr lang="es-ES" sz="1600" dirty="0" smtClean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1600" dirty="0" smtClean="0"/>
              <a:t>Atención personalizada y provisión de medicamentos a personas que recurren diariamente a la Secretaría de Salud.  </a:t>
            </a:r>
            <a:endParaRPr lang="es-PY" sz="16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1600" dirty="0"/>
              <a:t>En coordinación con la Secretaria de Acción Social se </a:t>
            </a:r>
            <a:r>
              <a:rPr lang="es-ES" sz="1600" dirty="0" smtClean="0"/>
              <a:t>realizan </a:t>
            </a:r>
            <a:r>
              <a:rPr lang="es-ES" sz="1600" dirty="0"/>
              <a:t>traslados de pacientes en diferentes centros hospitalarios del País. </a:t>
            </a:r>
            <a:endParaRPr lang="es-PY" sz="16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PY" sz="1600" dirty="0"/>
              <a:t>Apoyo y fortalecimiento a los puestos y centros de salud.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PY" sz="1600" dirty="0"/>
              <a:t>Atención médica a familias afectadas por las inundaciones y sequias.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PY" sz="1600" dirty="0"/>
              <a:t>Apoyo y acompañamiento a Campañas focalizadas en beneficio a los niños y niñas escolares en proyectos de higiene bucodental, desparasitación (actual </a:t>
            </a:r>
            <a:r>
              <a:rPr lang="es-PY" sz="1600" b="1" dirty="0"/>
              <a:t>12.000 niños</a:t>
            </a:r>
            <a:r>
              <a:rPr lang="es-PY" sz="1600" dirty="0"/>
              <a:t>), </a:t>
            </a:r>
            <a:r>
              <a:rPr lang="es-PY" sz="1600" b="1" dirty="0"/>
              <a:t>meta 24.000</a:t>
            </a:r>
            <a:r>
              <a:rPr lang="es-PY" sz="16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250830" y="1340768"/>
            <a:ext cx="4388559" cy="357426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PY" sz="1600" b="1" u="sng" dirty="0" smtClean="0"/>
              <a:t>Obras Viales y </a:t>
            </a:r>
            <a:r>
              <a:rPr lang="es-PY" sz="1600" b="1" u="sng" dirty="0"/>
              <a:t>C</a:t>
            </a:r>
            <a:r>
              <a:rPr lang="es-PY" sz="1600" b="1" u="sng" dirty="0" smtClean="0"/>
              <a:t>onstrucciones </a:t>
            </a:r>
          </a:p>
          <a:p>
            <a:pPr marL="0" indent="0" algn="just">
              <a:buNone/>
            </a:pPr>
            <a:r>
              <a:rPr lang="es-PY" sz="1600" dirty="0" smtClean="0"/>
              <a:t>En el departamento se cuenta con aprox. 7.000 km de caminos de tierras, terraplén que precisan de reparaciones y mantenimientos constantes.</a:t>
            </a:r>
          </a:p>
          <a:p>
            <a:pPr marL="0" indent="0" algn="just">
              <a:buNone/>
            </a:pPr>
            <a:r>
              <a:rPr lang="es-PY" sz="1600" dirty="0" smtClean="0"/>
              <a:t>Estos trabajos son posibles realizar con las Maquinarias con que cuenta la Gobernación (pala cargadora, </a:t>
            </a:r>
            <a:r>
              <a:rPr lang="es-PY" sz="1600" dirty="0"/>
              <a:t>motoniveladora, </a:t>
            </a:r>
            <a:r>
              <a:rPr lang="es-PY" sz="1600" dirty="0" smtClean="0"/>
              <a:t>tractores agrícolas con implementos, </a:t>
            </a:r>
            <a:r>
              <a:rPr lang="es-PY" sz="1600" dirty="0"/>
              <a:t>retroexcavadora, </a:t>
            </a:r>
            <a:r>
              <a:rPr lang="es-PY" sz="1600" dirty="0" smtClean="0"/>
              <a:t>camiones tumba. para </a:t>
            </a:r>
            <a:r>
              <a:rPr lang="es-PY" sz="1600" dirty="0"/>
              <a:t>trabajos </a:t>
            </a:r>
            <a:r>
              <a:rPr lang="es-PY" sz="1600" dirty="0" smtClean="0"/>
              <a:t>pesados), a un costo mínimo, a lo que implicaría la contratación de empresas privadas. </a:t>
            </a:r>
          </a:p>
          <a:p>
            <a:pPr marL="0" indent="0" algn="just">
              <a:buNone/>
            </a:pPr>
            <a:r>
              <a:rPr lang="es-PY" sz="1600" dirty="0" smtClean="0"/>
              <a:t>La </a:t>
            </a:r>
            <a:r>
              <a:rPr lang="es-PY" sz="1600" dirty="0"/>
              <a:t>ejecución de las obras se coordinan con los diferentes municipios del Departamento. </a:t>
            </a:r>
          </a:p>
          <a:p>
            <a:pPr marL="0" indent="0" algn="just">
              <a:buNone/>
            </a:pPr>
            <a:endParaRPr lang="es-PY" sz="1600" dirty="0" smtClean="0"/>
          </a:p>
          <a:p>
            <a:pPr marL="0" indent="0" algn="just">
              <a:buNone/>
            </a:pPr>
            <a:endParaRPr lang="es-PY" sz="1600" dirty="0" smtClean="0"/>
          </a:p>
          <a:p>
            <a:pPr lvl="0" algn="just"/>
            <a:endParaRPr lang="es-PY" sz="1600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505927" y="-315416"/>
            <a:ext cx="80899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Y" sz="2000" b="0" i="0" u="none" strike="noStrike" kern="1200" cap="small" spc="0" normalizeH="0" baseline="0" noProof="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Gobernación del XV Departamento de Presidente Hayes</a:t>
            </a:r>
            <a:endParaRPr kumimoji="0" lang="es-PY" sz="2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C:\Users\Rodney\Desktop\imagenes para web\Escudo_de_Presidente_Hay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8705" y="192470"/>
            <a:ext cx="760684" cy="1076290"/>
          </a:xfrm>
          <a:prstGeom prst="rect">
            <a:avLst/>
          </a:prstGeom>
          <a:noFill/>
        </p:spPr>
      </p:pic>
      <p:cxnSp>
        <p:nvCxnSpPr>
          <p:cNvPr id="6" name="5 Conector recto"/>
          <p:cNvCxnSpPr/>
          <p:nvPr/>
        </p:nvCxnSpPr>
        <p:spPr>
          <a:xfrm>
            <a:off x="564441" y="1196752"/>
            <a:ext cx="7138722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6"/>
          <p:cNvSpPr/>
          <p:nvPr/>
        </p:nvSpPr>
        <p:spPr>
          <a:xfrm>
            <a:off x="213356" y="5048016"/>
            <a:ext cx="85430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Y" sz="1600" dirty="0" smtClean="0"/>
              <a:t>Además </a:t>
            </a:r>
            <a:r>
              <a:rPr lang="es-PY" sz="1600" dirty="0"/>
              <a:t>se precisa la construcción y arreglos de puentes y alcantarillados, </a:t>
            </a:r>
            <a:r>
              <a:rPr lang="es-ES" sz="1600" dirty="0"/>
              <a:t>cargas de ripios, entubamientos en zonas urbanas. </a:t>
            </a:r>
            <a:r>
              <a:rPr lang="es-PY" sz="1600" dirty="0"/>
              <a:t> </a:t>
            </a:r>
            <a:endParaRPr lang="es-PY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PY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Y" sz="1600" dirty="0" smtClean="0"/>
              <a:t>Apoyo a organizaciones deportivas en inversiones para canchas de deportes y la </a:t>
            </a:r>
            <a:r>
              <a:rPr lang="es-PY" sz="1600" b="1" dirty="0" smtClean="0"/>
              <a:t>Construcción </a:t>
            </a:r>
            <a:r>
              <a:rPr lang="es-PY" sz="1600" dirty="0" smtClean="0"/>
              <a:t>de </a:t>
            </a:r>
            <a:r>
              <a:rPr lang="es-PY" sz="1600" b="1" dirty="0" smtClean="0"/>
              <a:t>Polideportivos</a:t>
            </a:r>
            <a:r>
              <a:rPr lang="es-PY" sz="1600" dirty="0" smtClean="0"/>
              <a:t> en la zona.  </a:t>
            </a:r>
            <a:endParaRPr lang="es-PY" sz="16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71" y="1228734"/>
            <a:ext cx="4049360" cy="36142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910266" y="1335789"/>
            <a:ext cx="7021694" cy="346136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PY" sz="1600" b="1" u="sng" dirty="0" smtClean="0"/>
              <a:t>Desarrollo Productivo</a:t>
            </a: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es-PY" sz="1600" dirty="0" smtClean="0"/>
              <a:t>Apoyo </a:t>
            </a:r>
            <a:r>
              <a:rPr lang="es-PY" sz="1600" dirty="0"/>
              <a:t>a Comités Productivos, </a:t>
            </a:r>
            <a:r>
              <a:rPr lang="es-PY" sz="1600" dirty="0" smtClean="0"/>
              <a:t>Microempresas</a:t>
            </a:r>
            <a:r>
              <a:rPr lang="es-PY" sz="1600" dirty="0"/>
              <a:t> </a:t>
            </a:r>
            <a:r>
              <a:rPr lang="es-PY" sz="1600" dirty="0" smtClean="0"/>
              <a:t>en los municipios </a:t>
            </a:r>
            <a:r>
              <a:rPr lang="es-PY" sz="1600" dirty="0"/>
              <a:t>del departamento;</a:t>
            </a: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es-PY" sz="1600" dirty="0" smtClean="0"/>
              <a:t>Capacitación para la comercialización a pequeños y medianos productores agropecuarios y microempresarios; </a:t>
            </a: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es-PY" sz="1600" dirty="0" smtClean="0"/>
              <a:t>Fomentar agricultura </a:t>
            </a:r>
            <a:r>
              <a:rPr lang="es-PY" sz="1600" dirty="0"/>
              <a:t>familiar con asistencia técnica, entrega de granos </a:t>
            </a:r>
            <a:r>
              <a:rPr lang="es-PY" sz="1600" dirty="0" smtClean="0"/>
              <a:t>y semillas </a:t>
            </a:r>
            <a:r>
              <a:rPr lang="es-PY" sz="1600" dirty="0"/>
              <a:t>hortícolas, </a:t>
            </a:r>
            <a:r>
              <a:rPr lang="es-PY" sz="1600" dirty="0" smtClean="0"/>
              <a:t>entrega </a:t>
            </a:r>
            <a:r>
              <a:rPr lang="es-PY" sz="1600" dirty="0"/>
              <a:t>de </a:t>
            </a:r>
            <a:r>
              <a:rPr lang="es-PY" sz="1600" dirty="0" err="1"/>
              <a:t>plantines</a:t>
            </a:r>
            <a:r>
              <a:rPr lang="es-PY" sz="1600" dirty="0"/>
              <a:t> forestales; </a:t>
            </a:r>
            <a:r>
              <a:rPr lang="es-PY" sz="1600" dirty="0" smtClean="0"/>
              <a:t>Asistencia </a:t>
            </a:r>
            <a:r>
              <a:rPr lang="es-PY" sz="1600" dirty="0"/>
              <a:t>técnica para preparación de suelo, </a:t>
            </a:r>
            <a:r>
              <a:rPr lang="es-PY" sz="1600" dirty="0" smtClean="0"/>
              <a:t>en </a:t>
            </a:r>
            <a:r>
              <a:rPr lang="es-PY" sz="1600" dirty="0"/>
              <a:t>territorios indígenas y  otras comunidades lejanas del departamento, </a:t>
            </a:r>
            <a:r>
              <a:rPr lang="es-PY" sz="1600" b="1" dirty="0"/>
              <a:t>se pretende llegar a la mayor cantidad posible (3.500 Hectáreas), en preparación de suelo, que precisa de 70.000 litros de combustible. </a:t>
            </a:r>
            <a:endParaRPr lang="es-PY" sz="1600" b="1" dirty="0" smtClean="0"/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endParaRPr lang="es-PY" sz="1600" dirty="0"/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endParaRPr lang="es-PY" sz="1600" dirty="0"/>
          </a:p>
          <a:p>
            <a:pPr lvl="0" algn="just"/>
            <a:endParaRPr lang="es-PY" sz="1600" dirty="0" smtClean="0"/>
          </a:p>
          <a:p>
            <a:pPr marL="0" indent="0" algn="just">
              <a:buNone/>
            </a:pPr>
            <a:endParaRPr lang="es-PY" sz="1600" dirty="0" smtClean="0"/>
          </a:p>
          <a:p>
            <a:pPr algn="just">
              <a:buNone/>
            </a:pPr>
            <a:endParaRPr lang="es-PY" sz="1600" b="1" dirty="0" smtClean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505927" y="-27384"/>
            <a:ext cx="8089900" cy="95053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Y" sz="2000" b="0" i="0" u="none" strike="noStrike" kern="1200" cap="small" spc="0" normalizeH="0" baseline="0" noProof="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Gobernación del XV Departamento de Presidente Hayes</a:t>
            </a:r>
            <a:endParaRPr kumimoji="0" lang="es-PY" sz="2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C:\Users\Rodney\Desktop\imagenes para web\Escudo_de_Presidente_Hay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8705" y="192470"/>
            <a:ext cx="760684" cy="1076290"/>
          </a:xfrm>
          <a:prstGeom prst="rect">
            <a:avLst/>
          </a:prstGeom>
          <a:noFill/>
        </p:spPr>
      </p:pic>
      <p:cxnSp>
        <p:nvCxnSpPr>
          <p:cNvPr id="6" name="5 Conector recto"/>
          <p:cNvCxnSpPr/>
          <p:nvPr/>
        </p:nvCxnSpPr>
        <p:spPr>
          <a:xfrm>
            <a:off x="564441" y="1196752"/>
            <a:ext cx="7138722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697" y="1268761"/>
            <a:ext cx="1652569" cy="19844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698" y="3047030"/>
            <a:ext cx="1769596" cy="21101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Rectángulo 10"/>
          <p:cNvSpPr/>
          <p:nvPr/>
        </p:nvSpPr>
        <p:spPr>
          <a:xfrm>
            <a:off x="505927" y="5157193"/>
            <a:ext cx="53832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es-PY" sz="1600" dirty="0"/>
              <a:t>Apoyo a los pequeños productores pecuarios;</a:t>
            </a:r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es-PY" sz="1600" dirty="0"/>
              <a:t>Capacitaciones sobre </a:t>
            </a:r>
            <a:r>
              <a:rPr lang="es-PY" sz="1600" dirty="0" err="1"/>
              <a:t>emprendedurísmo</a:t>
            </a:r>
            <a:r>
              <a:rPr lang="es-PY" sz="1600" dirty="0"/>
              <a:t>; </a:t>
            </a:r>
            <a:endParaRPr lang="es-PY" sz="1600" b="1" dirty="0"/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es-PY" sz="1600" b="1" dirty="0" smtClean="0"/>
              <a:t>Desarrollo </a:t>
            </a:r>
            <a:r>
              <a:rPr lang="es-PY" sz="1600" b="1" dirty="0"/>
              <a:t>turístico.  </a:t>
            </a:r>
            <a:endParaRPr lang="es-PY" sz="1600" b="1" dirty="0" smtClean="0"/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es-PY" sz="1600" b="1" dirty="0" smtClean="0"/>
              <a:t>Políticas </a:t>
            </a:r>
            <a:r>
              <a:rPr lang="es-PY" sz="1600" b="1" dirty="0"/>
              <a:t>de cuidados del medio ambiente. 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1112" y="4437113"/>
            <a:ext cx="3364432" cy="23042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900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944888" y="1268760"/>
            <a:ext cx="5104100" cy="30243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PY" sz="1600" b="1" u="sng" dirty="0"/>
              <a:t>Desarrollo </a:t>
            </a:r>
            <a:r>
              <a:rPr lang="es-PY" sz="1600" b="1" u="sng" dirty="0" smtClean="0"/>
              <a:t>Social y Asistencia </a:t>
            </a:r>
            <a:endParaRPr lang="es-PY" sz="1600" dirty="0"/>
          </a:p>
          <a:p>
            <a:pPr marL="0" lvl="0" indent="0" algn="just">
              <a:buNone/>
            </a:pPr>
            <a:r>
              <a:rPr lang="es-PY" sz="1600" dirty="0" smtClean="0"/>
              <a:t>Teniendo en cuenta los factores climáticos anteriormente mencionados, desde el Gobierno </a:t>
            </a:r>
            <a:r>
              <a:rPr lang="es-PY" sz="1600" dirty="0"/>
              <a:t>D</a:t>
            </a:r>
            <a:r>
              <a:rPr lang="es-PY" sz="1600" dirty="0" smtClean="0"/>
              <a:t>epartamental se realizan: </a:t>
            </a:r>
          </a:p>
          <a:p>
            <a:pPr marL="0" lvl="0" indent="0" algn="just">
              <a:buNone/>
            </a:pPr>
            <a:r>
              <a:rPr lang="es-PY" sz="1600" dirty="0" smtClean="0"/>
              <a:t>Asistencia </a:t>
            </a:r>
            <a:r>
              <a:rPr lang="es-PY" sz="1600" dirty="0"/>
              <a:t>a comunidades y familias en situación </a:t>
            </a:r>
            <a:r>
              <a:rPr lang="es-PY" sz="1600" dirty="0" smtClean="0"/>
              <a:t>vulnerable con Kits </a:t>
            </a:r>
            <a:r>
              <a:rPr lang="es-PY" sz="1600" dirty="0"/>
              <a:t>de </a:t>
            </a:r>
            <a:r>
              <a:rPr lang="es-PY" sz="1600" dirty="0" smtClean="0"/>
              <a:t>víveres, ropas, abrigos </a:t>
            </a:r>
            <a:r>
              <a:rPr lang="es-PY" sz="1600" dirty="0"/>
              <a:t>y ayuda </a:t>
            </a:r>
            <a:r>
              <a:rPr lang="es-PY" sz="1600" dirty="0" smtClean="0"/>
              <a:t>económica; entrega </a:t>
            </a:r>
            <a:r>
              <a:rPr lang="es-PY" sz="1600" dirty="0"/>
              <a:t>de puntales, Maderas Terciadas, Fibras de Cemento, carpas, kits de víveres. Víveres y carpas a </a:t>
            </a:r>
            <a:r>
              <a:rPr lang="es-PY" sz="1600" dirty="0" smtClean="0"/>
              <a:t>damnificados </a:t>
            </a:r>
            <a:r>
              <a:rPr lang="es-PY" sz="1600" dirty="0"/>
              <a:t>por </a:t>
            </a:r>
            <a:r>
              <a:rPr lang="es-PY" sz="1600" dirty="0" smtClean="0"/>
              <a:t>las inundaciones;</a:t>
            </a:r>
            <a:endParaRPr lang="es-PY" sz="1600" dirty="0"/>
          </a:p>
          <a:p>
            <a:pPr marL="0" lvl="0" indent="0" algn="just">
              <a:buNone/>
            </a:pPr>
            <a:r>
              <a:rPr lang="es-PY" sz="1600" dirty="0" smtClean="0"/>
              <a:t>Apoyo a las Cooperativas </a:t>
            </a:r>
            <a:r>
              <a:rPr lang="es-PY" sz="1600" dirty="0"/>
              <a:t>de Producción como modelo de desarrollo económico y social en las diferentes </a:t>
            </a:r>
            <a:r>
              <a:rPr lang="es-PY" sz="1600" dirty="0" smtClean="0"/>
              <a:t>localidades del </a:t>
            </a:r>
            <a:r>
              <a:rPr lang="es-PY" sz="1600" dirty="0"/>
              <a:t>Departamento</a:t>
            </a:r>
            <a:r>
              <a:rPr lang="es-PY" sz="1600" dirty="0" smtClean="0"/>
              <a:t>.</a:t>
            </a:r>
            <a:endParaRPr lang="es-PY" sz="1600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505927" y="-315416"/>
            <a:ext cx="80899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Y" sz="2000" b="0" i="0" u="none" strike="noStrike" kern="1200" cap="small" spc="0" normalizeH="0" baseline="0" noProof="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Gobernación del XV Departamento de Presidente Hayes</a:t>
            </a:r>
            <a:endParaRPr kumimoji="0" lang="es-PY" sz="2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C:\Users\Rodney\Desktop\imagenes para web\Escudo_de_Presidente_Hay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8705" y="192470"/>
            <a:ext cx="760684" cy="1076290"/>
          </a:xfrm>
          <a:prstGeom prst="rect">
            <a:avLst/>
          </a:prstGeom>
          <a:noFill/>
        </p:spPr>
      </p:pic>
      <p:cxnSp>
        <p:nvCxnSpPr>
          <p:cNvPr id="6" name="5 Conector recto"/>
          <p:cNvCxnSpPr/>
          <p:nvPr/>
        </p:nvCxnSpPr>
        <p:spPr>
          <a:xfrm>
            <a:off x="564441" y="1196752"/>
            <a:ext cx="7138722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842" y="1340768"/>
            <a:ext cx="3790046" cy="3718452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54842" y="4433044"/>
            <a:ext cx="88941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es-PY" sz="1600" dirty="0" smtClean="0"/>
          </a:p>
          <a:p>
            <a:pPr lvl="0" algn="just"/>
            <a:r>
              <a:rPr lang="es-PY" sz="1600" dirty="0" smtClean="0"/>
              <a:t>Desarrollar </a:t>
            </a:r>
            <a:r>
              <a:rPr lang="es-PY" sz="1600" dirty="0"/>
              <a:t>programas en Coordinación con el Consejo Departamental de la Niñez y </a:t>
            </a:r>
            <a:r>
              <a:rPr lang="es-PY" sz="1600" dirty="0" smtClean="0"/>
              <a:t>Adolescencia. </a:t>
            </a:r>
          </a:p>
          <a:p>
            <a:pPr lvl="0" algn="just"/>
            <a:r>
              <a:rPr lang="es-PY" sz="1600" dirty="0" smtClean="0"/>
              <a:t>Desde la Secretaría de la Mujer y Acción Social, acompañamiento y apoyo a tareas encaradas por la Policía Nacional del Departamento, en materia de cedulación, inscripción </a:t>
            </a:r>
            <a:r>
              <a:rPr lang="es-PY" sz="1600" dirty="0"/>
              <a:t>en el registro </a:t>
            </a:r>
            <a:r>
              <a:rPr lang="es-PY" sz="1600" dirty="0" smtClean="0"/>
              <a:t>civil, seguridad ciudadana, ejecución </a:t>
            </a:r>
            <a:r>
              <a:rPr lang="es-PY" sz="1600" dirty="0"/>
              <a:t>de </a:t>
            </a:r>
            <a:r>
              <a:rPr lang="es-PY" sz="1600" dirty="0" smtClean="0"/>
              <a:t>campañas </a:t>
            </a:r>
            <a:r>
              <a:rPr lang="es-PY" sz="1600" dirty="0"/>
              <a:t>específicas sobre prevención de adicciones, violencia infantil, juvenil y adolescencia, violencia sexual. Asistencia a </a:t>
            </a:r>
            <a:r>
              <a:rPr lang="es-PY" sz="1600" dirty="0" smtClean="0"/>
              <a:t>familias en </a:t>
            </a:r>
            <a:r>
              <a:rPr lang="es-PY" sz="1600" dirty="0"/>
              <a:t>situación de vulneración de sus derechos. </a:t>
            </a:r>
            <a:r>
              <a:rPr lang="es-PY" sz="1600" dirty="0" smtClean="0"/>
              <a:t>Apoyo </a:t>
            </a:r>
            <a:r>
              <a:rPr lang="es-PY" sz="1600" dirty="0"/>
              <a:t>y promoción de la Equidad de Género;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95300" y="1600200"/>
            <a:ext cx="8127549" cy="487375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s-PY" sz="4000" b="1" dirty="0" smtClean="0"/>
          </a:p>
          <a:p>
            <a:pPr algn="ctr">
              <a:buNone/>
            </a:pPr>
            <a:endParaRPr lang="es-PY" sz="4000" b="1" dirty="0" smtClean="0"/>
          </a:p>
          <a:p>
            <a:pPr algn="r">
              <a:buNone/>
            </a:pPr>
            <a:endParaRPr lang="es-PY" sz="1600" b="1" dirty="0"/>
          </a:p>
          <a:p>
            <a:pPr algn="r">
              <a:buNone/>
            </a:pPr>
            <a:endParaRPr lang="es-PY" sz="1600" b="1" dirty="0" smtClean="0"/>
          </a:p>
          <a:p>
            <a:pPr algn="r">
              <a:buNone/>
            </a:pPr>
            <a:endParaRPr lang="es-PY" sz="1600" b="1" dirty="0"/>
          </a:p>
          <a:p>
            <a:pPr algn="r">
              <a:buNone/>
            </a:pPr>
            <a:endParaRPr lang="es-PY" sz="1600" b="1" dirty="0" smtClean="0"/>
          </a:p>
          <a:p>
            <a:pPr algn="r">
              <a:buNone/>
            </a:pPr>
            <a:endParaRPr lang="es-PY" sz="1600" b="1" dirty="0"/>
          </a:p>
          <a:p>
            <a:pPr algn="r">
              <a:buNone/>
            </a:pPr>
            <a:endParaRPr lang="es-PY" sz="1600" b="1" dirty="0" smtClean="0"/>
          </a:p>
          <a:p>
            <a:pPr algn="r">
              <a:buNone/>
            </a:pPr>
            <a:endParaRPr lang="es-PY" sz="1600" b="1" dirty="0"/>
          </a:p>
          <a:p>
            <a:pPr algn="r">
              <a:buNone/>
            </a:pPr>
            <a:endParaRPr lang="es-PY" sz="1600" b="1" dirty="0" smtClean="0"/>
          </a:p>
          <a:p>
            <a:pPr algn="r">
              <a:buNone/>
            </a:pPr>
            <a:endParaRPr lang="es-PY" sz="1600" b="1" dirty="0" smtClean="0"/>
          </a:p>
        </p:txBody>
      </p:sp>
      <p:cxnSp>
        <p:nvCxnSpPr>
          <p:cNvPr id="6" name="5 Conector recto"/>
          <p:cNvCxnSpPr/>
          <p:nvPr/>
        </p:nvCxnSpPr>
        <p:spPr>
          <a:xfrm>
            <a:off x="564441" y="1196752"/>
            <a:ext cx="7138722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/>
          <p:cNvSpPr/>
          <p:nvPr/>
        </p:nvSpPr>
        <p:spPr>
          <a:xfrm>
            <a:off x="564441" y="3208908"/>
            <a:ext cx="805840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Y" b="1" u="sng" dirty="0"/>
              <a:t>Procesos de </a:t>
            </a:r>
            <a:r>
              <a:rPr lang="es-PY" b="1" u="sng" dirty="0" smtClean="0"/>
              <a:t>transparencia</a:t>
            </a:r>
          </a:p>
          <a:p>
            <a:endParaRPr lang="es-PY" dirty="0"/>
          </a:p>
          <a:p>
            <a:pPr algn="just"/>
            <a:r>
              <a:rPr lang="es-PY" dirty="0" smtClean="0"/>
              <a:t>La Gobernación de Presidente Hayes, </a:t>
            </a:r>
            <a:r>
              <a:rPr lang="es-PY" dirty="0"/>
              <a:t>actualmente </a:t>
            </a:r>
            <a:r>
              <a:rPr lang="es-PY" dirty="0" smtClean="0"/>
              <a:t>viene avanzando en los </a:t>
            </a:r>
            <a:r>
              <a:rPr lang="es-PY" dirty="0"/>
              <a:t>procesos que hacen a la transparencia de la </a:t>
            </a:r>
            <a:r>
              <a:rPr lang="es-PY" dirty="0" smtClean="0"/>
              <a:t>gestión, la aplicación </a:t>
            </a:r>
            <a:r>
              <a:rPr lang="es-PY" dirty="0"/>
              <a:t>de la Ley </a:t>
            </a:r>
            <a:r>
              <a:rPr lang="es-PY" dirty="0" smtClean="0"/>
              <a:t>5.189 </a:t>
            </a:r>
            <a:r>
              <a:rPr lang="es-PY" dirty="0"/>
              <a:t>de Transparencia, </a:t>
            </a:r>
            <a:r>
              <a:rPr lang="es-PY" dirty="0" smtClean="0"/>
              <a:t>Ley 5.282 de Libre Acceso a la Información Pública, está </a:t>
            </a:r>
            <a:r>
              <a:rPr lang="es-PY" dirty="0"/>
              <a:t>cumpliendo </a:t>
            </a:r>
            <a:r>
              <a:rPr lang="es-PY" dirty="0" smtClean="0"/>
              <a:t>100% con </a:t>
            </a:r>
            <a:r>
              <a:rPr lang="es-PY" dirty="0"/>
              <a:t>las exigencias y las normas legales, se encuentra ubicada en el </a:t>
            </a:r>
            <a:r>
              <a:rPr lang="es-PY" b="1" dirty="0"/>
              <a:t>2° lugar </a:t>
            </a:r>
            <a:r>
              <a:rPr lang="es-PY" b="1" dirty="0" smtClean="0"/>
              <a:t>en </a:t>
            </a:r>
            <a:r>
              <a:rPr lang="es-PY" b="1" dirty="0"/>
              <a:t>la implementación del </a:t>
            </a:r>
            <a:r>
              <a:rPr lang="es-PY" b="1" dirty="0" smtClean="0"/>
              <a:t>Modelo Estándar de Control Interno Paraguay (MECIP) </a:t>
            </a:r>
            <a:r>
              <a:rPr lang="es-PY" b="1" dirty="0"/>
              <a:t>de todas las Gobernaciones </a:t>
            </a:r>
            <a:r>
              <a:rPr lang="es-PY" dirty="0"/>
              <a:t>que vienen cumpliendo con este </a:t>
            </a:r>
            <a:r>
              <a:rPr lang="es-PY" dirty="0" smtClean="0"/>
              <a:t>proceso. </a:t>
            </a:r>
            <a:endParaRPr lang="es-PY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8176" y="2257426"/>
            <a:ext cx="2035850" cy="13155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697" y="836712"/>
            <a:ext cx="8065153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505927" y="192470"/>
            <a:ext cx="7372779" cy="64424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Y" sz="2000" i="0" u="none" strike="noStrike" kern="1200" cap="small" spc="0" normalizeH="0" baseline="0" noProof="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Gobernación del XV Departamento de Presidente Hayes</a:t>
            </a:r>
            <a:endParaRPr kumimoji="0" lang="es-PY" sz="200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8" name="Picture 2" descr="C:\Users\Rodney\Desktop\imagenes para web\Escudo_de_Presidente_Hay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8705" y="192470"/>
            <a:ext cx="760684" cy="1076290"/>
          </a:xfrm>
          <a:prstGeom prst="rect">
            <a:avLst/>
          </a:prstGeom>
          <a:noFill/>
        </p:spPr>
      </p:pic>
      <p:cxnSp>
        <p:nvCxnSpPr>
          <p:cNvPr id="9" name="8 Conector recto"/>
          <p:cNvCxnSpPr/>
          <p:nvPr/>
        </p:nvCxnSpPr>
        <p:spPr>
          <a:xfrm>
            <a:off x="564441" y="1196752"/>
            <a:ext cx="7138722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1208096" y="2060849"/>
            <a:ext cx="70802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Y" dirty="0" smtClean="0"/>
              <a:t>En conclusión a todo lo expuesto, cabe manifestar que, el </a:t>
            </a:r>
            <a:r>
              <a:rPr lang="es-PY" dirty="0"/>
              <a:t>ciudadano y las organizaciones chaqueñas acuden a la gobernación buscando soluciones a diferentes dificultades; por sobre las limitaciones presupuestarias se encuentra nuestro </a:t>
            </a:r>
            <a:r>
              <a:rPr lang="es-PY" b="1" dirty="0"/>
              <a:t>compromiso</a:t>
            </a:r>
            <a:r>
              <a:rPr lang="es-PY" dirty="0"/>
              <a:t> con nuestra gente, por tanto uno de nuestros </a:t>
            </a:r>
            <a:r>
              <a:rPr lang="es-PY" b="1" dirty="0"/>
              <a:t>principios</a:t>
            </a:r>
            <a:r>
              <a:rPr lang="es-PY" dirty="0"/>
              <a:t> fundamentales es la AUTOGESTION, </a:t>
            </a:r>
            <a:r>
              <a:rPr lang="es-PY" dirty="0" smtClean="0"/>
              <a:t>que </a:t>
            </a:r>
            <a:r>
              <a:rPr lang="es-PY" dirty="0"/>
              <a:t>implica redoblar </a:t>
            </a:r>
            <a:r>
              <a:rPr lang="es-PY" dirty="0" smtClean="0"/>
              <a:t>esfuerzos </a:t>
            </a:r>
            <a:r>
              <a:rPr lang="es-PY" dirty="0"/>
              <a:t>ante las grandes necesidades de la población chaqueña. </a:t>
            </a:r>
            <a:endParaRPr lang="es-PY" dirty="0" smtClean="0"/>
          </a:p>
          <a:p>
            <a:pPr algn="just"/>
            <a:endParaRPr lang="es-PY" dirty="0"/>
          </a:p>
          <a:p>
            <a:pPr algn="just"/>
            <a:r>
              <a:rPr lang="es-PY" dirty="0" smtClean="0"/>
              <a:t>Deseamos </a:t>
            </a:r>
            <a:r>
              <a:rPr lang="es-PY" dirty="0"/>
              <a:t>contar con el apoyo de los </a:t>
            </a:r>
            <a:r>
              <a:rPr lang="es-PY" dirty="0" smtClean="0"/>
              <a:t>Señores </a:t>
            </a:r>
            <a:r>
              <a:rPr lang="es-PY" dirty="0"/>
              <a:t>legisladores en la búsqueda de mejores días para el sufrido ciudadano del Departamento de Presidente Hayes. </a:t>
            </a:r>
          </a:p>
          <a:p>
            <a:pPr algn="just"/>
            <a:endParaRPr lang="es-PY" dirty="0" smtClean="0"/>
          </a:p>
          <a:p>
            <a:pPr algn="just"/>
            <a:endParaRPr lang="es-PY" dirty="0" smtClean="0"/>
          </a:p>
        </p:txBody>
      </p:sp>
      <p:sp>
        <p:nvSpPr>
          <p:cNvPr id="6" name="Rectángulo 5"/>
          <p:cNvSpPr/>
          <p:nvPr/>
        </p:nvSpPr>
        <p:spPr>
          <a:xfrm>
            <a:off x="2430454" y="5487616"/>
            <a:ext cx="6721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s-PY" sz="2400" b="1" dirty="0"/>
              <a:t>MUCHAS GRACIAS POR SU ATENCIÓN </a:t>
            </a:r>
          </a:p>
        </p:txBody>
      </p:sp>
    </p:spTree>
    <p:extLst>
      <p:ext uri="{BB962C8B-B14F-4D97-AF65-F5344CB8AC3E}">
        <p14:creationId xmlns:p14="http://schemas.microsoft.com/office/powerpoint/2010/main" val="5502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5927" y="-171400"/>
            <a:ext cx="8089900" cy="1143000"/>
          </a:xfrm>
        </p:spPr>
        <p:txBody>
          <a:bodyPr anchor="b">
            <a:normAutofit/>
          </a:bodyPr>
          <a:lstStyle/>
          <a:p>
            <a:r>
              <a:rPr lang="es-PY" sz="200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Gobernación del XV Departamento de Presidente Hayes</a:t>
            </a:r>
            <a:endParaRPr lang="es-PY" sz="2000" dirty="0"/>
          </a:p>
        </p:txBody>
      </p:sp>
      <p:pic>
        <p:nvPicPr>
          <p:cNvPr id="6" name="Picture 2" descr="C:\Users\Rodney\Desktop\imagenes para web\Escudo_de_Presidente_Hay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5143" y="120462"/>
            <a:ext cx="760684" cy="1076290"/>
          </a:xfrm>
          <a:prstGeom prst="rect">
            <a:avLst/>
          </a:prstGeom>
          <a:noFill/>
        </p:spPr>
      </p:pic>
      <p:cxnSp>
        <p:nvCxnSpPr>
          <p:cNvPr id="8" name="7 Conector recto"/>
          <p:cNvCxnSpPr/>
          <p:nvPr/>
        </p:nvCxnSpPr>
        <p:spPr>
          <a:xfrm>
            <a:off x="564441" y="1196752"/>
            <a:ext cx="7138722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ángulo 2"/>
          <p:cNvSpPr/>
          <p:nvPr/>
        </p:nvSpPr>
        <p:spPr>
          <a:xfrm>
            <a:off x="297713" y="1333792"/>
            <a:ext cx="850632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Y" sz="1400" dirty="0"/>
              <a:t>La Gobernación del XV Departamento de Presidente Hayes, regida por la Ley N° 426/94, Orgánica Departamental, de naturaleza jurídica y autonomía política, expresada en la mencionada Ley. </a:t>
            </a:r>
          </a:p>
          <a:p>
            <a:pPr algn="just"/>
            <a:r>
              <a:rPr lang="es-ES" sz="1400" dirty="0"/>
              <a:t>Y cuyos deberes y atribuciones son establecidos en el Art. 16: …”Elaborar, aprobar y ejecutar políticas, planes, programas y proyectos para el desarrollo político, económico, social, turístico y cultural del Departamento, </a:t>
            </a:r>
            <a:r>
              <a:rPr lang="es-PY" sz="1400" dirty="0"/>
              <a:t>cuyos lineamientos fundamentales son coordinados con los del Gobierno Nacional y en particular con el Plan Nacional de Desarrollo 2030. </a:t>
            </a:r>
          </a:p>
          <a:p>
            <a:pPr algn="just"/>
            <a:endParaRPr lang="es-PY" sz="1400" b="1" dirty="0"/>
          </a:p>
          <a:p>
            <a:pPr algn="just"/>
            <a:r>
              <a:rPr lang="es-ES" sz="1400" b="1" dirty="0" smtClean="0"/>
              <a:t>La Misión</a:t>
            </a:r>
            <a:r>
              <a:rPr lang="es-ES" sz="1400" dirty="0" smtClean="0"/>
              <a:t>, ser </a:t>
            </a:r>
            <a:r>
              <a:rPr lang="es-PY" sz="1400" dirty="0"/>
              <a:t>una Institución que trabaja en equipo con la participación de las estructuras competentes del territorio para brindar servicios de calidad orientados a satisfacer las necesidades de la población del Departamento de Presidente Hayes.</a:t>
            </a:r>
          </a:p>
          <a:p>
            <a:pPr algn="just"/>
            <a:r>
              <a:rPr lang="es-PY" sz="1400" b="1" dirty="0"/>
              <a:t> </a:t>
            </a:r>
            <a:endParaRPr lang="es-PY" sz="1400" dirty="0"/>
          </a:p>
          <a:p>
            <a:pPr algn="just"/>
            <a:r>
              <a:rPr lang="es-PY" sz="1400" b="1" dirty="0" smtClean="0"/>
              <a:t>Visión</a:t>
            </a:r>
            <a:r>
              <a:rPr lang="es-PY" sz="1400" dirty="0"/>
              <a:t>, ser una Institución líder, eficiente y confiable conformada por personas comprometidas y </a:t>
            </a:r>
            <a:r>
              <a:rPr lang="es-PY" sz="1400" dirty="0" smtClean="0"/>
              <a:t>competentes, </a:t>
            </a:r>
            <a:r>
              <a:rPr lang="es-PY" sz="1400" dirty="0"/>
              <a:t>que </a:t>
            </a:r>
            <a:r>
              <a:rPr lang="es-PY" sz="1400" dirty="0" smtClean="0"/>
              <a:t>busca </a:t>
            </a:r>
            <a:r>
              <a:rPr lang="es-PY" sz="1400" dirty="0"/>
              <a:t>el desarrollo integral del departamento con gestiones transparentes. </a:t>
            </a:r>
          </a:p>
          <a:p>
            <a:pPr algn="just"/>
            <a:r>
              <a:rPr lang="es-PY" sz="1400" dirty="0"/>
              <a:t> </a:t>
            </a:r>
          </a:p>
          <a:p>
            <a:pPr algn="just"/>
            <a:r>
              <a:rPr lang="es-PY" sz="1400" dirty="0"/>
              <a:t>El Departamento de Presidente Hayes, cuenta con una </a:t>
            </a:r>
            <a:r>
              <a:rPr lang="es-PY" sz="1400" b="1" dirty="0"/>
              <a:t>Población de 118.801 Habitantes </a:t>
            </a:r>
            <a:r>
              <a:rPr lang="es-PY" sz="1400" dirty="0"/>
              <a:t>(según proyecciones de la Dirección General de Estadísticas, Encuestas y Censos, última revisión 2015), cabe señalar que el </a:t>
            </a:r>
            <a:r>
              <a:rPr lang="es-PY" sz="1400" b="1" dirty="0"/>
              <a:t>25%</a:t>
            </a:r>
            <a:r>
              <a:rPr lang="es-PY" sz="1400" dirty="0"/>
              <a:t> </a:t>
            </a:r>
            <a:r>
              <a:rPr lang="es-PY" sz="1400" b="1" dirty="0"/>
              <a:t>de los habitantes (29.725 personas) </a:t>
            </a:r>
            <a:r>
              <a:rPr lang="es-PY" sz="1400" dirty="0"/>
              <a:t>son nativos que viven distribuidos en </a:t>
            </a:r>
            <a:r>
              <a:rPr lang="es-PY" sz="1400" b="1" dirty="0"/>
              <a:t>45</a:t>
            </a:r>
            <a:r>
              <a:rPr lang="es-PY" sz="1400" dirty="0"/>
              <a:t> </a:t>
            </a:r>
            <a:r>
              <a:rPr lang="es-PY" sz="1400" b="1" dirty="0"/>
              <a:t>comunidades, subdividas en 170 Aldeas</a:t>
            </a:r>
            <a:r>
              <a:rPr lang="es-PY" sz="1400" dirty="0"/>
              <a:t>, y representan a </a:t>
            </a:r>
            <a:r>
              <a:rPr lang="es-PY" sz="1400" b="1" dirty="0"/>
              <a:t>8 etnias </a:t>
            </a:r>
            <a:r>
              <a:rPr lang="es-PY" sz="1400" dirty="0"/>
              <a:t>ubicadas mayormente en el Chaco Central específicamente en el Distrito de Tte. 1° Manuel Irala </a:t>
            </a:r>
            <a:r>
              <a:rPr lang="es-PY" sz="1400" dirty="0" smtClean="0"/>
              <a:t>Fernández y alrededores. </a:t>
            </a:r>
            <a:endParaRPr lang="es-PY" sz="1400" dirty="0"/>
          </a:p>
          <a:p>
            <a:pPr algn="just"/>
            <a:endParaRPr lang="es-PY" sz="1400" dirty="0"/>
          </a:p>
          <a:p>
            <a:pPr algn="just"/>
            <a:r>
              <a:rPr lang="es-PY" sz="1400" dirty="0"/>
              <a:t>El Departamento está divido en </a:t>
            </a:r>
            <a:r>
              <a:rPr lang="es-PY" sz="1400" b="1" dirty="0"/>
              <a:t>8 distritos </a:t>
            </a:r>
            <a:r>
              <a:rPr lang="es-PY" sz="1400" dirty="0"/>
              <a:t>(Villa Hayes, </a:t>
            </a:r>
            <a:r>
              <a:rPr lang="es-PY" sz="1400" dirty="0" err="1"/>
              <a:t>Nanawa</a:t>
            </a:r>
            <a:r>
              <a:rPr lang="es-PY" sz="1400" dirty="0"/>
              <a:t>, Benjamín Aceval, José Falcón, Gral. Bruguez, Tte. Esteban Martínez, Pinasco y Tte. 1° Manuel Irala Fernández), de los cuales Villa Hayes con 69.493 habitantes es el de mayor población.</a:t>
            </a:r>
          </a:p>
        </p:txBody>
      </p:sp>
    </p:spTree>
    <p:extLst>
      <p:ext uri="{BB962C8B-B14F-4D97-AF65-F5344CB8AC3E}">
        <p14:creationId xmlns:p14="http://schemas.microsoft.com/office/powerpoint/2010/main" val="218841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n del p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41" y="2009719"/>
            <a:ext cx="6846152" cy="448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778429" y="4120164"/>
            <a:ext cx="9908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1100" b="1" dirty="0" smtClean="0">
                <a:solidFill>
                  <a:schemeClr val="bg1"/>
                </a:solidFill>
              </a:rPr>
              <a:t>Gral. Díaz</a:t>
            </a:r>
            <a:endParaRPr lang="es-PY" sz="1100" b="1" dirty="0">
              <a:solidFill>
                <a:schemeClr val="bg1"/>
              </a:solidFill>
            </a:endParaRP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505927" y="0"/>
            <a:ext cx="80899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Y" sz="2000" b="0" i="0" u="none" strike="noStrike" kern="1200" cap="small" spc="0" normalizeH="0" baseline="0" noProof="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Gobernación del XV Departamento de Presidente Hayes</a:t>
            </a:r>
            <a:endParaRPr kumimoji="0" lang="es-PY" sz="2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Picture 2" descr="C:\Users\Rodney\Desktop\imagenes para web\Escudo_de_Presidente_Hay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8705" y="192470"/>
            <a:ext cx="760684" cy="1076290"/>
          </a:xfrm>
          <a:prstGeom prst="rect">
            <a:avLst/>
          </a:prstGeom>
          <a:noFill/>
        </p:spPr>
      </p:pic>
      <p:cxnSp>
        <p:nvCxnSpPr>
          <p:cNvPr id="16" name="15 Conector recto"/>
          <p:cNvCxnSpPr/>
          <p:nvPr/>
        </p:nvCxnSpPr>
        <p:spPr>
          <a:xfrm>
            <a:off x="564441" y="1196752"/>
            <a:ext cx="7138722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ángulo 2"/>
          <p:cNvSpPr/>
          <p:nvPr/>
        </p:nvSpPr>
        <p:spPr>
          <a:xfrm>
            <a:off x="564441" y="1332058"/>
            <a:ext cx="8191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s-PY" sz="1600" b="1" u="sng" dirty="0"/>
              <a:t>Demografía:</a:t>
            </a:r>
          </a:p>
          <a:p>
            <a:r>
              <a:rPr lang="es-PY" sz="1600" b="1" dirty="0" smtClean="0"/>
              <a:t>HABITANTES </a:t>
            </a:r>
            <a:r>
              <a:rPr lang="es-PY" sz="1600" b="1" dirty="0"/>
              <a:t>DE LA REGION </a:t>
            </a:r>
            <a:r>
              <a:rPr lang="es-PY" sz="1600" b="1" dirty="0" smtClean="0"/>
              <a:t>OCCIDENTAL: 197.096</a:t>
            </a:r>
            <a:endParaRPr lang="es-PY" sz="16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7257256" y="2850609"/>
            <a:ext cx="165618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1400" b="1" dirty="0" smtClean="0"/>
              <a:t>Cantidad de habitantes por Departamento. </a:t>
            </a:r>
          </a:p>
          <a:p>
            <a:pPr algn="ctr"/>
            <a:endParaRPr lang="es-PY" sz="1600" dirty="0" smtClean="0"/>
          </a:p>
          <a:p>
            <a:pPr algn="ctr"/>
            <a:endParaRPr lang="es-PY" sz="1600" dirty="0"/>
          </a:p>
          <a:p>
            <a:pPr algn="ctr"/>
            <a:r>
              <a:rPr lang="es-PY" sz="1600" dirty="0" smtClean="0"/>
              <a:t>   </a:t>
            </a:r>
          </a:p>
          <a:p>
            <a:pPr algn="ctr"/>
            <a:r>
              <a:rPr lang="es-PY" sz="1600" dirty="0"/>
              <a:t>16.582</a:t>
            </a:r>
          </a:p>
          <a:p>
            <a:pPr algn="ctr"/>
            <a:endParaRPr lang="es-PY" sz="1600" dirty="0" smtClean="0"/>
          </a:p>
          <a:p>
            <a:pPr algn="ctr"/>
            <a:r>
              <a:rPr lang="es-PY" sz="1600" dirty="0" smtClean="0"/>
              <a:t>61.713</a:t>
            </a:r>
          </a:p>
          <a:p>
            <a:pPr algn="ctr"/>
            <a:endParaRPr lang="es-PY" sz="1600" dirty="0"/>
          </a:p>
          <a:p>
            <a:pPr algn="ctr"/>
            <a:r>
              <a:rPr lang="es-PY" sz="1600" b="1" dirty="0" smtClean="0"/>
              <a:t>118.801</a:t>
            </a:r>
            <a:endParaRPr lang="es-PY" sz="1600" b="1" dirty="0"/>
          </a:p>
          <a:p>
            <a:pPr algn="ctr"/>
            <a:endParaRPr lang="es-PY" sz="1600" dirty="0"/>
          </a:p>
        </p:txBody>
      </p:sp>
      <p:cxnSp>
        <p:nvCxnSpPr>
          <p:cNvPr id="25" name="Conector recto de flecha 24"/>
          <p:cNvCxnSpPr/>
          <p:nvPr/>
        </p:nvCxnSpPr>
        <p:spPr>
          <a:xfrm flipV="1">
            <a:off x="6789344" y="5445224"/>
            <a:ext cx="913819" cy="108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/>
          <p:nvPr/>
        </p:nvCxnSpPr>
        <p:spPr>
          <a:xfrm>
            <a:off x="5796238" y="4774254"/>
            <a:ext cx="1986211" cy="1515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/>
          <p:nvPr/>
        </p:nvCxnSpPr>
        <p:spPr>
          <a:xfrm>
            <a:off x="6321152" y="4095410"/>
            <a:ext cx="1461297" cy="286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80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4163421" y="3554107"/>
            <a:ext cx="11281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1100" b="1" dirty="0" smtClean="0">
                <a:solidFill>
                  <a:schemeClr val="bg1"/>
                </a:solidFill>
              </a:rPr>
              <a:t>Pozo Colorado</a:t>
            </a:r>
            <a:endParaRPr lang="es-PY" sz="1100" b="1" dirty="0">
              <a:solidFill>
                <a:schemeClr val="bg1"/>
              </a:solidFill>
            </a:endParaRP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505927" y="0"/>
            <a:ext cx="8089900" cy="90872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Y" sz="2000" b="0" i="0" u="none" strike="noStrike" kern="1200" cap="small" spc="0" normalizeH="0" baseline="0" noProof="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Gobernación del XV Departamento de Presidente Hayes</a:t>
            </a:r>
            <a:endParaRPr kumimoji="0" lang="es-PY" sz="2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Picture 2" descr="C:\Users\Rodney\Desktop\imagenes para web\Escudo_de_Presidente_Hay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8705" y="192470"/>
            <a:ext cx="760684" cy="1076290"/>
          </a:xfrm>
          <a:prstGeom prst="rect">
            <a:avLst/>
          </a:prstGeom>
          <a:noFill/>
        </p:spPr>
      </p:pic>
      <p:cxnSp>
        <p:nvCxnSpPr>
          <p:cNvPr id="16" name="15 Conector recto"/>
          <p:cNvCxnSpPr/>
          <p:nvPr/>
        </p:nvCxnSpPr>
        <p:spPr>
          <a:xfrm>
            <a:off x="564441" y="1196752"/>
            <a:ext cx="7138722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Gráfico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1897693"/>
              </p:ext>
            </p:extLst>
          </p:nvPr>
        </p:nvGraphicFramePr>
        <p:xfrm>
          <a:off x="230238" y="3330863"/>
          <a:ext cx="4095988" cy="3338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ángulo 3"/>
          <p:cNvSpPr/>
          <p:nvPr/>
        </p:nvSpPr>
        <p:spPr>
          <a:xfrm>
            <a:off x="213357" y="1268760"/>
            <a:ext cx="838247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Y" sz="1400" b="1" u="sng" dirty="0" smtClean="0"/>
              <a:t>El Presupuesto estimado de Presidente Hayes 2017, es de 32,621.069.211 millones de guaraníes</a:t>
            </a:r>
            <a:r>
              <a:rPr lang="es-PY" sz="1400" dirty="0" smtClean="0"/>
              <a:t>, solo representa el </a:t>
            </a:r>
            <a:r>
              <a:rPr lang="es-PY" sz="1600" b="1" dirty="0" smtClean="0"/>
              <a:t>30%</a:t>
            </a:r>
            <a:r>
              <a:rPr lang="es-PY" sz="1400" b="1" dirty="0" smtClean="0"/>
              <a:t> en </a:t>
            </a:r>
            <a:r>
              <a:rPr lang="es-PY" sz="1400" dirty="0" smtClean="0"/>
              <a:t>la región chaqueña, siendo el departamento de mayor cantidad poblacional </a:t>
            </a:r>
            <a:r>
              <a:rPr lang="es-PY" sz="1400" b="1" dirty="0" smtClean="0"/>
              <a:t>60%</a:t>
            </a:r>
            <a:r>
              <a:rPr lang="es-PY" sz="1400" dirty="0" smtClean="0"/>
              <a:t> de habitantes, y </a:t>
            </a:r>
            <a:r>
              <a:rPr lang="es-PY" sz="1400" b="1" dirty="0" smtClean="0"/>
              <a:t>con mayor cantidad de sectores vulnerables</a:t>
            </a:r>
            <a:r>
              <a:rPr lang="es-PY" sz="1400" dirty="0" smtClean="0"/>
              <a:t>, teniendo en cuenta que el 25% representa a las comunidades indígenas, y la existencia de cinturones de pobreza (asentamientos, personas que viven en las franjas de la ruta transchaco y ciudades como Nanawa ubicada en el 6° lugar de las ciudades fronterizas más pobres del Paraguay), además de la escases de infraestructuras viales teniendo en cuenta la gran extensión territorial del departamento los escasos caminos y rutas en buenas condiciones. </a:t>
            </a:r>
          </a:p>
          <a:p>
            <a:pPr algn="just"/>
            <a:endParaRPr lang="es-PY" sz="1400" dirty="0"/>
          </a:p>
        </p:txBody>
      </p:sp>
      <p:sp>
        <p:nvSpPr>
          <p:cNvPr id="2" name="CuadroTexto 1"/>
          <p:cNvSpPr txBox="1"/>
          <p:nvPr/>
        </p:nvSpPr>
        <p:spPr>
          <a:xfrm>
            <a:off x="2729463" y="5076474"/>
            <a:ext cx="1345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1600" dirty="0" smtClean="0"/>
              <a:t>Habitantes de Boquerón </a:t>
            </a:r>
            <a:endParaRPr lang="es-PY" sz="1600" dirty="0"/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4421389"/>
              </p:ext>
            </p:extLst>
          </p:nvPr>
        </p:nvGraphicFramePr>
        <p:xfrm>
          <a:off x="4376936" y="3330863"/>
          <a:ext cx="4392488" cy="3338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6681192" y="3717032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b="1" dirty="0" smtClean="0"/>
              <a:t>Presupuesto de Pdte. de Hayes </a:t>
            </a:r>
            <a:endParaRPr lang="es-PY" b="1" dirty="0"/>
          </a:p>
        </p:txBody>
      </p:sp>
    </p:spTree>
    <p:extLst>
      <p:ext uri="{BB962C8B-B14F-4D97-AF65-F5344CB8AC3E}">
        <p14:creationId xmlns:p14="http://schemas.microsoft.com/office/powerpoint/2010/main" val="45948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5927" y="0"/>
            <a:ext cx="8089900" cy="1143000"/>
          </a:xfrm>
        </p:spPr>
        <p:txBody>
          <a:bodyPr anchor="b">
            <a:normAutofit/>
          </a:bodyPr>
          <a:lstStyle/>
          <a:p>
            <a:r>
              <a:rPr lang="es-PY" sz="200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Gobernación del XV Departamento de Presidente Hayes</a:t>
            </a:r>
            <a:endParaRPr lang="es-PY" sz="2000" dirty="0"/>
          </a:p>
        </p:txBody>
      </p:sp>
      <p:pic>
        <p:nvPicPr>
          <p:cNvPr id="6" name="Picture 2" descr="C:\Users\Rodney\Desktop\imagenes para web\Escudo_de_Presidente_Hay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8705" y="192470"/>
            <a:ext cx="760684" cy="1076290"/>
          </a:xfrm>
          <a:prstGeom prst="rect">
            <a:avLst/>
          </a:prstGeom>
          <a:noFill/>
        </p:spPr>
      </p:pic>
      <p:cxnSp>
        <p:nvCxnSpPr>
          <p:cNvPr id="8" name="7 Conector recto"/>
          <p:cNvCxnSpPr/>
          <p:nvPr/>
        </p:nvCxnSpPr>
        <p:spPr>
          <a:xfrm>
            <a:off x="564441" y="1196752"/>
            <a:ext cx="7138722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2 Marcador de contenido"/>
          <p:cNvSpPr txBox="1">
            <a:spLocks/>
          </p:cNvSpPr>
          <p:nvPr/>
        </p:nvSpPr>
        <p:spPr>
          <a:xfrm>
            <a:off x="729357" y="2420888"/>
            <a:ext cx="7910032" cy="396044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PY" sz="1600" u="sng" dirty="0"/>
              <a:t>Fenómenos Climáticos:</a:t>
            </a:r>
            <a:r>
              <a:rPr lang="es-PY" sz="1600" dirty="0"/>
              <a:t> </a:t>
            </a:r>
            <a:r>
              <a:rPr lang="es-PY" sz="1600" dirty="0" smtClean="0"/>
              <a:t>son factores </a:t>
            </a:r>
            <a:r>
              <a:rPr lang="es-PY" sz="1600" dirty="0"/>
              <a:t>que dificultan </a:t>
            </a:r>
            <a:r>
              <a:rPr lang="es-PY" sz="1600" dirty="0" smtClean="0"/>
              <a:t>la optimización de los recursos asignados en infraestructuras viales y a lo que hace a la producción agrícola, ganadera de la zona. </a:t>
            </a:r>
          </a:p>
          <a:p>
            <a:pPr marL="0" indent="0" algn="just">
              <a:buNone/>
            </a:pPr>
            <a:r>
              <a:rPr lang="es-PY" sz="1600" dirty="0" smtClean="0"/>
              <a:t>El </a:t>
            </a:r>
            <a:r>
              <a:rPr lang="es-PY" sz="1600" dirty="0"/>
              <a:t>Departamento de Presidente </a:t>
            </a:r>
            <a:r>
              <a:rPr lang="es-PY" sz="1600" dirty="0" smtClean="0"/>
              <a:t>Hayes, </a:t>
            </a:r>
            <a:r>
              <a:rPr lang="es-PY" sz="1600" dirty="0"/>
              <a:t>se caracteriza por </a:t>
            </a:r>
            <a:r>
              <a:rPr lang="es-PY" sz="1600" b="1" dirty="0"/>
              <a:t>dos aspectos climáticos extremos</a:t>
            </a:r>
            <a:r>
              <a:rPr lang="es-PY" sz="1600" dirty="0"/>
              <a:t>, la </a:t>
            </a:r>
            <a:r>
              <a:rPr lang="es-PY" sz="1600" u="sng" dirty="0"/>
              <a:t>sequía por un lado </a:t>
            </a:r>
            <a:r>
              <a:rPr lang="es-PY" sz="1600" dirty="0"/>
              <a:t>y </a:t>
            </a:r>
            <a:r>
              <a:rPr lang="es-PY" sz="1600" u="sng" dirty="0"/>
              <a:t>las </a:t>
            </a:r>
            <a:r>
              <a:rPr lang="es-PY" sz="1600" u="sng" dirty="0" smtClean="0"/>
              <a:t>lluvias </a:t>
            </a:r>
            <a:r>
              <a:rPr lang="es-PY" sz="1600" u="sng" dirty="0"/>
              <a:t>intensas y crecientes de los ríos</a:t>
            </a:r>
            <a:r>
              <a:rPr lang="es-PY" sz="1600" dirty="0"/>
              <a:t> que acarrean grandes inundaciones, </a:t>
            </a:r>
            <a:r>
              <a:rPr lang="es-PY" sz="1600" dirty="0" smtClean="0"/>
              <a:t>y </a:t>
            </a:r>
            <a:r>
              <a:rPr lang="es-PY" sz="1600" dirty="0"/>
              <a:t>perjudica a los </a:t>
            </a:r>
            <a:r>
              <a:rPr lang="es-PY" sz="1600" dirty="0" smtClean="0"/>
              <a:t>pequeños </a:t>
            </a:r>
            <a:r>
              <a:rPr lang="es-PY" sz="1600" dirty="0"/>
              <a:t>y grandes productores de la zona, además del aislamiento causado por </a:t>
            </a:r>
            <a:r>
              <a:rPr lang="es-PY" sz="1600" dirty="0" smtClean="0"/>
              <a:t>los cortes de rutas. </a:t>
            </a:r>
            <a:endParaRPr lang="es-PY" sz="1600" dirty="0"/>
          </a:p>
          <a:p>
            <a:endParaRPr lang="es-PY" sz="1600" dirty="0"/>
          </a:p>
          <a:p>
            <a:pPr algn="just"/>
            <a:r>
              <a:rPr lang="es-PY" sz="1600" dirty="0" smtClean="0"/>
              <a:t>Los inconvenientes </a:t>
            </a:r>
            <a:r>
              <a:rPr lang="es-PY" sz="1600" dirty="0"/>
              <a:t>y/o dificultades que impiden el </a:t>
            </a:r>
            <a:r>
              <a:rPr lang="es-PY" sz="1600" dirty="0" smtClean="0"/>
              <a:t>cumplimiento </a:t>
            </a:r>
            <a:r>
              <a:rPr lang="es-PY" sz="1600" dirty="0"/>
              <a:t>óptimo</a:t>
            </a:r>
            <a:r>
              <a:rPr lang="es-PY" sz="1600" dirty="0" smtClean="0"/>
              <a:t> de </a:t>
            </a:r>
            <a:r>
              <a:rPr lang="es-PY" sz="1600" dirty="0"/>
              <a:t>las metas </a:t>
            </a:r>
            <a:r>
              <a:rPr lang="es-PY" sz="1600" dirty="0" smtClean="0"/>
              <a:t>también se dan por </a:t>
            </a:r>
            <a:r>
              <a:rPr lang="es-PY" sz="1600" dirty="0"/>
              <a:t>cuestiones de apoyo económico a </a:t>
            </a:r>
            <a:r>
              <a:rPr lang="es-PY" sz="1600" dirty="0" smtClean="0"/>
              <a:t>las diferentes </a:t>
            </a:r>
            <a:r>
              <a:rPr lang="es-PY" sz="1600" dirty="0"/>
              <a:t>Secretarías del Gobierno Departamental que desarrollan sus programas y actividades con presupuesto insuficiente o de lo contrario carecen </a:t>
            </a:r>
            <a:r>
              <a:rPr lang="es-PY" sz="1600" dirty="0" smtClean="0"/>
              <a:t>del mismo.</a:t>
            </a:r>
            <a:endParaRPr lang="es-PY" sz="1600" dirty="0"/>
          </a:p>
          <a:p>
            <a:pPr algn="just"/>
            <a:endParaRPr lang="es-PY" sz="1600" dirty="0" smtClean="0"/>
          </a:p>
          <a:p>
            <a:pPr algn="just">
              <a:buFont typeface="Wingdings"/>
              <a:buNone/>
            </a:pPr>
            <a:endParaRPr lang="es-PY" sz="1600" dirty="0"/>
          </a:p>
        </p:txBody>
      </p:sp>
      <p:sp>
        <p:nvSpPr>
          <p:cNvPr id="3" name="CuadroTexto 2"/>
          <p:cNvSpPr txBox="1"/>
          <p:nvPr/>
        </p:nvSpPr>
        <p:spPr>
          <a:xfrm>
            <a:off x="857012" y="1660738"/>
            <a:ext cx="7606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2000" b="1" dirty="0" smtClean="0"/>
              <a:t>Otros factores a tener en cuenta a la hora de ejecutar el presupuesto </a:t>
            </a:r>
            <a:endParaRPr lang="es-PY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505927" y="0"/>
            <a:ext cx="80899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Y" sz="2000" b="0" i="0" u="none" strike="noStrike" kern="1200" cap="small" spc="0" normalizeH="0" baseline="0" noProof="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Gobernación del XV Departamento de Presidente Hayes</a:t>
            </a:r>
            <a:endParaRPr kumimoji="0" lang="es-PY" sz="2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9" name="Picture 2" descr="C:\Users\Rodney\Desktop\imagenes para web\Escudo_de_Presidente_Hay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8705" y="192470"/>
            <a:ext cx="760684" cy="1076290"/>
          </a:xfrm>
          <a:prstGeom prst="rect">
            <a:avLst/>
          </a:prstGeom>
          <a:noFill/>
        </p:spPr>
      </p:pic>
      <p:cxnSp>
        <p:nvCxnSpPr>
          <p:cNvPr id="10" name="9 Conector recto"/>
          <p:cNvCxnSpPr/>
          <p:nvPr/>
        </p:nvCxnSpPr>
        <p:spPr>
          <a:xfrm>
            <a:off x="564441" y="1196752"/>
            <a:ext cx="7138722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/>
          <p:cNvSpPr/>
          <p:nvPr/>
        </p:nvSpPr>
        <p:spPr>
          <a:xfrm>
            <a:off x="564440" y="1340769"/>
            <a:ext cx="74128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Y" sz="1600" dirty="0"/>
              <a:t>El territorio departamental representa el </a:t>
            </a:r>
            <a:r>
              <a:rPr lang="es-PY" sz="1600" b="1" dirty="0"/>
              <a:t>18%</a:t>
            </a:r>
            <a:r>
              <a:rPr lang="es-PY" sz="1600" dirty="0"/>
              <a:t> del territorio paraguayo, y su presupuesto solo representa el </a:t>
            </a:r>
            <a:r>
              <a:rPr lang="es-PY" sz="1600" b="1" dirty="0" smtClean="0"/>
              <a:t>3%</a:t>
            </a:r>
            <a:r>
              <a:rPr lang="es-PY" sz="1600" dirty="0" smtClean="0"/>
              <a:t> </a:t>
            </a:r>
            <a:r>
              <a:rPr lang="es-PY" sz="1600" dirty="0"/>
              <a:t>del total de las Gobernaciones del país.</a:t>
            </a: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8274931"/>
              </p:ext>
            </p:extLst>
          </p:nvPr>
        </p:nvGraphicFramePr>
        <p:xfrm>
          <a:off x="530335" y="2204864"/>
          <a:ext cx="3715234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CuadroTexto 12"/>
          <p:cNvSpPr txBox="1"/>
          <p:nvPr/>
        </p:nvSpPr>
        <p:spPr>
          <a:xfrm>
            <a:off x="2378379" y="2708920"/>
            <a:ext cx="17554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1400" b="1" dirty="0" smtClean="0"/>
              <a:t>Presupuesto de Presidente Hayes</a:t>
            </a:r>
            <a:endParaRPr lang="es-PY" sz="1400" b="1" dirty="0"/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0330335"/>
              </p:ext>
            </p:extLst>
          </p:nvPr>
        </p:nvGraphicFramePr>
        <p:xfrm>
          <a:off x="4309344" y="2204864"/>
          <a:ext cx="3715234" cy="3031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CuadroTexto 14"/>
          <p:cNvSpPr txBox="1"/>
          <p:nvPr/>
        </p:nvSpPr>
        <p:spPr>
          <a:xfrm>
            <a:off x="6766937" y="2852937"/>
            <a:ext cx="1872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1600" b="1" dirty="0" smtClean="0"/>
              <a:t>Territorio de Presidente Hayes </a:t>
            </a:r>
            <a:endParaRPr lang="es-PY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0429" y="1832056"/>
            <a:ext cx="4154502" cy="33251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505927" y="192470"/>
            <a:ext cx="7372779" cy="64424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Y" sz="2000" i="0" u="none" strike="noStrike" kern="1200" cap="small" spc="0" normalizeH="0" baseline="0" noProof="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Gobernación del XV Departamento de Presidente Hayes</a:t>
            </a:r>
            <a:endParaRPr kumimoji="0" lang="es-PY" sz="200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8" name="Picture 2" descr="C:\Users\Rodney\Desktop\imagenes para web\Escudo_de_Presidente_Hay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8705" y="192470"/>
            <a:ext cx="760684" cy="1076290"/>
          </a:xfrm>
          <a:prstGeom prst="rect">
            <a:avLst/>
          </a:prstGeom>
          <a:noFill/>
        </p:spPr>
      </p:pic>
      <p:cxnSp>
        <p:nvCxnSpPr>
          <p:cNvPr id="9" name="8 Conector recto"/>
          <p:cNvCxnSpPr/>
          <p:nvPr/>
        </p:nvCxnSpPr>
        <p:spPr>
          <a:xfrm>
            <a:off x="564441" y="1196752"/>
            <a:ext cx="7138722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/>
          <p:cNvSpPr/>
          <p:nvPr/>
        </p:nvSpPr>
        <p:spPr>
          <a:xfrm>
            <a:off x="154841" y="1124744"/>
            <a:ext cx="4447073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endParaRPr lang="es-PY" sz="1600" b="1" dirty="0"/>
          </a:p>
          <a:p>
            <a:pPr algn="just"/>
            <a:r>
              <a:rPr lang="es-PY" sz="1600" b="1" u="sng" dirty="0"/>
              <a:t>Sector </a:t>
            </a:r>
            <a:r>
              <a:rPr lang="es-PY" sz="1600" b="1" u="sng" dirty="0" smtClean="0"/>
              <a:t>Indígena</a:t>
            </a:r>
            <a:r>
              <a:rPr lang="es-PY" sz="1600" b="1" dirty="0" smtClean="0"/>
              <a:t> </a:t>
            </a:r>
          </a:p>
          <a:p>
            <a:pPr algn="just"/>
            <a:r>
              <a:rPr lang="es-PY" sz="1600" b="1" dirty="0" smtClean="0"/>
              <a:t>25</a:t>
            </a:r>
            <a:r>
              <a:rPr lang="es-PY" sz="1600" b="1" dirty="0"/>
              <a:t>%</a:t>
            </a:r>
            <a:r>
              <a:rPr lang="es-PY" sz="1600" dirty="0"/>
              <a:t> </a:t>
            </a:r>
            <a:r>
              <a:rPr lang="es-PY" sz="1600" b="1" dirty="0"/>
              <a:t>de los habitantes (</a:t>
            </a:r>
            <a:r>
              <a:rPr lang="es-PY" sz="1600" b="1" dirty="0" smtClean="0"/>
              <a:t>29.725), 45</a:t>
            </a:r>
            <a:r>
              <a:rPr lang="es-PY" sz="1600" dirty="0" smtClean="0"/>
              <a:t> </a:t>
            </a:r>
            <a:r>
              <a:rPr lang="es-PY" sz="1600" b="1" dirty="0"/>
              <a:t>comunidades, </a:t>
            </a:r>
            <a:r>
              <a:rPr lang="es-PY" sz="1600" b="1" dirty="0" smtClean="0"/>
              <a:t>170 Aldeas</a:t>
            </a:r>
            <a:r>
              <a:rPr lang="es-PY" sz="1600" dirty="0"/>
              <a:t>.</a:t>
            </a:r>
            <a:endParaRPr lang="es-PY" sz="1600" u="sng" dirty="0" smtClean="0"/>
          </a:p>
          <a:p>
            <a:pPr algn="just"/>
            <a:r>
              <a:rPr lang="es-ES" sz="1600" dirty="0" smtClean="0"/>
              <a:t>Desde la, </a:t>
            </a:r>
            <a:r>
              <a:rPr lang="es-ES" sz="1600" dirty="0"/>
              <a:t>se viene trabajando </a:t>
            </a:r>
            <a:r>
              <a:rPr lang="es-ES" sz="1600" dirty="0" smtClean="0"/>
              <a:t>en base a asistencias </a:t>
            </a:r>
            <a:r>
              <a:rPr lang="es-ES" sz="1600" dirty="0"/>
              <a:t>integrales </a:t>
            </a:r>
            <a:r>
              <a:rPr lang="es-ES" sz="1600" dirty="0" smtClean="0"/>
              <a:t>en </a:t>
            </a:r>
            <a:r>
              <a:rPr lang="es-ES" sz="1600" dirty="0"/>
              <a:t>diferentes comunidades </a:t>
            </a:r>
            <a:r>
              <a:rPr lang="es-ES" sz="1600" dirty="0" smtClean="0"/>
              <a:t>y parcialidades indígenas </a:t>
            </a:r>
            <a:r>
              <a:rPr lang="es-PY" sz="1600" b="1" dirty="0"/>
              <a:t>8 </a:t>
            </a:r>
            <a:r>
              <a:rPr lang="es-PY" sz="1600" b="1" dirty="0" smtClean="0"/>
              <a:t>etnias</a:t>
            </a:r>
            <a:r>
              <a:rPr lang="es-ES" sz="1600" dirty="0" smtClean="0"/>
              <a:t>: </a:t>
            </a:r>
            <a:r>
              <a:rPr lang="es-PY" sz="1600" dirty="0" err="1" smtClean="0"/>
              <a:t>Angaité</a:t>
            </a:r>
            <a:r>
              <a:rPr lang="es-PY" sz="1600" dirty="0" smtClean="0"/>
              <a:t>, </a:t>
            </a:r>
            <a:r>
              <a:rPr lang="es-PY" sz="1600" dirty="0" err="1" smtClean="0"/>
              <a:t>Enlhet</a:t>
            </a:r>
            <a:r>
              <a:rPr lang="es-PY" sz="1600" dirty="0" smtClean="0"/>
              <a:t>, </a:t>
            </a:r>
            <a:r>
              <a:rPr lang="es-PY" sz="1600" dirty="0" err="1" smtClean="0"/>
              <a:t>Enxeht</a:t>
            </a:r>
            <a:r>
              <a:rPr lang="es-PY" sz="1600" dirty="0" smtClean="0"/>
              <a:t>, </a:t>
            </a:r>
            <a:r>
              <a:rPr lang="es-PY" sz="1600" dirty="0" err="1" smtClean="0"/>
              <a:t>Guaná</a:t>
            </a:r>
            <a:r>
              <a:rPr lang="es-PY" sz="1600" dirty="0" smtClean="0"/>
              <a:t>, </a:t>
            </a:r>
            <a:r>
              <a:rPr lang="es-PY" sz="1600" dirty="0" err="1" smtClean="0"/>
              <a:t>Maká</a:t>
            </a:r>
            <a:r>
              <a:rPr lang="es-PY" sz="1600" dirty="0" smtClean="0"/>
              <a:t>, </a:t>
            </a:r>
            <a:r>
              <a:rPr lang="es-PY" sz="1600" dirty="0" err="1" smtClean="0"/>
              <a:t>Nivaclé</a:t>
            </a:r>
            <a:r>
              <a:rPr lang="es-PY" sz="1600" dirty="0" smtClean="0"/>
              <a:t>, </a:t>
            </a:r>
            <a:r>
              <a:rPr lang="es-PY" sz="1600" dirty="0" err="1" smtClean="0"/>
              <a:t>Sanapaná</a:t>
            </a:r>
            <a:r>
              <a:rPr lang="es-PY" sz="1600" dirty="0" smtClean="0"/>
              <a:t>, Toba Qom</a:t>
            </a:r>
            <a:r>
              <a:rPr lang="es-ES" sz="1600" dirty="0" smtClean="0"/>
              <a:t>.</a:t>
            </a:r>
          </a:p>
          <a:p>
            <a:pPr algn="just"/>
            <a:endParaRPr lang="es-ES" sz="1600" dirty="0"/>
          </a:p>
          <a:p>
            <a:pPr algn="just"/>
            <a:r>
              <a:rPr lang="es-ES" sz="1600" dirty="0" smtClean="0"/>
              <a:t>Están distribuidas en el chaco central y otras zonas distantes </a:t>
            </a:r>
            <a:r>
              <a:rPr lang="es-ES" sz="1600" dirty="0"/>
              <a:t>del Departamento como</a:t>
            </a:r>
            <a:r>
              <a:rPr lang="es-ES" sz="1600" dirty="0" smtClean="0"/>
              <a:t>: La </a:t>
            </a:r>
            <a:r>
              <a:rPr lang="es-ES" sz="1600" dirty="0"/>
              <a:t>Patria, La Leona y San Fernández. Pozo Colorado, la Esperanza, Pozo Amarillo y Nueva Promesa. Rio Verde, pueblo Qom. </a:t>
            </a:r>
            <a:r>
              <a:rPr lang="es-ES" sz="1600" dirty="0" err="1" smtClean="0"/>
              <a:t>Makalawaya</a:t>
            </a:r>
            <a:r>
              <a:rPr lang="es-ES" sz="1600" dirty="0" smtClean="0"/>
              <a:t> </a:t>
            </a:r>
            <a:r>
              <a:rPr lang="es-ES" sz="1600" dirty="0"/>
              <a:t>– </a:t>
            </a:r>
            <a:r>
              <a:rPr lang="es-ES" sz="1600" dirty="0" err="1"/>
              <a:t>Sawhoyamaxa</a:t>
            </a:r>
            <a:r>
              <a:rPr lang="es-ES" sz="1600" dirty="0"/>
              <a:t>. </a:t>
            </a:r>
            <a:r>
              <a:rPr lang="es-ES" sz="1600" dirty="0" err="1" smtClean="0"/>
              <a:t>Comunidade</a:t>
            </a:r>
            <a:r>
              <a:rPr lang="es-ES" sz="1600" dirty="0" smtClean="0"/>
              <a:t> Armonía</a:t>
            </a:r>
            <a:r>
              <a:rPr lang="es-ES" sz="1600" dirty="0"/>
              <a:t>, </a:t>
            </a:r>
            <a:r>
              <a:rPr lang="es-ES" sz="1600" dirty="0" err="1"/>
              <a:t>Karandilla</a:t>
            </a:r>
            <a:r>
              <a:rPr lang="es-ES" sz="1600" dirty="0"/>
              <a:t> </a:t>
            </a:r>
            <a:r>
              <a:rPr lang="es-ES" sz="1600" dirty="0" err="1"/>
              <a:t>Poty</a:t>
            </a:r>
            <a:r>
              <a:rPr lang="es-ES" sz="1600" dirty="0"/>
              <a:t>, </a:t>
            </a:r>
            <a:r>
              <a:rPr lang="es-ES" sz="1600" dirty="0" smtClean="0"/>
              <a:t>y Cerrito. </a:t>
            </a:r>
          </a:p>
          <a:p>
            <a:pPr algn="just"/>
            <a:endParaRPr lang="es-PY" sz="1600" dirty="0"/>
          </a:p>
          <a:p>
            <a:pPr algn="just"/>
            <a:endParaRPr lang="es-PY" sz="1600" b="1" dirty="0" smtClean="0"/>
          </a:p>
        </p:txBody>
      </p:sp>
      <p:sp>
        <p:nvSpPr>
          <p:cNvPr id="5" name="Rectángulo 4"/>
          <p:cNvSpPr/>
          <p:nvPr/>
        </p:nvSpPr>
        <p:spPr>
          <a:xfrm>
            <a:off x="2553921" y="5733256"/>
            <a:ext cx="62610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ES" b="1" dirty="0"/>
              <a:t>Provisión de víveres, medicamentos, ayudas </a:t>
            </a:r>
            <a:r>
              <a:rPr lang="es-ES" b="1" dirty="0" smtClean="0"/>
              <a:t>económicas.</a:t>
            </a:r>
            <a:endParaRPr lang="es-PY" b="1" dirty="0"/>
          </a:p>
        </p:txBody>
      </p:sp>
    </p:spTree>
    <p:extLst>
      <p:ext uri="{BB962C8B-B14F-4D97-AF65-F5344CB8AC3E}">
        <p14:creationId xmlns:p14="http://schemas.microsoft.com/office/powerpoint/2010/main" val="321000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.fasu2-1.fna.fbcdn.net/v/t1.0-9/14233100_945860648873410_5473163759396691128_n.jpg?oh=5b2dbc62ef7d92f9f5314982c5e3c948&amp;oe=586C4C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26" y="1268760"/>
            <a:ext cx="3569360" cy="33843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505927" y="192470"/>
            <a:ext cx="7372779" cy="64424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Y" sz="2000" i="0" u="none" strike="noStrike" kern="1200" cap="small" spc="0" normalizeH="0" baseline="0" noProof="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Gobernación del XV Departamento de Presidente Hayes</a:t>
            </a:r>
            <a:endParaRPr kumimoji="0" lang="es-PY" sz="200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8" name="Picture 2" descr="C:\Users\Rodney\Desktop\imagenes para web\Escudo_de_Presidente_Hay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8705" y="192470"/>
            <a:ext cx="760684" cy="1076290"/>
          </a:xfrm>
          <a:prstGeom prst="rect">
            <a:avLst/>
          </a:prstGeom>
          <a:noFill/>
        </p:spPr>
      </p:pic>
      <p:cxnSp>
        <p:nvCxnSpPr>
          <p:cNvPr id="9" name="8 Conector recto"/>
          <p:cNvCxnSpPr/>
          <p:nvPr/>
        </p:nvCxnSpPr>
        <p:spPr>
          <a:xfrm>
            <a:off x="564441" y="1196752"/>
            <a:ext cx="7138722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/>
          <p:cNvSpPr/>
          <p:nvPr/>
        </p:nvSpPr>
        <p:spPr>
          <a:xfrm>
            <a:off x="3841232" y="1052736"/>
            <a:ext cx="485667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es-ES" sz="1600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ES" sz="1600" dirty="0" smtClean="0"/>
              <a:t>Merienda Escolar comunidades indígenas.</a:t>
            </a:r>
          </a:p>
          <a:p>
            <a:pPr lvl="0" algn="just"/>
            <a:endParaRPr lang="es-PY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1600" u="sng" dirty="0"/>
              <a:t>Almuerzo Escolar, por primera vez los alumnos de las comunidades indígenas están recibiendo el almuerzo </a:t>
            </a:r>
            <a:r>
              <a:rPr lang="es-ES" sz="1600" u="sng" dirty="0" smtClean="0"/>
              <a:t>escolar, la meta es llegar a mas comunidades del departamento. </a:t>
            </a:r>
          </a:p>
          <a:p>
            <a:pPr algn="just"/>
            <a:endParaRPr lang="es-ES" sz="1600" u="sng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1600" dirty="0" err="1" smtClean="0"/>
              <a:t>Refaccionamiento</a:t>
            </a:r>
            <a:r>
              <a:rPr lang="es-ES" sz="1600" dirty="0" smtClean="0"/>
              <a:t> </a:t>
            </a:r>
            <a:r>
              <a:rPr lang="es-ES" sz="1600" dirty="0"/>
              <a:t>y </a:t>
            </a:r>
            <a:r>
              <a:rPr lang="es-ES" sz="1600" b="1" dirty="0"/>
              <a:t>construcción de </a:t>
            </a:r>
            <a:r>
              <a:rPr lang="es-ES" sz="1600" b="1" dirty="0" smtClean="0"/>
              <a:t>20 aulas</a:t>
            </a:r>
            <a:r>
              <a:rPr lang="es-ES" sz="1600" dirty="0" smtClean="0"/>
              <a:t>.</a:t>
            </a:r>
          </a:p>
          <a:p>
            <a:pPr algn="just"/>
            <a:endParaRPr lang="es-ES" sz="16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1600" b="1" dirty="0" smtClean="0"/>
              <a:t>Construcción de aljibes y sanitarios </a:t>
            </a:r>
            <a:r>
              <a:rPr lang="es-ES" sz="1600" dirty="0" smtClean="0"/>
              <a:t>en las escuelas de las comunidades indígenas. </a:t>
            </a:r>
          </a:p>
          <a:p>
            <a:pPr algn="just"/>
            <a:endParaRPr lang="es-PY" sz="1600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es-PY" sz="1600" dirty="0"/>
          </a:p>
          <a:p>
            <a:pPr algn="just"/>
            <a:endParaRPr lang="es-PY" sz="1600" b="1" dirty="0" smtClean="0"/>
          </a:p>
        </p:txBody>
      </p:sp>
      <p:sp>
        <p:nvSpPr>
          <p:cNvPr id="3" name="Rectángulo 2"/>
          <p:cNvSpPr/>
          <p:nvPr/>
        </p:nvSpPr>
        <p:spPr>
          <a:xfrm>
            <a:off x="96328" y="4725145"/>
            <a:ext cx="89526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ES" sz="1600" dirty="0" smtClean="0"/>
              <a:t>Trabajos </a:t>
            </a:r>
            <a:r>
              <a:rPr lang="es-ES" sz="1600" dirty="0"/>
              <a:t>con maquinarias para mejoramiento de infraestructuras viales en diferentes comunidades. </a:t>
            </a:r>
            <a:endParaRPr lang="es-ES" sz="16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PY" sz="1600" dirty="0"/>
              <a:t>Acompañar el trabajo de productoras indígenas artesanas y microempresarias. </a:t>
            </a:r>
            <a:endParaRPr lang="es-ES" sz="1600" dirty="0" smtClean="0"/>
          </a:p>
          <a:p>
            <a:pPr lvl="0" algn="just"/>
            <a:endParaRPr lang="es-PY" sz="1600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ES" sz="1600" dirty="0"/>
              <a:t>Entrega de semillas y asistencia técnica para cultivo de auto sustento</a:t>
            </a:r>
            <a:r>
              <a:rPr lang="es-ES" sz="1600" dirty="0" smtClean="0"/>
              <a:t>.</a:t>
            </a:r>
          </a:p>
          <a:p>
            <a:pPr lvl="0" algn="just"/>
            <a:endParaRPr lang="es-PY" sz="1600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PY" sz="1600" dirty="0"/>
              <a:t>Ejecución del proyecto de Documentación y revitalización de la lengua </a:t>
            </a:r>
            <a:r>
              <a:rPr lang="es-PY" sz="1600" dirty="0" err="1" smtClean="0"/>
              <a:t>Angaité</a:t>
            </a:r>
            <a:r>
              <a:rPr lang="es-PY" sz="1600" dirty="0" smtClean="0"/>
              <a:t>.</a:t>
            </a:r>
            <a:endParaRPr lang="es-PY" sz="1600" dirty="0"/>
          </a:p>
        </p:txBody>
      </p:sp>
    </p:spTree>
    <p:extLst>
      <p:ext uri="{BB962C8B-B14F-4D97-AF65-F5344CB8AC3E}">
        <p14:creationId xmlns:p14="http://schemas.microsoft.com/office/powerpoint/2010/main" val="359537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28464" y="836712"/>
            <a:ext cx="8856984" cy="5472608"/>
          </a:xfrm>
        </p:spPr>
        <p:txBody>
          <a:bodyPr>
            <a:noAutofit/>
          </a:bodyPr>
          <a:lstStyle/>
          <a:p>
            <a:pPr algn="just">
              <a:buNone/>
            </a:pPr>
            <a:endParaRPr lang="es-PY" sz="1600" dirty="0" smtClean="0"/>
          </a:p>
          <a:p>
            <a:pPr marL="0" indent="0" algn="just">
              <a:buNone/>
            </a:pPr>
            <a:r>
              <a:rPr lang="es-PY" sz="1600" b="1" u="sng" dirty="0" smtClean="0"/>
              <a:t>Educación</a:t>
            </a:r>
            <a:r>
              <a:rPr lang="es-PY" sz="1600" b="1" u="sng" dirty="0"/>
              <a:t> </a:t>
            </a:r>
            <a:r>
              <a:rPr lang="es-PY" sz="1600" b="1" u="sng" dirty="0" smtClean="0"/>
              <a:t>y Cultura</a:t>
            </a:r>
          </a:p>
          <a:p>
            <a:pPr marL="0" indent="0" algn="just">
              <a:buNone/>
            </a:pPr>
            <a:r>
              <a:rPr lang="es-PY" sz="1600" dirty="0" smtClean="0"/>
              <a:t>Se tienen </a:t>
            </a:r>
            <a:r>
              <a:rPr lang="es-PY" sz="1600" dirty="0"/>
              <a:t>más de </a:t>
            </a:r>
            <a:r>
              <a:rPr lang="es-PY" sz="1600" b="1" dirty="0"/>
              <a:t>31.136</a:t>
            </a:r>
            <a:r>
              <a:rPr lang="es-PY" sz="1600" dirty="0"/>
              <a:t> </a:t>
            </a:r>
            <a:r>
              <a:rPr lang="es-PY" sz="1600" dirty="0" smtClean="0"/>
              <a:t>personas asistidas, lo cual se busca darle una sostenibilidad. </a:t>
            </a:r>
          </a:p>
          <a:p>
            <a:pPr algn="just"/>
            <a:r>
              <a:rPr lang="es-PY" sz="1600" dirty="0" smtClean="0"/>
              <a:t>Estudiantes </a:t>
            </a:r>
            <a:r>
              <a:rPr lang="es-PY" sz="1600" dirty="0"/>
              <a:t>de Educación Superior beneficiados </a:t>
            </a:r>
            <a:r>
              <a:rPr lang="es-PY" sz="1600" dirty="0" smtClean="0"/>
              <a:t>con </a:t>
            </a:r>
            <a:r>
              <a:rPr lang="es-PY" sz="1600" dirty="0"/>
              <a:t>Becas y </a:t>
            </a:r>
            <a:r>
              <a:rPr lang="es-PY" sz="1600" dirty="0" smtClean="0"/>
              <a:t>aportes económicos, a través de convenios con universidades de la zona.</a:t>
            </a:r>
            <a:endParaRPr lang="es-PY" sz="1600" dirty="0"/>
          </a:p>
          <a:p>
            <a:pPr lvl="0" algn="just"/>
            <a:r>
              <a:rPr lang="es-PY" sz="1600" dirty="0"/>
              <a:t>Construcción, r</a:t>
            </a:r>
            <a:r>
              <a:rPr lang="es-PY" sz="1600" dirty="0" smtClean="0"/>
              <a:t>eparación de aulas </a:t>
            </a:r>
            <a:r>
              <a:rPr lang="es-PY" sz="1600" dirty="0"/>
              <a:t>y sanitarios. </a:t>
            </a:r>
          </a:p>
          <a:p>
            <a:pPr lvl="0" algn="just"/>
            <a:r>
              <a:rPr lang="es-PY" sz="1600" dirty="0"/>
              <a:t>Almuerzo Escolar: </a:t>
            </a:r>
            <a:r>
              <a:rPr lang="es-PY" sz="1600" b="1" dirty="0" smtClean="0"/>
              <a:t>23 (10%) </a:t>
            </a:r>
            <a:r>
              <a:rPr lang="es-PY" sz="1600" dirty="0"/>
              <a:t>instituciones educativas beneficiadas </a:t>
            </a:r>
            <a:r>
              <a:rPr lang="es-PY" sz="1600" dirty="0" smtClean="0"/>
              <a:t>de las 237 existentes. </a:t>
            </a:r>
            <a:endParaRPr lang="es-PY" sz="1600" dirty="0"/>
          </a:p>
          <a:p>
            <a:pPr lvl="0" algn="just"/>
            <a:r>
              <a:rPr lang="es-PY" sz="1600" dirty="0"/>
              <a:t>Con la Merienda Escolar: </a:t>
            </a:r>
            <a:r>
              <a:rPr lang="es-PY" sz="1600" b="1" dirty="0" smtClean="0"/>
              <a:t>237 (100%) </a:t>
            </a:r>
            <a:r>
              <a:rPr lang="es-PY" sz="1600" dirty="0"/>
              <a:t>instituciones educativas del Nivel Inicial, 1°,2° y 3° Ciclos de la EEB </a:t>
            </a:r>
            <a:r>
              <a:rPr lang="es-PY" sz="1600" dirty="0" smtClean="0"/>
              <a:t>beneficiadas, </a:t>
            </a:r>
            <a:r>
              <a:rPr lang="es-PY" sz="1600" b="1" dirty="0" smtClean="0"/>
              <a:t>la meta es llegar al Nivel Medio</a:t>
            </a:r>
            <a:r>
              <a:rPr lang="es-PY" sz="1600" dirty="0" smtClean="0"/>
              <a:t>. </a:t>
            </a:r>
            <a:endParaRPr lang="es-PY" sz="1600" dirty="0"/>
          </a:p>
          <a:p>
            <a:pPr lvl="0" algn="just"/>
            <a:r>
              <a:rPr lang="es-PY" sz="1600" dirty="0"/>
              <a:t>Gerenciamiento de becas otorgadas por la Secretaría Nacional de la Juventud. </a:t>
            </a:r>
          </a:p>
          <a:p>
            <a:pPr lvl="0" algn="just"/>
            <a:r>
              <a:rPr lang="es-PY" sz="1600" dirty="0"/>
              <a:t>Desarrollo de programas y proyectos al sector Juvenil, diálogos asistencia técnica y capacitaciones sobre sus derechos. </a:t>
            </a:r>
          </a:p>
          <a:p>
            <a:pPr lvl="0" algn="just"/>
            <a:r>
              <a:rPr lang="es-PY" sz="1600" dirty="0"/>
              <a:t>Desarrollo y Coordinación del Proyecto Herederos de la Libertad con la Secretaría Nacional de la Juventud. </a:t>
            </a:r>
          </a:p>
          <a:p>
            <a:pPr lvl="0" algn="just"/>
            <a:r>
              <a:rPr lang="es-PY" sz="1600" dirty="0"/>
              <a:t>Aporte para mantenimiento y fortalecimiento del Conservatorio Departamental de Música. </a:t>
            </a:r>
            <a:endParaRPr lang="es-PY" sz="1600" dirty="0" smtClean="0"/>
          </a:p>
          <a:p>
            <a:pPr lvl="0" algn="just"/>
            <a:r>
              <a:rPr lang="es-PY" sz="1600" dirty="0" smtClean="0"/>
              <a:t>Apoyo en capacitaciones a docentes del departamento. </a:t>
            </a:r>
            <a:endParaRPr lang="es-PY" sz="1600" dirty="0"/>
          </a:p>
          <a:p>
            <a:pPr lvl="0" algn="just"/>
            <a:r>
              <a:rPr lang="es-PY" sz="1600" dirty="0"/>
              <a:t>Apoyo y acompañamiento a eventos culturales y tradicionales</a:t>
            </a:r>
            <a:r>
              <a:rPr lang="es-PY" sz="1600" dirty="0" smtClean="0"/>
              <a:t>.</a:t>
            </a:r>
          </a:p>
          <a:p>
            <a:pPr lvl="0" algn="just"/>
            <a:r>
              <a:rPr lang="es-PY" sz="1600" dirty="0" smtClean="0"/>
              <a:t>Equipamientos inicialmente a </a:t>
            </a:r>
            <a:r>
              <a:rPr lang="es-PY" sz="1600" b="1" dirty="0" smtClean="0"/>
              <a:t>10 bibliotecas </a:t>
            </a:r>
            <a:r>
              <a:rPr lang="es-PY" sz="1600" b="1" dirty="0"/>
              <a:t>móviles</a:t>
            </a:r>
            <a:r>
              <a:rPr lang="es-PY" sz="1600" dirty="0" smtClean="0"/>
              <a:t>.  </a:t>
            </a:r>
            <a:endParaRPr lang="es-PY" sz="1600" dirty="0"/>
          </a:p>
          <a:p>
            <a:pPr algn="just">
              <a:buFont typeface="Wingdings" panose="05000000000000000000" pitchFamily="2" charset="2"/>
              <a:buChar char="§"/>
            </a:pPr>
            <a:endParaRPr lang="es-PY" sz="1600" dirty="0"/>
          </a:p>
          <a:p>
            <a:pPr algn="just">
              <a:buNone/>
            </a:pPr>
            <a:endParaRPr lang="es-PY" sz="1600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505927" y="-315416"/>
            <a:ext cx="80899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Y" sz="2000" b="0" i="0" u="none" strike="noStrike" kern="1200" cap="small" spc="0" normalizeH="0" baseline="0" noProof="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Gobernación del XV Departamento de Presidente Hayes</a:t>
            </a:r>
            <a:endParaRPr kumimoji="0" lang="es-PY" sz="2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C:\Users\Rodney\Desktop\imagenes para web\Escudo_de_Presidente_Hay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8705" y="192470"/>
            <a:ext cx="760684" cy="1076290"/>
          </a:xfrm>
          <a:prstGeom prst="rect">
            <a:avLst/>
          </a:prstGeom>
          <a:noFill/>
        </p:spPr>
      </p:pic>
      <p:cxnSp>
        <p:nvCxnSpPr>
          <p:cNvPr id="6" name="5 Conector recto"/>
          <p:cNvCxnSpPr/>
          <p:nvPr/>
        </p:nvCxnSpPr>
        <p:spPr>
          <a:xfrm>
            <a:off x="564441" y="1196752"/>
            <a:ext cx="7138722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2874</TotalTime>
  <Words>1715</Words>
  <Application>Microsoft Office PowerPoint</Application>
  <PresentationFormat>A4 (210 x 297 mm)</PresentationFormat>
  <Paragraphs>150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Mirador</vt:lpstr>
      <vt:lpstr>proyecto de Presupuesto 2017, en el marco de la estructura programática presupuestaria  </vt:lpstr>
      <vt:lpstr>Gobernación del XV Departamento de Presidente Hayes</vt:lpstr>
      <vt:lpstr>Presentación de PowerPoint</vt:lpstr>
      <vt:lpstr>Presentación de PowerPoint</vt:lpstr>
      <vt:lpstr>Gobernación del XV Departamento de Presidente Hayes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de Presupuesto 2015</dc:title>
  <dc:creator>Rodney</dc:creator>
  <cp:lastModifiedBy>DAF</cp:lastModifiedBy>
  <cp:revision>604</cp:revision>
  <cp:lastPrinted>2016-09-26T20:34:28Z</cp:lastPrinted>
  <dcterms:created xsi:type="dcterms:W3CDTF">2014-10-01T03:43:25Z</dcterms:created>
  <dcterms:modified xsi:type="dcterms:W3CDTF">2016-09-26T20:37:49Z</dcterms:modified>
</cp:coreProperties>
</file>