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9" r:id="rId3"/>
    <p:sldId id="260" r:id="rId4"/>
    <p:sldId id="264" r:id="rId5"/>
    <p:sldId id="263" r:id="rId6"/>
    <p:sldId id="279" r:id="rId7"/>
    <p:sldId id="280" r:id="rId8"/>
    <p:sldId id="281" r:id="rId9"/>
    <p:sldId id="282" r:id="rId10"/>
    <p:sldId id="283" r:id="rId11"/>
    <p:sldId id="284" r:id="rId12"/>
    <p:sldId id="262" r:id="rId13"/>
    <p:sldId id="265" r:id="rId14"/>
    <p:sldId id="266" r:id="rId15"/>
    <p:sldId id="269" r:id="rId16"/>
    <p:sldId id="267" r:id="rId17"/>
    <p:sldId id="276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guizamon\Documents\Mis%20archivos%20recibidos\COMPARATIVO%20EJECUCION%20PAC%202012%20,%202013,%202014%20Y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guizamon\Documents\Mis%20archivos%20recibidos\COMPARATIVO%20EJECUCION%20PAC%202012%20,%202013,%202014%20Y%20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guizamon\Documents\Mis%20archivos%20recibidos\COMPARATIVO%20EJECUCION%20PAC%202012%20,%202013,%202014%20Y%202015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guizamon\Desktop\INFORMES%20VARIOS\ESTADO%20DE%20RESULTADO%202013-2014-201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>
                <a:solidFill>
                  <a:schemeClr val="accent4">
                    <a:lumMod val="50000"/>
                  </a:schemeClr>
                </a:solidFill>
              </a:rPr>
              <a:t>EJECUCIÓN PAC 2013</a:t>
            </a:r>
          </a:p>
        </c:rich>
      </c:tx>
      <c:layout>
        <c:manualLayout>
          <c:xMode val="edge"/>
          <c:yMode val="edge"/>
          <c:x val="9.6787481571116732E-2"/>
          <c:y val="3.4482758620689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6217056963640677E-2"/>
          <c:y val="0.26166666666666666"/>
          <c:w val="0.94011356524753042"/>
          <c:h val="0.583659154674631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'[COMPARATIVO EJECUCION PAC 2012 , 2013, 2014 Y 2015.xlsx]Hoja2'!$F$9:$F$10</c:f>
              <c:strCache>
                <c:ptCount val="2"/>
                <c:pt idx="0">
                  <c:v>PROCESADOS</c:v>
                </c:pt>
                <c:pt idx="1">
                  <c:v>A EJECUTAR</c:v>
                </c:pt>
              </c:strCache>
            </c:strRef>
          </c:cat>
          <c:val>
            <c:numRef>
              <c:f>'[COMPARATIVO EJECUCION PAC 2012 , 2013, 2014 Y 2015.xlsx]Hoja2'!$G$9:$G$10</c:f>
              <c:numCache>
                <c:formatCode>General</c:formatCode>
                <c:ptCount val="2"/>
                <c:pt idx="0">
                  <c:v>184</c:v>
                </c:pt>
                <c:pt idx="1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35397280"/>
        <c:axId val="195685960"/>
      </c:barChart>
      <c:catAx>
        <c:axId val="23539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5685960"/>
        <c:crosses val="autoZero"/>
        <c:auto val="1"/>
        <c:lblAlgn val="ctr"/>
        <c:lblOffset val="100"/>
        <c:noMultiLvlLbl val="0"/>
      </c:catAx>
      <c:valAx>
        <c:axId val="195685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39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>
                <a:solidFill>
                  <a:schemeClr val="accent3">
                    <a:lumMod val="75000"/>
                  </a:schemeClr>
                </a:solidFill>
              </a:rPr>
              <a:t>EJECUCIÓN</a:t>
            </a:r>
            <a:r>
              <a:rPr lang="es-PY" baseline="0">
                <a:solidFill>
                  <a:schemeClr val="accent3">
                    <a:lumMod val="75000"/>
                  </a:schemeClr>
                </a:solidFill>
              </a:rPr>
              <a:t> PAC </a:t>
            </a:r>
            <a:r>
              <a:rPr lang="es-PY">
                <a:solidFill>
                  <a:schemeClr val="accent3">
                    <a:lumMod val="75000"/>
                  </a:schemeClr>
                </a:solidFill>
              </a:rPr>
              <a:t>2014</a:t>
            </a:r>
          </a:p>
        </c:rich>
      </c:tx>
      <c:layout>
        <c:manualLayout>
          <c:xMode val="edge"/>
          <c:yMode val="edge"/>
          <c:x val="0.22935464900035263"/>
          <c:y val="3.3268644302744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519564681137124E-2"/>
          <c:y val="0.31141007585415925"/>
          <c:w val="0.94327057353196475"/>
          <c:h val="0.553960038333162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'[COMPARATIVO EJECUCION PAC 2012 , 2013, 2014 Y 2015.xlsx]Hoja2'!$B$30:$B$31</c:f>
              <c:strCache>
                <c:ptCount val="2"/>
                <c:pt idx="0">
                  <c:v>PROCESADOS</c:v>
                </c:pt>
                <c:pt idx="1">
                  <c:v>A EJECUTAR</c:v>
                </c:pt>
              </c:strCache>
            </c:strRef>
          </c:cat>
          <c:val>
            <c:numRef>
              <c:f>'[COMPARATIVO EJECUCION PAC 2012 , 2013, 2014 Y 2015.xlsx]Hoja2'!$C$30:$C$31</c:f>
              <c:numCache>
                <c:formatCode>General</c:formatCode>
                <c:ptCount val="2"/>
                <c:pt idx="0">
                  <c:v>166</c:v>
                </c:pt>
                <c:pt idx="1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35236456"/>
        <c:axId val="235192360"/>
      </c:barChart>
      <c:catAx>
        <c:axId val="235236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5192360"/>
        <c:crosses val="autoZero"/>
        <c:auto val="1"/>
        <c:lblAlgn val="ctr"/>
        <c:lblOffset val="100"/>
        <c:noMultiLvlLbl val="0"/>
      </c:catAx>
      <c:valAx>
        <c:axId val="235192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23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s-PY">
                <a:solidFill>
                  <a:schemeClr val="accent4"/>
                </a:solidFill>
              </a:rPr>
              <a:t>EJECUCIÓN PAC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4042142564204285E-2"/>
          <c:y val="0.26967654713765871"/>
          <c:w val="0.93191571487159142"/>
          <c:h val="0.600917755608113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'[COMPARATIVO EJECUCION PAC 2012 , 2013, 2014 Y 2015.xlsx]Hoja2'!$F$30:$F$31</c:f>
              <c:strCache>
                <c:ptCount val="2"/>
                <c:pt idx="0">
                  <c:v>PROCESADOS</c:v>
                </c:pt>
                <c:pt idx="1">
                  <c:v>A EJECUTAR</c:v>
                </c:pt>
              </c:strCache>
            </c:strRef>
          </c:cat>
          <c:val>
            <c:numRef>
              <c:f>'[COMPARATIVO EJECUCION PAC 2012 , 2013, 2014 Y 2015.xlsx]Hoja2'!$G$30:$G$31</c:f>
              <c:numCache>
                <c:formatCode>General</c:formatCode>
                <c:ptCount val="2"/>
                <c:pt idx="0">
                  <c:v>110</c:v>
                </c:pt>
                <c:pt idx="1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34641576"/>
        <c:axId val="194828136"/>
      </c:barChart>
      <c:catAx>
        <c:axId val="234641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4828136"/>
        <c:crosses val="autoZero"/>
        <c:auto val="1"/>
        <c:lblAlgn val="ctr"/>
        <c:lblOffset val="100"/>
        <c:noMultiLvlLbl val="0"/>
      </c:catAx>
      <c:valAx>
        <c:axId val="194828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4641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3">
          <a:lumMod val="75000"/>
        </a:schemeClr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452872022583"/>
          <c:y val="9.8970976624917828E-2"/>
          <c:w val="0.86629382876215666"/>
          <c:h val="0.78591166182572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Hoja2!$C$18:$C$20</c:f>
              <c:strCache>
                <c:ptCount val="3"/>
                <c:pt idx="0">
                  <c:v>EJERCICIO 2013</c:v>
                </c:pt>
                <c:pt idx="1">
                  <c:v>EJERCICIO 2014</c:v>
                </c:pt>
                <c:pt idx="2">
                  <c:v>EJERCICIO 2015 </c:v>
                </c:pt>
              </c:strCache>
            </c:strRef>
          </c:cat>
          <c:val>
            <c:numRef>
              <c:f>Hoja2!$D$18:$D$20</c:f>
              <c:numCache>
                <c:formatCode>0.00%</c:formatCode>
                <c:ptCount val="3"/>
                <c:pt idx="0">
                  <c:v>0.65029999999999999</c:v>
                </c:pt>
                <c:pt idx="1">
                  <c:v>0.93030000000000002</c:v>
                </c:pt>
                <c:pt idx="2">
                  <c:v>0.80610000000000004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826568"/>
        <c:axId val="194827352"/>
      </c:barChart>
      <c:catAx>
        <c:axId val="19482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4827352"/>
        <c:crosses val="autoZero"/>
        <c:auto val="1"/>
        <c:lblAlgn val="ctr"/>
        <c:lblOffset val="100"/>
        <c:noMultiLvlLbl val="0"/>
      </c:catAx>
      <c:valAx>
        <c:axId val="19482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482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0.64865</cdr:x>
      <cdr:y>0.03259</cdr:y>
    </cdr:from>
    <cdr:to>
      <cdr:x>0.86364</cdr:x>
      <cdr:y>0.21128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3082721" y="72008"/>
          <a:ext cx="1021735" cy="394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2000" b="1" dirty="0">
              <a:solidFill>
                <a:schemeClr val="accent4"/>
              </a:solidFill>
            </a:rPr>
            <a:t>100 %</a:t>
          </a:r>
        </a:p>
      </cdr:txBody>
    </cdr:sp>
  </cdr:relSizeAnchor>
  <cdr:relSizeAnchor xmlns:cdr="http://schemas.openxmlformats.org/drawingml/2006/chartDrawing">
    <cdr:from>
      <cdr:x>0.82825</cdr:x>
      <cdr:y>0.62463</cdr:y>
    </cdr:from>
    <cdr:to>
      <cdr:x>0.98374</cdr:x>
      <cdr:y>0.80332</cdr:y>
    </cdr:to>
    <cdr:sp macro="" textlink="">
      <cdr:nvSpPr>
        <cdr:cNvPr id="3" name="Cuadro de texto 1"/>
        <cdr:cNvSpPr txBox="1"/>
      </cdr:nvSpPr>
      <cdr:spPr>
        <a:xfrm xmlns:a="http://schemas.openxmlformats.org/drawingml/2006/main">
          <a:off x="5175250" y="1380307"/>
          <a:ext cx="971550" cy="394878"/>
        </a:xfrm>
        <a:prstGeom xmlns:a="http://schemas.openxmlformats.org/drawingml/2006/main" prst="rect">
          <a:avLst/>
        </a:prstGeom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0.76605</cdr:x>
      <cdr:y>0.09125</cdr:y>
    </cdr:from>
    <cdr:to>
      <cdr:x>0.97661</cdr:x>
      <cdr:y>0.25679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3143658" y="257270"/>
          <a:ext cx="864096" cy="466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2000" b="1" dirty="0">
              <a:solidFill>
                <a:schemeClr val="accent6">
                  <a:lumMod val="50000"/>
                </a:schemeClr>
              </a:solidFill>
            </a:rPr>
            <a:t>92 %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4AE2-55A6-4859-BEE7-5B2F04FACE6C}" type="datetimeFigureOut">
              <a:rPr lang="es-MX" smtClean="0"/>
              <a:t>11/10/2016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0FEE9-5D9C-453A-AA22-E713062813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61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FEE9-5D9C-453A-AA22-E7130628139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15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FEE9-5D9C-453A-AA22-E7130628139D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22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FEE9-5D9C-453A-AA22-E7130628139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22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FEE9-5D9C-453A-AA22-E7130628139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86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FEE9-5D9C-453A-AA22-E7130628139D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90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FEE9-5D9C-453A-AA22-E7130628139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62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FEE9-5D9C-453A-AA22-E7130628139D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34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FEE9-5D9C-453A-AA22-E7130628139D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2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0FEE9-5D9C-453A-AA22-E7130628139D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17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94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16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66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66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79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07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6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11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3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7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11C4-87E5-4ADE-A4CA-857EE15FEB26}" type="datetimeFigureOut">
              <a:rPr lang="es-ES" smtClean="0"/>
              <a:t>11/10/2016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9A0A-2FAC-41BE-A009-D02F26E06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22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6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8" y="0"/>
            <a:ext cx="9196688" cy="277517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07" y="1582950"/>
            <a:ext cx="6113977" cy="24221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" y="116632"/>
            <a:ext cx="2330440" cy="115212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11" y="5685247"/>
            <a:ext cx="2782793" cy="105612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95736" y="18864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>
                <a:solidFill>
                  <a:schemeClr val="bg1"/>
                </a:solidFill>
              </a:rPr>
              <a:t>Dirección Nacional de Aeronáutica Civil</a:t>
            </a:r>
          </a:p>
          <a:p>
            <a:pPr algn="ctr"/>
            <a:r>
              <a:rPr lang="es-PY" sz="2800" b="1" dirty="0" smtClean="0">
                <a:solidFill>
                  <a:schemeClr val="bg1"/>
                </a:solidFill>
              </a:rPr>
              <a:t>DINAC</a:t>
            </a:r>
          </a:p>
        </p:txBody>
      </p:sp>
    </p:spTree>
    <p:extLst>
      <p:ext uri="{BB962C8B-B14F-4D97-AF65-F5344CB8AC3E}">
        <p14:creationId xmlns:p14="http://schemas.microsoft.com/office/powerpoint/2010/main" val="10048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/>
          </p:nvPr>
        </p:nvGraphicFramePr>
        <p:xfrm>
          <a:off x="152266" y="1438305"/>
          <a:ext cx="422963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/>
          </p:nvPr>
        </p:nvGraphicFramePr>
        <p:xfrm>
          <a:off x="4680012" y="1441717"/>
          <a:ext cx="4248472" cy="220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 de texto 11"/>
          <p:cNvSpPr txBox="1"/>
          <p:nvPr/>
        </p:nvSpPr>
        <p:spPr>
          <a:xfrm>
            <a:off x="7824444" y="1670737"/>
            <a:ext cx="914400" cy="4191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30243C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100 %</a:t>
            </a:r>
            <a:endParaRPr lang="es-MX" sz="11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01479" y="82971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NIVEL DE EJECUCIÓN DEL PAC – Periodo 2013 - 2015</a:t>
            </a:r>
            <a:endParaRPr lang="es-MX" sz="2400" b="1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481628855"/>
              </p:ext>
            </p:extLst>
          </p:nvPr>
        </p:nvGraphicFramePr>
        <p:xfrm>
          <a:off x="1979712" y="3933056"/>
          <a:ext cx="4103737" cy="247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Conector recto 2"/>
          <p:cNvCxnSpPr/>
          <p:nvPr/>
        </p:nvCxnSpPr>
        <p:spPr>
          <a:xfrm>
            <a:off x="457924" y="1281020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1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01479" y="82971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EJECUCIÓN PRESUPUESTARIA – Periodo 2013 - 2015</a:t>
            </a:r>
            <a:endParaRPr lang="es-MX" sz="24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457924" y="1281020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1187624" y="1619250"/>
          <a:ext cx="6696744" cy="440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45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tx2"/>
                </a:solidFill>
              </a:rPr>
              <a:t>PROYECTO DE PRESUPUESTO</a:t>
            </a:r>
            <a:endParaRPr lang="es-MX" sz="3600" dirty="0">
              <a:solidFill>
                <a:schemeClr val="tx2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549896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549896" y="1700808"/>
            <a:ext cx="815249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>
                <a:latin typeface="Trebuchet MS" panose="020B0603020202020204" pitchFamily="34" charset="0"/>
              </a:rPr>
              <a:t>El Proyecto de Presupuesto presentado por el Ministerio de Hacienda al Congreso Nacional, correspondiente al Ejercicio Fiscal 2017 presenta algunas modificaciones. </a:t>
            </a:r>
            <a:endParaRPr lang="es-ES" altLang="es-MX" sz="2000" dirty="0" smtClean="0">
              <a:latin typeface="Trebuchet MS" panose="020B0603020202020204" pitchFamily="34" charset="0"/>
            </a:endParaRPr>
          </a:p>
          <a:p>
            <a:pPr algn="just"/>
            <a:endParaRPr lang="es-PY" altLang="es-MX" sz="2000" dirty="0">
              <a:latin typeface="Trebuchet MS" panose="020B0603020202020204" pitchFamily="34" charset="0"/>
            </a:endParaRPr>
          </a:p>
          <a:p>
            <a:pPr algn="just"/>
            <a:r>
              <a:rPr lang="es-ES" altLang="es-MX" sz="2000" dirty="0">
                <a:latin typeface="Trebuchet MS" panose="020B0603020202020204" pitchFamily="34" charset="0"/>
              </a:rPr>
              <a:t>El monto total del Anteproyecto de Presupuesto para el 2017 </a:t>
            </a:r>
            <a:r>
              <a:rPr lang="es-ES" altLang="es-MX" sz="2200" dirty="0">
                <a:latin typeface="Trebuchet MS" panose="020B0603020202020204" pitchFamily="34" charset="0"/>
              </a:rPr>
              <a:t>tiene un incremento del 7,97% </a:t>
            </a:r>
            <a:r>
              <a:rPr lang="es-ES" altLang="es-MX" sz="2000" dirty="0">
                <a:latin typeface="Trebuchet MS" panose="020B0603020202020204" pitchFamily="34" charset="0"/>
              </a:rPr>
              <a:t>con respecto al Proyecto remitido por el Poder Ejecutivo al Congreso Nacional, cuyos Gastos Corrientes y de Capital y se orientan al cumplimiento del Plan Estratégico Institucional vigente.</a:t>
            </a:r>
          </a:p>
        </p:txBody>
      </p:sp>
    </p:spTree>
    <p:extLst>
      <p:ext uri="{BB962C8B-B14F-4D97-AF65-F5344CB8AC3E}">
        <p14:creationId xmlns:p14="http://schemas.microsoft.com/office/powerpoint/2010/main" val="9764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93297"/>
              </p:ext>
            </p:extLst>
          </p:nvPr>
        </p:nvGraphicFramePr>
        <p:xfrm>
          <a:off x="251520" y="1340768"/>
          <a:ext cx="8496944" cy="2545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76064"/>
                <a:gridCol w="2520280"/>
                <a:gridCol w="1512168"/>
                <a:gridCol w="1800200"/>
                <a:gridCol w="1214852"/>
                <a:gridCol w="873380"/>
              </a:tblGrid>
              <a:tr h="361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GRUPO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DESCRIPCION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PRESUPUESTO  DINAC 2016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PROYECTO MINISTERIO DE HACIENDA 2017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DIFERENCIA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VARIACION %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>
                          <a:effectLst/>
                        </a:rPr>
                        <a:t>100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SERVICIOS PERSONALES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135,788,948,100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136,688,948,100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900,000,000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0.66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kern="1200" dirty="0"/>
                        <a:t>200</a:t>
                      </a:r>
                      <a:endParaRPr lang="es-MX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SERVICIOS NO PERSONALES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47,101,797,688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46,988,948,506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-112,849,182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-0.24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300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BIENES DE CONSUMO E INSUMOS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9,811,151,990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9,978,251,990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167,100,000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1.70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500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INVERSION FISICA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42,645,111,628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42,645,111,628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0.00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800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TRANSFERENCIAS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12,473,523,317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29,519,122,509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17,045,599,192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</a:rPr>
                        <a:t>136.65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900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OTROS GASTOS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3,210,500,000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5,210,500,000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2,000,000,000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62.30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TOTAL GENERAL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251,031,032,723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271,030,882,733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19,999,850,010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7.97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75549"/>
              </p:ext>
            </p:extLst>
          </p:nvPr>
        </p:nvGraphicFramePr>
        <p:xfrm>
          <a:off x="323528" y="4221088"/>
          <a:ext cx="8424935" cy="6690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24336"/>
                <a:gridCol w="1512168"/>
                <a:gridCol w="1800200"/>
                <a:gridCol w="1221877"/>
                <a:gridCol w="866354"/>
              </a:tblGrid>
              <a:tr h="3345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GASTOS CORRIENTES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208,385,921,095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228,385,771,105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19,999,850,010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9.60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45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GASTOS DE CAPITAL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42,645,111,628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42,645,111,628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0.00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2"/>
                </a:solidFill>
              </a:rPr>
              <a:t>Grupo 100: Servicios Personales</a:t>
            </a:r>
            <a:endParaRPr lang="es-MX" dirty="0">
              <a:solidFill>
                <a:schemeClr val="tx2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549896" y="126876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549896" y="1790814"/>
            <a:ext cx="81524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 smtClean="0">
                <a:latin typeface="Trebuchet MS" panose="020B0603020202020204" pitchFamily="34" charset="0"/>
              </a:rPr>
              <a:t>El </a:t>
            </a:r>
            <a:r>
              <a:rPr lang="es-ES" altLang="es-MX" sz="2000" dirty="0">
                <a:latin typeface="Trebuchet MS" panose="020B0603020202020204" pitchFamily="34" charset="0"/>
              </a:rPr>
              <a:t>presente Proyecto de Presupuesto 2017 se ha elaborado conforme al Decreto N°5.223, que establece los lineamientos generales y montos globales para los procesos de programación, formulación y presentación de los Anteproyectos Institucionales. </a:t>
            </a:r>
            <a:endParaRPr lang="es-ES" altLang="es-MX" sz="2000" dirty="0" smtClean="0">
              <a:latin typeface="Trebuchet MS" panose="020B0603020202020204" pitchFamily="34" charset="0"/>
            </a:endParaRPr>
          </a:p>
          <a:p>
            <a:pPr algn="just"/>
            <a:endParaRPr lang="es-ES" altLang="es-MX" sz="2000" dirty="0">
              <a:latin typeface="Trebuchet MS" panose="020B0603020202020204" pitchFamily="34" charset="0"/>
            </a:endParaRPr>
          </a:p>
          <a:p>
            <a:pPr algn="just"/>
            <a:r>
              <a:rPr lang="es-ES" altLang="es-MX" sz="2000" dirty="0">
                <a:latin typeface="Trebuchet MS" panose="020B0603020202020204" pitchFamily="34" charset="0"/>
              </a:rPr>
              <a:t>Este grupo registra una variación positiva de </a:t>
            </a:r>
            <a:r>
              <a:rPr lang="es-ES" altLang="es-MX" sz="2200" dirty="0">
                <a:latin typeface="Trebuchet MS" panose="020B0603020202020204" pitchFamily="34" charset="0"/>
              </a:rPr>
              <a:t>0,66% </a:t>
            </a:r>
            <a:r>
              <a:rPr lang="es-ES" altLang="es-MX" sz="2000" dirty="0">
                <a:latin typeface="Trebuchet MS" panose="020B0603020202020204" pitchFamily="34" charset="0"/>
              </a:rPr>
              <a:t>respecto al ejercicio anterior, entre los cuales sobresale el rubro </a:t>
            </a:r>
            <a:r>
              <a:rPr lang="es-ES" altLang="es-MX" sz="2000" u="sng" dirty="0">
                <a:latin typeface="Trebuchet MS" panose="020B0603020202020204" pitchFamily="34" charset="0"/>
              </a:rPr>
              <a:t>199 – Otros gastos del personal</a:t>
            </a:r>
            <a:r>
              <a:rPr lang="es-ES" altLang="es-MX" sz="2000" dirty="0">
                <a:latin typeface="Trebuchet MS" panose="020B0603020202020204" pitchFamily="34" charset="0"/>
              </a:rPr>
              <a:t> que ha sido incrementado en un </a:t>
            </a:r>
            <a:r>
              <a:rPr lang="es-ES" altLang="es-MX" sz="2200" dirty="0">
                <a:latin typeface="Trebuchet MS" panose="020B0603020202020204" pitchFamily="34" charset="0"/>
              </a:rPr>
              <a:t>71,78%</a:t>
            </a:r>
            <a:r>
              <a:rPr lang="es-ES" altLang="es-MX" sz="2000" dirty="0">
                <a:latin typeface="Trebuchet MS" panose="020B0603020202020204" pitchFamily="34" charset="0"/>
              </a:rPr>
              <a:t>, para cumplir con los beneficios sociales a los funcionarios que serán acogidos a la jubilación ordinaria, ya sea a la Caja Fiscal y/o IPS.</a:t>
            </a:r>
            <a:endParaRPr lang="es-ES" altLang="es-MX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17405"/>
              </p:ext>
            </p:extLst>
          </p:nvPr>
        </p:nvGraphicFramePr>
        <p:xfrm>
          <a:off x="251520" y="908720"/>
          <a:ext cx="8568953" cy="4909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565"/>
                <a:gridCol w="2364424"/>
                <a:gridCol w="1428159"/>
                <a:gridCol w="1499567"/>
                <a:gridCol w="1142527"/>
                <a:gridCol w="999711"/>
              </a:tblGrid>
              <a:tr h="9361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O.G.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DESCRIPCION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PRESUPUESTO  DINAC 2016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PROYECTO MINISTERIO DE HACIENDA 2017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DIFERENCIA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VARIACION %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100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SERVICIOS PERSONALES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>
                          <a:effectLst/>
                        </a:rPr>
                        <a:t>135,788,948,100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>
                          <a:effectLst/>
                        </a:rPr>
                        <a:t>136,688,948,100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900,000,000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0.66%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111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SUELDOS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92,323,200,000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92,313,600,000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-9,600,000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-0.01%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113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GASTOS DE REPRESENTACION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676,849,200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676,849,200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114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AGUINALDO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7,750,004,100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7,749,204,100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-800,000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-0.01%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122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GASTOS DE RESIDENCIA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1,030,800,000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1,030,800,000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123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REMUNERACION EXTRAORDINARIA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39,364,000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39,364,000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131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SUBSIDIO FAMILIAR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975,829,392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975,829,392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133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BONIFICACIONES Y GRATIFICACIONES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5,327,885,220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5,338,285,220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10,400,000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0.19%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134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APORTE JUB. DEL EMPLEADOR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14,319,210,000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14,319,210,000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137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GRATIFICACION POR SERVICIOS ESPECIALES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1,147,000,000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1,147,000,000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141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CONTRATACION DE PERSONAL TECNICO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10,577,863,836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10,577,863,836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145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HONORARIOS PROFESIONALES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1,004,350,002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1,004,350,002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191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SUBSIDIO PARA LA SALUD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262,785,250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262,785,250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0.00%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199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OTROS GASTOS DEL PERSONAL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353,807,100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1,253,807,100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900,000,000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71.78%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76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549896" y="1252081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503548" y="1343670"/>
            <a:ext cx="819884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>
                <a:latin typeface="Trebuchet MS" panose="020B0603020202020204" pitchFamily="34" charset="0"/>
              </a:rPr>
              <a:t>Los gastos incluidos en el Grupo de referencia representan una disminución del  </a:t>
            </a:r>
            <a:r>
              <a:rPr lang="es-ES" altLang="es-MX" sz="2200" dirty="0">
                <a:latin typeface="Trebuchet MS" panose="020B0603020202020204" pitchFamily="34" charset="0"/>
              </a:rPr>
              <a:t>0,24% </a:t>
            </a:r>
            <a:r>
              <a:rPr lang="es-ES" altLang="es-MX" sz="2000" dirty="0">
                <a:latin typeface="Trebuchet MS" panose="020B0603020202020204" pitchFamily="34" charset="0"/>
              </a:rPr>
              <a:t>del total aprobado que afecta a la mayoría de los Subgrupos, tendientes a la cobertura de los gastos derivados del mantenimiento de la infraestructura, maquinarias, equipos y otros servicios necesarios para afrontar con eficiencia las demandas de los usuarios</a:t>
            </a:r>
            <a:r>
              <a:rPr lang="es-ES" altLang="es-MX" sz="20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es-ES" altLang="es-MX" sz="20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MX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que debemos afrontar los gastos de los Aeropuertos y Aeródromos:</a:t>
            </a:r>
          </a:p>
          <a:p>
            <a:pPr algn="just"/>
            <a:r>
              <a:rPr lang="es-ES" altLang="es-MX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ES" altLang="es-MX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Aeropuertos Internacionales: Minga Guazú, Mariscal Estigarribia, Pedro Juan Caballero, Encarnación, Concepción.</a:t>
            </a:r>
          </a:p>
          <a:p>
            <a:pPr algn="just"/>
            <a:endParaRPr lang="es-ES" altLang="es-MX" sz="20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MX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Aeródromos Nacionales: Salto del Guaira, Coronel Oviedo, Caazapá, Pilar, San Pedro, Villa Hayes.</a:t>
            </a:r>
            <a:endParaRPr lang="es-PY" altLang="es-MX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503548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tx2"/>
                </a:solidFill>
              </a:rPr>
              <a:t>Grupo 200: Servicios no Personales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549896" y="1252081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4"/>
          <p:cNvSpPr txBox="1">
            <a:spLocks/>
          </p:cNvSpPr>
          <p:nvPr/>
        </p:nvSpPr>
        <p:spPr>
          <a:xfrm>
            <a:off x="503548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tx2"/>
                </a:solidFill>
              </a:rPr>
              <a:t>Grupo 200: Servicios no Personales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42249"/>
              </p:ext>
            </p:extLst>
          </p:nvPr>
        </p:nvGraphicFramePr>
        <p:xfrm>
          <a:off x="323528" y="1547664"/>
          <a:ext cx="8587673" cy="3192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776"/>
                <a:gridCol w="2952328"/>
                <a:gridCol w="1512168"/>
                <a:gridCol w="1505848"/>
                <a:gridCol w="1211848"/>
                <a:gridCol w="882705"/>
              </a:tblGrid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O.G.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DESCRIPCION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PRESUPUESTO  DINAC 2016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PROYECTO MINISTERIO DE HACIENDA 2017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DIFERENCIA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VARIACION %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200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SERVICIOS NO PERSONALES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47,101,797,688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46,988,948,506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-112,849,182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-0.24%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210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SERVICIOS BASICOS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5,105,153,600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5,723,624,408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618,470,808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10.81%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220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TRANSPORTE Y ALMACENAJE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170,600,000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170,600,000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230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PASAJES Y VIATICOS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4,625,414,925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4,625,414,925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240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GASTOS POR SERV. DE ASEO, MANT. Y REPARACIONES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24,680,019,903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24,672,119,903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-7,900,000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-0.03%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250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ALQUILERES Y DERECHOS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719,765,500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709,765,500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-10,000,000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-1.41%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260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SERVICIOS TECNICOS Y PROFESIONALES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8,913,086,306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8,834,666,306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-78,420,000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-0.89%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280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OTROS SERVICIOS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1,982,195,701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1,347,195,701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-635,000,000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-47.13%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290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SERVICIOS DE CAPACITACION Y ADIESTRAMIENTO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905,561,753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905,561,763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0.00%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8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41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670877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27360" y="1124763"/>
            <a:ext cx="83788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>
                <a:latin typeface="Trebuchet MS" panose="020B0603020202020204" pitchFamily="34" charset="0"/>
              </a:rPr>
              <a:t>Previsto para la cobertura de gastos destinados a la adquisición de materiales y suministros consumibles como en el 320 - Textiles y Vestuarios  a cuyo Subgrupo son afectados la provisión de uniformes para los funcionarios de áreas técnicas-operativas, seguridad, asistencia en tierra, mantenimiento y bomberos de los Aeropuertos Internacionales y Aeródromos del Interior del país, aumentado  en 1,67%.</a:t>
            </a:r>
            <a:endParaRPr lang="es-PY" altLang="es-MX" sz="2000" dirty="0">
              <a:latin typeface="Trebuchet MS" panose="020B0603020202020204" pitchFamily="34" charset="0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676317" y="260648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chemeClr val="tx2"/>
                </a:solidFill>
              </a:rPr>
              <a:t>Grupo 300: Bienes de Consumo e Insumo</a:t>
            </a:r>
            <a:endParaRPr lang="es-MX" sz="36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225"/>
              </p:ext>
            </p:extLst>
          </p:nvPr>
        </p:nvGraphicFramePr>
        <p:xfrm>
          <a:off x="427360" y="3362637"/>
          <a:ext cx="8568951" cy="293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2808312"/>
                <a:gridCol w="1224136"/>
                <a:gridCol w="1870451"/>
                <a:gridCol w="1081877"/>
                <a:gridCol w="1008111"/>
              </a:tblGrid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O.G.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DESCRIPCION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PRESUPUESTO  DINAC 2016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PROYECTO MINISTERIO DE HACIENDA 2017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DIFERENCIA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VARIACION %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300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BIENES DE CONSUMO E INSUMOS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9,811,151,990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9,978,251,990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167,100,000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1.67%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320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TEXTILES Y VESTUARIOS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1,433,556,807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1,448,156,807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14,600,000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1.01%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330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PRODUCTOS DE PAPEL, CARTON E IMPRESOS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762,755,482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793,255,482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30,500,000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3.84%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05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340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BIENES DE CONSUMO DE OFICINAS E INSUMOS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2,344,032,127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2,444,032,127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4.09%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350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PRODUCTOS E INSTRUMENTALES QUIMICOS Y MEDICINALES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775,367,776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775,367,776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360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COMBUSTIBLES Y LUBRICANTES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3,415,535,745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3,397,535,745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-18,000,000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-0.53%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390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OTROS BIENES DE CONSUMO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1,079,904,053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1,119,904,053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3.57%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549896" y="105273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67544" y="1252081"/>
            <a:ext cx="8234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>
                <a:latin typeface="Trebuchet MS" panose="020B0603020202020204" pitchFamily="34" charset="0"/>
              </a:rPr>
              <a:t>Respecto al Grupo aludido se observa que no ha sufrido variación con respecto al Presupuesto 2016. Considerando  que la construcción del nuevo aeropuerto será encarada a través de la Alianza Publico-Privada.</a:t>
            </a:r>
            <a:endParaRPr lang="es-PY" altLang="es-MX" sz="2000" dirty="0">
              <a:latin typeface="Trebuchet MS" panose="020B0603020202020204" pitchFamily="34" charset="0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23528" y="188640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chemeClr val="tx2"/>
                </a:solidFill>
              </a:rPr>
              <a:t>Grupo 500: Inversión Física</a:t>
            </a:r>
            <a:endParaRPr lang="es-MX" sz="36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14660"/>
              </p:ext>
            </p:extLst>
          </p:nvPr>
        </p:nvGraphicFramePr>
        <p:xfrm>
          <a:off x="323529" y="2575520"/>
          <a:ext cx="8568951" cy="3388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565"/>
                <a:gridCol w="2552771"/>
                <a:gridCol w="1403278"/>
                <a:gridCol w="1388349"/>
                <a:gridCol w="1209207"/>
                <a:gridCol w="880781"/>
              </a:tblGrid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O.G.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DESCRIPCION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PRESUPUESTO  DINAC 2016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PROYECTO MINISTERIO DE HACIENDA 2017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DIFERENCIA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VARIACION %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500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INVERSION FISICA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42,645,111,628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42,645,111,628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0.00%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520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CONSTRUCCIONES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14,124,190,472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14,124,190,472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530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ADQUISICION DE MAQ., EQUIPOS Y HERRAMIENTAS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19,957,806,890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18,457,806,890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-1,500,000,000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-8.13%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540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ADQUISICION DE EQUIPOS DE OFIC. Y COMPUTACION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3,281,474,266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3,281,474,266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550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ADQUISICION DE EQUIPO MILITAR Y DE SEGURIDAD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26,000,000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26,000,000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570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ADQUISICION DE ACTIVOS INTANGIBLES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4,755,640,000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6,255,640,000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1,500,000,000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23.98%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590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OTROS GASTOS DE INVERSION Y REPARACIONES MAY.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500,000,000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500,000,000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0.00%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0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1156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INCREMENTO DE LOS INGRESOS</a:t>
            </a:r>
            <a:endParaRPr lang="es-MX" sz="28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9896" y="98072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2000" dirty="0">
                <a:latin typeface="Trebuchet MS" panose="020B0603020202020204" pitchFamily="34" charset="0"/>
              </a:rPr>
              <a:t>La DINAC, en un esfuerzo por estandarizar sus tarifas a nivel regional, propone la modificación del Decreto de Tasas y Tarifas N° 8701/2012, en algunos numerales, la misma fue  autorizada por Decreto N° 4333 de fecha 02 de noviembre de 2015, en la cual algunos numerales entraron en vigencia el 02/12/2015, y plena vigencia en todas las modificaciones, a partir del 29/02/2016.</a:t>
            </a:r>
            <a:endParaRPr lang="es-MX" sz="2000" dirty="0">
              <a:latin typeface="Trebuchet MS" panose="020B0603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475656" y="692696"/>
            <a:ext cx="7211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5040560" cy="36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549896" y="98072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23528" y="1124744"/>
            <a:ext cx="83788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>
                <a:latin typeface="Trebuchet MS" panose="020B0603020202020204" pitchFamily="34" charset="0"/>
              </a:rPr>
              <a:t>Este grupo ha sufrido una aumento del </a:t>
            </a:r>
            <a:r>
              <a:rPr lang="es-ES" altLang="es-MX" sz="2200" dirty="0">
                <a:latin typeface="Trebuchet MS" panose="020B0603020202020204" pitchFamily="34" charset="0"/>
              </a:rPr>
              <a:t>57,74%</a:t>
            </a:r>
            <a:r>
              <a:rPr lang="es-ES" altLang="es-MX" sz="2000" dirty="0">
                <a:latin typeface="Trebuchet MS" panose="020B0603020202020204" pitchFamily="34" charset="0"/>
              </a:rPr>
              <a:t>, entre los que resaltan la creación del rubro 839 – Otras transferencias corrientes al Sector Público o Privado Varias (aporte para la Dirección General de Empresas Públicas), un aumento del </a:t>
            </a:r>
            <a:r>
              <a:rPr lang="es-ES" altLang="es-MX" sz="2200" dirty="0">
                <a:latin typeface="Trebuchet MS" panose="020B0603020202020204" pitchFamily="34" charset="0"/>
              </a:rPr>
              <a:t>93,7%</a:t>
            </a:r>
            <a:r>
              <a:rPr lang="es-ES" altLang="es-MX" sz="2000" dirty="0">
                <a:latin typeface="Trebuchet MS" panose="020B0603020202020204" pitchFamily="34" charset="0"/>
              </a:rPr>
              <a:t> del rubro 845 – Indemnizaciones, se tiene previsto el pago por retiro voluntario a 100 funcionarios aproximadamente, en el marco de la implementación de la APP.</a:t>
            </a:r>
            <a:endParaRPr lang="es-PY" altLang="es-MX" sz="2000" dirty="0">
              <a:latin typeface="Trebuchet MS" panose="020B0603020202020204" pitchFamily="34" charset="0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23528" y="188640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chemeClr val="tx2"/>
                </a:solidFill>
              </a:rPr>
              <a:t>Grupo 800: Transferencias</a:t>
            </a:r>
            <a:endParaRPr lang="es-MX" sz="36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58280"/>
              </p:ext>
            </p:extLst>
          </p:nvPr>
        </p:nvGraphicFramePr>
        <p:xfrm>
          <a:off x="333872" y="3147166"/>
          <a:ext cx="8568952" cy="2929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3039265"/>
                <a:gridCol w="1403278"/>
                <a:gridCol w="1388349"/>
                <a:gridCol w="1209207"/>
                <a:gridCol w="880781"/>
              </a:tblGrid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O.G.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DESCRIPCION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PRESUPUESTO  DINAC 2016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PROYECTO MINISTERIO DE HACIENDA 2017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DIFERENCIA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VARIACION %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800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TRANSFERENCIAS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12,473,523,317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29,519,122,509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17,045,599,192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57.74%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812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TRANSF. CONS.  A ENT. DESC. A LA ADM. CENTRAL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              4,500,000,000  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-4,500,000,000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-100.00%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839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TRANSFERENCIA CORR. AL SECTOR EXTERNO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>
                          <a:effectLst/>
                        </a:rPr>
                        <a:t>                                 -    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600,000,000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600,000,000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100.00%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841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BECAS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1,734,973,317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1,614,973,317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-120,000,000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-7.43%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845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INDEMNIZACIONES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1,500,000,000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23,877,599,192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22,377,599,192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93.72%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851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TRANSFERENCIAS CORRIENTES AL SECTOR EXTERNO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4,738,550,000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3,426,550,000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-1,312,000,000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-38.29%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5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549896" y="98072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67544" y="1196752"/>
            <a:ext cx="82348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>
                <a:latin typeface="Trebuchet MS" panose="020B0603020202020204" pitchFamily="34" charset="0"/>
              </a:rPr>
              <a:t>Contempla las erogaciones no contempladas en los grupos anteriores, comprende el pago de Impuestos, Tasas, Multas y  Gastos judiciales cuyo monto se aumenta en un </a:t>
            </a:r>
            <a:r>
              <a:rPr lang="es-ES" altLang="es-MX" sz="2200" b="1" dirty="0" smtClean="0">
                <a:latin typeface="Trebuchet MS" panose="020B0603020202020204" pitchFamily="34" charset="0"/>
              </a:rPr>
              <a:t>38,4</a:t>
            </a:r>
            <a:r>
              <a:rPr lang="es-ES" altLang="es-MX" sz="2200" b="1" dirty="0">
                <a:latin typeface="Trebuchet MS" panose="020B0603020202020204" pitchFamily="34" charset="0"/>
              </a:rPr>
              <a:t>%</a:t>
            </a:r>
            <a:r>
              <a:rPr lang="es-ES" altLang="es-MX" sz="2000" dirty="0">
                <a:latin typeface="Trebuchet MS" panose="020B0603020202020204" pitchFamily="34" charset="0"/>
              </a:rPr>
              <a:t> en concepto de </a:t>
            </a:r>
            <a:r>
              <a:rPr lang="es-ES" altLang="es-MX" sz="2000" dirty="0" smtClean="0">
                <a:latin typeface="Trebuchet MS" panose="020B0603020202020204" pitchFamily="34" charset="0"/>
              </a:rPr>
              <a:t>IRACIS por superávit fiscal, </a:t>
            </a:r>
            <a:r>
              <a:rPr lang="es-ES" altLang="es-MX" sz="2000" dirty="0">
                <a:latin typeface="Trebuchet MS" panose="020B0603020202020204" pitchFamily="34" charset="0"/>
              </a:rPr>
              <a:t>IVA e Impuesto Inmobiliario.</a:t>
            </a:r>
            <a:endParaRPr lang="es-PY" altLang="es-MX" sz="2000" dirty="0">
              <a:latin typeface="Trebuchet MS" panose="020B0603020202020204" pitchFamily="34" charset="0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23528" y="116632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chemeClr val="tx2"/>
                </a:solidFill>
              </a:rPr>
              <a:t>Grupo 900: Gastos Varios</a:t>
            </a:r>
            <a:endParaRPr lang="es-MX" sz="36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31048"/>
              </p:ext>
            </p:extLst>
          </p:nvPr>
        </p:nvGraphicFramePr>
        <p:xfrm>
          <a:off x="372501" y="3068960"/>
          <a:ext cx="8424935" cy="191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031"/>
                <a:gridCol w="2962333"/>
                <a:gridCol w="1379693"/>
                <a:gridCol w="1365016"/>
                <a:gridCol w="1188885"/>
                <a:gridCol w="865977"/>
              </a:tblGrid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O.G.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DESCRIPCION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PRESUPUESTO  DINAC 2016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PROYECTO MINISTERIO DE HACIENDA 2017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DIFERENCIA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VARIACION %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900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>
                          <a:effectLst/>
                        </a:rPr>
                        <a:t>OTROS GASTOS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3,210,500,000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5,210,500,000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2,000,000,000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38.38%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910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PAGO DE IMPUESTOS, TASAS Y GASTOS JUDICIALES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3,010,500,000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5,010,500,000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2,000,000,000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39.92%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67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920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DEVOLUCION DE IMPUESTOS Y OTROS ING. NO TRIBUTARIOS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200,000,000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0.00%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63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549896" y="170080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4"/>
          <p:cNvSpPr txBox="1">
            <a:spLocks/>
          </p:cNvSpPr>
          <p:nvPr/>
        </p:nvSpPr>
        <p:spPr>
          <a:xfrm>
            <a:off x="333872" y="701824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chemeClr val="tx2"/>
                </a:solidFill>
              </a:rPr>
              <a:t>Proyecto de Presupuesto presentado por Ministerio de Hacienda</a:t>
            </a:r>
            <a:endParaRPr lang="es-MX" sz="3600" dirty="0">
              <a:solidFill>
                <a:schemeClr val="tx2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9775" y="2165955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2000" dirty="0">
                <a:latin typeface="Trebuchet MS" panose="020B0603020202020204" pitchFamily="34" charset="0"/>
              </a:rPr>
              <a:t>El Proyecto de Presupuesto presentado por el Ministerio de Hacienda al Congreso Nacional, correspondiente al Ejercicio Fiscal 2017 presenta modificaciones negativas con respecto al Anteproyecto enviado por DINAC, equivalente a Gs. 17.294.296.144.- </a:t>
            </a:r>
            <a:endParaRPr lang="es-PY" altLang="es-MX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63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549896" y="162880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4"/>
          <p:cNvSpPr txBox="1">
            <a:spLocks/>
          </p:cNvSpPr>
          <p:nvPr/>
        </p:nvSpPr>
        <p:spPr>
          <a:xfrm>
            <a:off x="333872" y="629816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chemeClr val="tx2"/>
                </a:solidFill>
              </a:rPr>
              <a:t>Proyecto de Presupuesto presentado por Ministerio de Hacienda</a:t>
            </a:r>
            <a:endParaRPr lang="es-MX" sz="36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174066"/>
              </p:ext>
            </p:extLst>
          </p:nvPr>
        </p:nvGraphicFramePr>
        <p:xfrm>
          <a:off x="333873" y="1772816"/>
          <a:ext cx="8485502" cy="3998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837"/>
                <a:gridCol w="2107418"/>
                <a:gridCol w="1436644"/>
                <a:gridCol w="1945906"/>
                <a:gridCol w="1483775"/>
                <a:gridCol w="900922"/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GRUPO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DESCRIPCION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ANTEPROYECTO DINAC 2017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PROYECTO MINISTERIO DE HACIENDA 2017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DIFERENCIA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 VARIACION % 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100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SERVICIOS PERSONALES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138,573,534,100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136,688,948,100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-1,884,586,000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-1.38%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200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SERVICIOS NO PERSONALES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49,246,692,554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46,988,948,506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-2,257,744,048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-4.80%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300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BIENES DE CONSUMO E INSUMOS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10,434,064,641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9,978,251,990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-455,812,651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-4.57%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500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INVERSION FISICA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48,352,436,863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42,645,111,628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-5,707,325,235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-13.38%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800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TRANSFERENCIAS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32,947,426,227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29,519,122,509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-3,428,303,718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-11.61%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>
                          <a:effectLst/>
                        </a:rPr>
                        <a:t>900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>
                          <a:effectLst/>
                        </a:rPr>
                        <a:t>OTROS GASTOS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8,771,024,492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5,210,500,000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>
                          <a:effectLst/>
                        </a:rPr>
                        <a:t>-3,560,524,492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-68.33%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1" u="none" strike="noStrike" dirty="0">
                          <a:effectLst/>
                        </a:rPr>
                        <a:t>TOTAL GENERAL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288,325,178,877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271,030,882,733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-17,294,296,144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-6.38%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endParaRPr lang="es-MX" sz="14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400" b="1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GASTOS CORRIENTES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239,972,742,014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228,385,771,105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-11,586,970,909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-5.07%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effectLst/>
                        </a:rPr>
                        <a:t>GASTOS DE CAPITAL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48,352,436,863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42,645,111,628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>
                          <a:effectLst/>
                        </a:rPr>
                        <a:t>-5,707,325,235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u="none" strike="noStrike" dirty="0">
                          <a:effectLst/>
                        </a:rPr>
                        <a:t>-13.38%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4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1" y="52862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INGRESOS COMPARATIVOS 2015-2016</a:t>
            </a:r>
            <a:endParaRPr lang="es-MX" sz="28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549896" y="90872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8" y="1052736"/>
            <a:ext cx="8632724" cy="467893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595048"/>
            <a:ext cx="5573821" cy="93029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466692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INGRESOS</a:t>
            </a:r>
            <a:endParaRPr lang="es-MX" sz="28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475656" y="692696"/>
            <a:ext cx="67989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0" y="4917909"/>
            <a:ext cx="1558034" cy="52911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8" y="5533269"/>
            <a:ext cx="1597107" cy="54213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1159798" cy="331232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69" y="1704318"/>
            <a:ext cx="1152115" cy="437108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75" y="6057482"/>
            <a:ext cx="1092706" cy="54842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169387"/>
            <a:ext cx="894033" cy="355957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61" y="4175705"/>
            <a:ext cx="1066034" cy="52276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57013"/>
            <a:ext cx="1084322" cy="532027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8852"/>
            <a:ext cx="5604560" cy="715932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86" y="1597551"/>
            <a:ext cx="792482" cy="463297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70" y="2648666"/>
            <a:ext cx="792482" cy="499873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08" y="1476354"/>
            <a:ext cx="4518677" cy="4472926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40" y="2564904"/>
            <a:ext cx="911824" cy="665559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69501"/>
            <a:ext cx="911824" cy="6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MOVIMIENTOS PASAJEROS</a:t>
            </a:r>
            <a:endParaRPr lang="es-MX" sz="28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691680" y="764704"/>
            <a:ext cx="6995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2816"/>
            <a:ext cx="4032448" cy="47598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1130931" cy="154620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80713"/>
            <a:ext cx="1049260" cy="123059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65" y="2796759"/>
            <a:ext cx="1164713" cy="311455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6" y="5805264"/>
            <a:ext cx="4231892" cy="74104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1" y="3921145"/>
            <a:ext cx="1250822" cy="44395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0305">
            <a:off x="1105751" y="4200306"/>
            <a:ext cx="827343" cy="60389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63" y="4445100"/>
            <a:ext cx="1273061" cy="35205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3120">
            <a:off x="2316879" y="3494903"/>
            <a:ext cx="1243068" cy="90734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50640"/>
            <a:ext cx="1712840" cy="646312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4" y="1556792"/>
            <a:ext cx="2883926" cy="872627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69" y="836712"/>
            <a:ext cx="3785311" cy="51409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06408"/>
            <a:ext cx="1151396" cy="229316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776535"/>
            <a:ext cx="1172576" cy="395672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589240"/>
            <a:ext cx="2677674" cy="544069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32" y="3284277"/>
            <a:ext cx="1120740" cy="38844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3120">
            <a:off x="6607859" y="2343089"/>
            <a:ext cx="1243068" cy="90734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12776"/>
            <a:ext cx="1607835" cy="547506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24783"/>
            <a:ext cx="2694834" cy="5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6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6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6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1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1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1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1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1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6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26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1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76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26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1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627784" y="892644"/>
            <a:ext cx="470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Y" sz="2400" b="1" dirty="0" smtClean="0"/>
              <a:t>ESTADO DE RESULTADOS - EGRESOS</a:t>
            </a:r>
            <a:endParaRPr lang="es-PY" sz="2400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38026"/>
            <a:ext cx="8352928" cy="45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559016" y="892644"/>
            <a:ext cx="484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Y" sz="2400" b="1" dirty="0" smtClean="0"/>
              <a:t>ESTADO DE RESULTADOS - INGRESOS</a:t>
            </a:r>
            <a:endParaRPr lang="es-PY" sz="24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0867"/>
            <a:ext cx="7718479" cy="44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969987" y="1527175"/>
            <a:ext cx="347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Y" sz="2400" b="1" dirty="0" smtClean="0"/>
              <a:t>ESTADO DE RESULTADOS </a:t>
            </a:r>
            <a:endParaRPr lang="es-PY" sz="24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23540"/>
            <a:ext cx="8424936" cy="14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2960" y="828312"/>
            <a:ext cx="7543800" cy="872496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chemeClr val="accent5">
                    <a:lumMod val="75000"/>
                  </a:schemeClr>
                </a:solidFill>
              </a:rPr>
              <a:t>TENDENCIA – PERIODO 2013/2015</a:t>
            </a:r>
            <a:endParaRPr lang="es-MX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2729" y="5157192"/>
            <a:ext cx="732163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Y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 variación positiva entre el periodo 2013 al 2015, representa 677,90 %, si bien se observa que en el 2014 hubo perdida, la misma se debió al impacto que produce en nuestros resultados las Transferencias </a:t>
            </a:r>
            <a:r>
              <a:rPr lang="es-PY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Intergubernamentales </a:t>
            </a:r>
            <a:r>
              <a:rPr lang="es-PY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Y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Ministerio </a:t>
            </a:r>
            <a:r>
              <a:rPr lang="es-PY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 Hacienda.</a:t>
            </a:r>
            <a:endParaRPr lang="es-MX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9"/>
            <a:ext cx="7498792" cy="341042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2857"/>
            <a:ext cx="1797932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1561</Words>
  <Application>Microsoft Office PowerPoint</Application>
  <PresentationFormat>Presentación en pantalla (4:3)</PresentationFormat>
  <Paragraphs>486</Paragraphs>
  <Slides>23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SimSun</vt:lpstr>
      <vt:lpstr>Adobe Gothic Std B</vt:lpstr>
      <vt:lpstr>Arial</vt:lpstr>
      <vt:lpstr>Arial Narrow</vt:lpstr>
      <vt:lpstr>Calibri</vt:lpstr>
      <vt:lpstr>Cambria</vt:lpstr>
      <vt:lpstr>Times New Roman</vt:lpstr>
      <vt:lpstr>Trebuchet MS</vt:lpstr>
      <vt:lpstr>Tema de Office</vt:lpstr>
      <vt:lpstr>Presentación de PowerPoint</vt:lpstr>
      <vt:lpstr>INCREMENTO DE LOS INGRESOS</vt:lpstr>
      <vt:lpstr>INGRESOS COMPARATIVOS 2015-2016</vt:lpstr>
      <vt:lpstr>INGRESOS</vt:lpstr>
      <vt:lpstr>MOVIMIENTOS PASAJEROS</vt:lpstr>
      <vt:lpstr>Presentación de PowerPoint</vt:lpstr>
      <vt:lpstr>Presentación de PowerPoint</vt:lpstr>
      <vt:lpstr>Presentación de PowerPoint</vt:lpstr>
      <vt:lpstr>TENDENCIA – PERIODO 2013/2015</vt:lpstr>
      <vt:lpstr>Presentación de PowerPoint</vt:lpstr>
      <vt:lpstr>Presentación de PowerPoint</vt:lpstr>
      <vt:lpstr>PROYECTO DE PRESUPUESTO</vt:lpstr>
      <vt:lpstr>Presentación de PowerPoint</vt:lpstr>
      <vt:lpstr>Grupo 100: Servicios Personales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Mendoza Colombino</dc:creator>
  <cp:lastModifiedBy>Alfredo Leguizamon</cp:lastModifiedBy>
  <cp:revision>59</cp:revision>
  <dcterms:created xsi:type="dcterms:W3CDTF">2016-10-10T11:09:40Z</dcterms:created>
  <dcterms:modified xsi:type="dcterms:W3CDTF">2016-10-11T16:26:28Z</dcterms:modified>
</cp:coreProperties>
</file>