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5" r:id="rId4"/>
  </p:sldMasterIdLst>
  <p:notesMasterIdLst>
    <p:notesMasterId r:id="rId18"/>
  </p:notesMasterIdLst>
  <p:handoutMasterIdLst>
    <p:handoutMasterId r:id="rId19"/>
  </p:handoutMasterIdLst>
  <p:sldIdLst>
    <p:sldId id="266" r:id="rId5"/>
    <p:sldId id="257" r:id="rId6"/>
    <p:sldId id="258" r:id="rId7"/>
    <p:sldId id="271" r:id="rId8"/>
    <p:sldId id="274" r:id="rId9"/>
    <p:sldId id="275" r:id="rId10"/>
    <p:sldId id="280" r:id="rId11"/>
    <p:sldId id="281" r:id="rId12"/>
    <p:sldId id="278" r:id="rId13"/>
    <p:sldId id="279" r:id="rId14"/>
    <p:sldId id="276" r:id="rId15"/>
    <p:sldId id="282" r:id="rId16"/>
    <p:sldId id="256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 showGuides="1">
      <p:cViewPr varScale="1">
        <p:scale>
          <a:sx n="92" d="100"/>
          <a:sy n="92" d="100"/>
        </p:scale>
        <p:origin x="-4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29/06/2023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29/06/2023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5700"/>
            <a:ext cx="5540375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0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56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74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35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66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15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952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5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Gráfico 37">
            <a:extLst>
              <a:ext uri="{FF2B5EF4-FFF2-40B4-BE49-F238E27FC236}">
                <a16:creationId xmlns="" xmlns:a16="http://schemas.microsoft.com/office/drawing/2014/main" id="{60D28706-DC0F-46D1-8B9E-1C7B16C46F29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Gráfico 36">
            <a:extLst>
              <a:ext uri="{FF2B5EF4-FFF2-40B4-BE49-F238E27FC236}">
                <a16:creationId xmlns="" xmlns:a16="http://schemas.microsoft.com/office/drawing/2014/main" id="{ADA89333-6E18-459A-BBF9-1DB1FE249EDA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227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DD.MM.20XX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564293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DD.MM.20XX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57161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Mes</a:t>
            </a:r>
            <a:br>
              <a:rPr lang="es-ES" noProof="0" dirty="0"/>
            </a:br>
            <a:r>
              <a:rPr lang="es-ES" noProof="0" dirty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938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0845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29894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6" name="Forma libre: Forma 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8" name="Marcador de texto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3961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Gráfico 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477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Gráfico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Subtítulo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4" name="Gráfico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DD.MM.20XX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568061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DD.MM.20XX</a:t>
            </a:r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20480E6F-0F2F-45F0-A9AC-1E7344FD7279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Gráfico 12">
            <a:extLst>
              <a:ext uri="{FF2B5EF4-FFF2-40B4-BE49-F238E27FC236}">
                <a16:creationId xmlns="" xmlns:a16="http://schemas.microsoft.com/office/drawing/2014/main" id="{D5D0CA03-4B66-44E4-A430-86EDDCA41B0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976737FC-363F-4E4F-A78F-47F2945CF56B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1" name="Forma libre: Forma 24">
            <a:extLst>
              <a:ext uri="{FF2B5EF4-FFF2-40B4-BE49-F238E27FC236}">
                <a16:creationId xmlns="" xmlns:a16="http://schemas.microsoft.com/office/drawing/2014/main" id="{50469EC9-57AD-4FAA-9010-D48FEE32305A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15160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noProof="0"/>
              <a:t>DD.MM.20XX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0A113489-1824-4C45-8C28-15E90E1DD18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Gráfico 12">
            <a:extLst>
              <a:ext uri="{FF2B5EF4-FFF2-40B4-BE49-F238E27FC236}">
                <a16:creationId xmlns="" xmlns:a16="http://schemas.microsoft.com/office/drawing/2014/main" id="{99523530-C167-4FD6-85FA-60631E84AB04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grpSp>
        <p:nvGrpSpPr>
          <p:cNvPr id="10" name="Gráfico 39">
            <a:extLst>
              <a:ext uri="{FF2B5EF4-FFF2-40B4-BE49-F238E27FC236}">
                <a16:creationId xmlns="" xmlns:a16="http://schemas.microsoft.com/office/drawing/2014/main" id="{46375FC7-CAED-47EB-AB52-DC7BB5E35004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1" name="Forma libre: Forma 41">
              <a:extLst>
                <a:ext uri="{FF2B5EF4-FFF2-40B4-BE49-F238E27FC236}">
                  <a16:creationId xmlns="" xmlns:a16="http://schemas.microsoft.com/office/drawing/2014/main" id="{E0D746F8-2F4B-42AF-8E83-78833117DF54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: Forma 42">
              <a:extLst>
                <a:ext uri="{FF2B5EF4-FFF2-40B4-BE49-F238E27FC236}">
                  <a16:creationId xmlns="" xmlns:a16="http://schemas.microsoft.com/office/drawing/2014/main" id="{AC719863-56AE-4E7C-A778-D0A1BFE8A19B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: Forma 43">
              <a:extLst>
                <a:ext uri="{FF2B5EF4-FFF2-40B4-BE49-F238E27FC236}">
                  <a16:creationId xmlns="" xmlns:a16="http://schemas.microsoft.com/office/drawing/2014/main" id="{004D55B0-F366-41FD-BFC2-CAD6F76EB777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: Forma 44">
              <a:extLst>
                <a:ext uri="{FF2B5EF4-FFF2-40B4-BE49-F238E27FC236}">
                  <a16:creationId xmlns="" xmlns:a16="http://schemas.microsoft.com/office/drawing/2014/main" id="{033957AE-6648-44D7-8290-CBD574299184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: Forma 45">
              <a:extLst>
                <a:ext uri="{FF2B5EF4-FFF2-40B4-BE49-F238E27FC236}">
                  <a16:creationId xmlns="" xmlns:a16="http://schemas.microsoft.com/office/drawing/2014/main" id="{E294E5E9-42FA-4E95-90E3-2D7B2629B65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: Forma 46">
              <a:extLst>
                <a:ext uri="{FF2B5EF4-FFF2-40B4-BE49-F238E27FC236}">
                  <a16:creationId xmlns="" xmlns:a16="http://schemas.microsoft.com/office/drawing/2014/main" id="{E5650581-E391-4E73-86FF-0745984B7DD3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7" name="Gráfico 19">
            <a:extLst>
              <a:ext uri="{FF2B5EF4-FFF2-40B4-BE49-F238E27FC236}">
                <a16:creationId xmlns="" xmlns:a16="http://schemas.microsoft.com/office/drawing/2014/main" id="{58B32FA2-4456-4AB5-9606-2B7B5D2319CC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793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DD.MM.20XX</a:t>
            </a: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0A1CE2FF-807B-40C0-8168-FC53944C4D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Gráfico 12">
            <a:extLst>
              <a:ext uri="{FF2B5EF4-FFF2-40B4-BE49-F238E27FC236}">
                <a16:creationId xmlns="" xmlns:a16="http://schemas.microsoft.com/office/drawing/2014/main" id="{1B11CB0B-DD5A-4EC1-B38B-6AE893687ED0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grpSp>
        <p:nvGrpSpPr>
          <p:cNvPr id="13" name="Gráfico 39">
            <a:extLst>
              <a:ext uri="{FF2B5EF4-FFF2-40B4-BE49-F238E27FC236}">
                <a16:creationId xmlns="" xmlns:a16="http://schemas.microsoft.com/office/drawing/2014/main" id="{8CC630C8-6E3A-4206-8392-871C334F0D05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4" name="Forma libre: Forma 41">
              <a:extLst>
                <a:ext uri="{FF2B5EF4-FFF2-40B4-BE49-F238E27FC236}">
                  <a16:creationId xmlns="" xmlns:a16="http://schemas.microsoft.com/office/drawing/2014/main" id="{B6ED0938-AD47-4C32-89AF-B7E7BAB4F34B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: Forma 42">
              <a:extLst>
                <a:ext uri="{FF2B5EF4-FFF2-40B4-BE49-F238E27FC236}">
                  <a16:creationId xmlns="" xmlns:a16="http://schemas.microsoft.com/office/drawing/2014/main" id="{90C3BDC9-6549-4642-9996-5493C3453210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: Forma 43">
              <a:extLst>
                <a:ext uri="{FF2B5EF4-FFF2-40B4-BE49-F238E27FC236}">
                  <a16:creationId xmlns="" xmlns:a16="http://schemas.microsoft.com/office/drawing/2014/main" id="{6AC1682A-9C19-4AE1-A8AC-C75CB30B1C9F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: Forma 44">
              <a:extLst>
                <a:ext uri="{FF2B5EF4-FFF2-40B4-BE49-F238E27FC236}">
                  <a16:creationId xmlns="" xmlns:a16="http://schemas.microsoft.com/office/drawing/2014/main" id="{20FCED83-B477-4018-B20C-6EA8932FD438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: Forma 45">
              <a:extLst>
                <a:ext uri="{FF2B5EF4-FFF2-40B4-BE49-F238E27FC236}">
                  <a16:creationId xmlns="" xmlns:a16="http://schemas.microsoft.com/office/drawing/2014/main" id="{901B48BE-9F4F-42DB-8971-B014B0561CCA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: Forma 46">
              <a:extLst>
                <a:ext uri="{FF2B5EF4-FFF2-40B4-BE49-F238E27FC236}">
                  <a16:creationId xmlns="" xmlns:a16="http://schemas.microsoft.com/office/drawing/2014/main" id="{EFC95361-FC6C-4397-991A-81760E24AEF3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20AD36C1-9330-4685-A5F4-C9866DE36558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782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noProof="0"/>
              <a:t>DD.MM.20XX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D1ADAB3C-6A05-4719-A60D-6F28301A028E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Gráfico 12">
            <a:extLst>
              <a:ext uri="{FF2B5EF4-FFF2-40B4-BE49-F238E27FC236}">
                <a16:creationId xmlns="" xmlns:a16="http://schemas.microsoft.com/office/drawing/2014/main" id="{8F1C54D2-2001-4DC7-AF7F-5107C901EAF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grpSp>
        <p:nvGrpSpPr>
          <p:cNvPr id="9" name="Gráfico 39">
            <a:extLst>
              <a:ext uri="{FF2B5EF4-FFF2-40B4-BE49-F238E27FC236}">
                <a16:creationId xmlns="" xmlns:a16="http://schemas.microsoft.com/office/drawing/2014/main" id="{8E39989B-450C-4612-BDFE-8730EC6FAAB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Forma libre: Forma 41">
              <a:extLst>
                <a:ext uri="{FF2B5EF4-FFF2-40B4-BE49-F238E27FC236}">
                  <a16:creationId xmlns="" xmlns:a16="http://schemas.microsoft.com/office/drawing/2014/main" id="{C8C69A41-538F-4C2A-A621-D9E2D7682AA3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: Forma 42">
              <a:extLst>
                <a:ext uri="{FF2B5EF4-FFF2-40B4-BE49-F238E27FC236}">
                  <a16:creationId xmlns="" xmlns:a16="http://schemas.microsoft.com/office/drawing/2014/main" id="{9FAC0667-3977-471A-8EFB-56220780FAB4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: Forma 43">
              <a:extLst>
                <a:ext uri="{FF2B5EF4-FFF2-40B4-BE49-F238E27FC236}">
                  <a16:creationId xmlns="" xmlns:a16="http://schemas.microsoft.com/office/drawing/2014/main" id="{74D4983B-6348-4B52-865D-FF5A8247841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: Forma 44">
              <a:extLst>
                <a:ext uri="{FF2B5EF4-FFF2-40B4-BE49-F238E27FC236}">
                  <a16:creationId xmlns="" xmlns:a16="http://schemas.microsoft.com/office/drawing/2014/main" id="{A2FF0993-EC44-434E-B2C0-1D7B0A39499F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: Forma 45">
              <a:extLst>
                <a:ext uri="{FF2B5EF4-FFF2-40B4-BE49-F238E27FC236}">
                  <a16:creationId xmlns="" xmlns:a16="http://schemas.microsoft.com/office/drawing/2014/main" id="{A8A46442-D9E1-44A4-BF24-37DFA147B12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: Forma 46">
              <a:extLst>
                <a:ext uri="{FF2B5EF4-FFF2-40B4-BE49-F238E27FC236}">
                  <a16:creationId xmlns="" xmlns:a16="http://schemas.microsoft.com/office/drawing/2014/main" id="{E519F21A-8890-4564-8B98-EF184973371B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6" name="Gráfico 19">
            <a:extLst>
              <a:ext uri="{FF2B5EF4-FFF2-40B4-BE49-F238E27FC236}">
                <a16:creationId xmlns="" xmlns:a16="http://schemas.microsoft.com/office/drawing/2014/main" id="{1076B86D-E195-4F09-A2AF-42ECA64B0E7E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294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noProof="0"/>
              <a:t>DD.MM.20XX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8B8F001F-E40B-4B21-9420-292531792E0E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Gráfico 12">
            <a:extLst>
              <a:ext uri="{FF2B5EF4-FFF2-40B4-BE49-F238E27FC236}">
                <a16:creationId xmlns="" xmlns:a16="http://schemas.microsoft.com/office/drawing/2014/main" id="{EABB40ED-D479-4E89-AE9A-501FC1DE4C2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grpSp>
        <p:nvGrpSpPr>
          <p:cNvPr id="7" name="Gráfico 39">
            <a:extLst>
              <a:ext uri="{FF2B5EF4-FFF2-40B4-BE49-F238E27FC236}">
                <a16:creationId xmlns="" xmlns:a16="http://schemas.microsoft.com/office/drawing/2014/main" id="{3A8E037C-F600-4262-98BD-500E6BA9D09A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8" name="Forma libre: Forma 41">
              <a:extLst>
                <a:ext uri="{FF2B5EF4-FFF2-40B4-BE49-F238E27FC236}">
                  <a16:creationId xmlns="" xmlns:a16="http://schemas.microsoft.com/office/drawing/2014/main" id="{92011A24-0C89-4D38-A7AA-0DF84CE860F2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42">
              <a:extLst>
                <a:ext uri="{FF2B5EF4-FFF2-40B4-BE49-F238E27FC236}">
                  <a16:creationId xmlns="" xmlns:a16="http://schemas.microsoft.com/office/drawing/2014/main" id="{848F442D-BFB4-42F5-B0C2-D6BECB6EE09E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: Forma 43">
              <a:extLst>
                <a:ext uri="{FF2B5EF4-FFF2-40B4-BE49-F238E27FC236}">
                  <a16:creationId xmlns="" xmlns:a16="http://schemas.microsoft.com/office/drawing/2014/main" id="{CB2C445C-0161-4946-9627-03108C6788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: Forma 44">
              <a:extLst>
                <a:ext uri="{FF2B5EF4-FFF2-40B4-BE49-F238E27FC236}">
                  <a16:creationId xmlns="" xmlns:a16="http://schemas.microsoft.com/office/drawing/2014/main" id="{BE0FE091-807D-4D87-BBD4-D97AB00068B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: Forma 45">
              <a:extLst>
                <a:ext uri="{FF2B5EF4-FFF2-40B4-BE49-F238E27FC236}">
                  <a16:creationId xmlns="" xmlns:a16="http://schemas.microsoft.com/office/drawing/2014/main" id="{17CE3E87-FCA8-4D8C-9DA5-9EC27691F96A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: Forma 46">
              <a:extLst>
                <a:ext uri="{FF2B5EF4-FFF2-40B4-BE49-F238E27FC236}">
                  <a16:creationId xmlns="" xmlns:a16="http://schemas.microsoft.com/office/drawing/2014/main" id="{6FDCCD3A-3CAE-411D-B13F-A39DB60E8CA8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6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noProof="0"/>
              <a:t>DD.MM.20XX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4DCBD2EA-79F4-4055-B9E2-44C8BF49388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Gráfico 12">
            <a:extLst>
              <a:ext uri="{FF2B5EF4-FFF2-40B4-BE49-F238E27FC236}">
                <a16:creationId xmlns="" xmlns:a16="http://schemas.microsoft.com/office/drawing/2014/main" id="{BCEA2546-FA21-4B05-A5B3-0E0386ADAC0B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37">
            <a:extLst>
              <a:ext uri="{FF2B5EF4-FFF2-40B4-BE49-F238E27FC236}">
                <a16:creationId xmlns="" xmlns:a16="http://schemas.microsoft.com/office/drawing/2014/main" id="{282B37F3-F6D3-4A6E-8C46-2747C7F137D9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1" name="Gráfico 33">
            <a:extLst>
              <a:ext uri="{FF2B5EF4-FFF2-40B4-BE49-F238E27FC236}">
                <a16:creationId xmlns="" xmlns:a16="http://schemas.microsoft.com/office/drawing/2014/main" id="{636147FA-775E-404D-8336-DEE9D36BEAA9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Forma libre: Forma 32">
            <a:extLst>
              <a:ext uri="{FF2B5EF4-FFF2-40B4-BE49-F238E27FC236}">
                <a16:creationId xmlns="" xmlns:a16="http://schemas.microsoft.com/office/drawing/2014/main" id="{0BE4FC67-0F4F-4B5C-AD95-E74C9A6BBCFB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40">
            <a:extLst>
              <a:ext uri="{FF2B5EF4-FFF2-40B4-BE49-F238E27FC236}">
                <a16:creationId xmlns="" xmlns:a16="http://schemas.microsoft.com/office/drawing/2014/main" id="{D0E3E96A-49E9-4F3D-8A30-0FB8E357D74D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4599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DD.MM.20XX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784175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/>
              <a:t>DD.MM.20XX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862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  <p:sldLayoutId id="2147483691" r:id="rId15"/>
    <p:sldLayoutId id="214748369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3" r:id="rId22"/>
    <p:sldLayoutId id="2147483674" r:id="rId23"/>
    <p:sldLayoutId id="2147483664" r:id="rId24"/>
    <p:sldLayoutId id="2147483672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52355"/>
            <a:ext cx="4483224" cy="1855311"/>
          </a:xfrm>
        </p:spPr>
        <p:txBody>
          <a:bodyPr rtlCol="0"/>
          <a:lstStyle/>
          <a:p>
            <a:pPr algn="ctr"/>
            <a:r>
              <a:rPr lang="es-ES" sz="3200" b="1" dirty="0"/>
              <a:t>CÓDIGO DE </a:t>
            </a:r>
            <a:br>
              <a:rPr lang="es-ES" sz="3200" b="1" dirty="0"/>
            </a:br>
            <a:r>
              <a:rPr lang="es-ES" sz="3200" b="1" dirty="0"/>
              <a:t>BUEN GOBIERNO</a:t>
            </a:r>
            <a:br>
              <a:rPr lang="es-ES" sz="3200" b="1" dirty="0"/>
            </a:br>
            <a:r>
              <a:rPr lang="es-ES" sz="3200" b="1" dirty="0"/>
              <a:t>4ta. </a:t>
            </a:r>
            <a:r>
              <a:rPr lang="es-ES" sz="3200" b="1" dirty="0" smtClean="0"/>
              <a:t>VERSIÓN Resolución 998/2022</a:t>
            </a:r>
            <a:endParaRPr lang="es-ES" sz="32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6260" y="5277637"/>
            <a:ext cx="2566540" cy="551663"/>
          </a:xfrm>
        </p:spPr>
        <p:txBody>
          <a:bodyPr rtlCol="0"/>
          <a:lstStyle/>
          <a:p>
            <a:pPr algn="ctr" rtl="0"/>
            <a:r>
              <a:rPr lang="es-ES" b="1" dirty="0"/>
              <a:t>JUNIO 2023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627" y="1863264"/>
            <a:ext cx="5948273" cy="460836"/>
          </a:xfrm>
        </p:spPr>
        <p:txBody>
          <a:bodyPr rtlCol="0">
            <a:noAutofit/>
          </a:bodyPr>
          <a:lstStyle/>
          <a:p>
            <a:pPr rtl="0"/>
            <a:r>
              <a:rPr lang="es-ES" sz="2400" i="1" dirty="0"/>
              <a:t>Comisión Bicameral de Presupuesto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0D6605E-9E66-4DE4-9F30-CBAA446500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53" y="-40571"/>
            <a:ext cx="1057141" cy="13288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AEE678A7-F9F1-489F-975C-74AA950CA775}"/>
              </a:ext>
            </a:extLst>
          </p:cNvPr>
          <p:cNvCxnSpPr/>
          <p:nvPr/>
        </p:nvCxnSpPr>
        <p:spPr>
          <a:xfrm>
            <a:off x="4483223" y="159512"/>
            <a:ext cx="0" cy="1128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ngreso 2030 Paragu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16276"/>
            <a:ext cx="3619500" cy="10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Marcador de posición de imagen"/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983"/>
          <a:stretch>
            <a:fillRect/>
          </a:stretch>
        </p:blipFill>
        <p:spPr>
          <a:xfrm>
            <a:off x="4483223" y="-1"/>
            <a:ext cx="7717653" cy="6052887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63" y="540683"/>
            <a:ext cx="9692640" cy="918965"/>
          </a:xfrm>
        </p:spPr>
        <p:txBody>
          <a:bodyPr rtlCol="0"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 III  </a:t>
            </a:r>
            <a:b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POLÍTICAS DE BUEN GOBIERNO </a:t>
            </a:r>
            <a:b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GESTIÓN DE LA INSTITUCIÓN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fld id="{D495E168-DA5E-4888-8D8A-92B118324C14}" type="slidenum">
              <a:rPr lang="es-ES" smtClean="0"/>
              <a:t>10</a:t>
            </a:fld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0FF5BA4-00A1-4DEE-8AA9-5CFBA9C65718}"/>
              </a:ext>
            </a:extLst>
          </p:cNvPr>
          <p:cNvSpPr/>
          <p:nvPr/>
        </p:nvSpPr>
        <p:spPr>
          <a:xfrm>
            <a:off x="874642" y="1750837"/>
            <a:ext cx="90777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4. POLÍTICAS SOBRE RIESGOS</a:t>
            </a:r>
          </a:p>
          <a:p>
            <a:pPr algn="ctr"/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NOVENO 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POLÍTICAS FRENTE AL CONTROL INTERNO</a:t>
            </a:r>
          </a:p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31°.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Compromiso frente al Control Interno.</a:t>
            </a:r>
          </a:p>
          <a:p>
            <a:pPr algn="ctr"/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DÉCIMO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POLÍTICAS SOBRE RIESGOS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32°.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Administración de Riesgos.</a:t>
            </a: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B1D132C-014D-771E-E65B-D5A1544C6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6" b="80286" l="10000" r="90000">
                        <a14:foregroundMark x1="36146" y1="12286" x2="36146" y2="12286"/>
                        <a14:foregroundMark x1="59479" y1="17286" x2="59479" y2="17286"/>
                        <a14:foregroundMark x1="60885" y1="24857" x2="60885" y2="24857"/>
                        <a14:foregroundMark x1="39219" y1="34857" x2="39219" y2="34857"/>
                        <a14:foregroundMark x1="61458" y1="38143" x2="61458" y2="38143"/>
                      </a14:backgroundRemoval>
                    </a14:imgEffect>
                  </a14:imgLayer>
                </a14:imgProps>
              </a:ext>
            </a:extLst>
          </a:blip>
          <a:srcRect l="29347" t="5597" r="29687" b="35717"/>
          <a:stretch/>
        </p:blipFill>
        <p:spPr>
          <a:xfrm>
            <a:off x="3485321" y="4291268"/>
            <a:ext cx="4309820" cy="2026049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="" xmlns:a16="http://schemas.microsoft.com/office/drawing/2014/main" id="{6FA0A1AD-DEE2-4598-8D3B-C1F65F315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BCCABD-7E0B-4F62-B35C-9350C5B5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46" y="304800"/>
            <a:ext cx="9692640" cy="94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TÍTULO IV </a:t>
            </a:r>
            <a:b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LA ADMINISTRACIÓN DE LAS POLÍTICAS DE BUEN GOBIERNO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entación - Chisme Y La Metáfora Controversia Fotos, Retratos, Imágenes Y  Fotografía De Archivo Libres De Derecho. Image 54907893.">
            <a:extLst>
              <a:ext uri="{FF2B5EF4-FFF2-40B4-BE49-F238E27FC236}">
                <a16:creationId xmlns="" xmlns:a16="http://schemas.microsoft.com/office/drawing/2014/main" id="{BC0E833D-D90B-FBCF-4B01-E66D68E0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650" y="3696924"/>
            <a:ext cx="3304622" cy="24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A5F7333-4C1F-4EAC-8207-AE83CFE5C276}"/>
              </a:ext>
            </a:extLst>
          </p:cNvPr>
          <p:cNvSpPr/>
          <p:nvPr/>
        </p:nvSpPr>
        <p:spPr>
          <a:xfrm>
            <a:off x="798046" y="1794359"/>
            <a:ext cx="9918966" cy="4377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PRIMERO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COMITÉ DE BUEN GOBIERNO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33º.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Composición, Nominación y Período de los Miembros del Comité de Buen Gobierno.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34º.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Perfil de los Miembros del Comité de Buen Gobierno y cumplimiento de sus Funciones.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35º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 Funciones y Atribuciones del Comité de Buen Gobierno.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SEGUNDO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DE LA RESOLUCIÓN DE CONTROVERSIAS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36º.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Resolución de Controversias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400" i="1" dirty="0"/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b="1" i="1" dirty="0"/>
              <a:t>		</a:t>
            </a:r>
            <a:endParaRPr lang="en-US" sz="1400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0DD0D38-0434-407E-B6A8-DA64E70E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495E168-DA5E-4888-8D8A-92B118324C14}" type="slidenum">
              <a:rPr lang="en-US" noProof="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noProof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A5F7333-4C1F-4EAC-8207-AE83CFE5C276}"/>
              </a:ext>
            </a:extLst>
          </p:cNvPr>
          <p:cNvSpPr/>
          <p:nvPr/>
        </p:nvSpPr>
        <p:spPr>
          <a:xfrm>
            <a:off x="901145" y="1641759"/>
            <a:ext cx="9872869" cy="455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1700" b="1" i="1" dirty="0"/>
              <a:t>				</a:t>
            </a:r>
            <a:endParaRPr lang="en-US" sz="1700" i="1" dirty="0"/>
          </a:p>
          <a:p>
            <a:pPr indent="-182880" algn="ctr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TERCERO</a:t>
            </a:r>
          </a:p>
          <a:p>
            <a:pPr indent="-182880" algn="ctr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 LOS INDICADORES DE BUEN GOBIERNO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Art. 37º.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Indicadores de Buen Gobierno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CUARTO </a:t>
            </a:r>
          </a:p>
          <a:p>
            <a:pPr indent="-182880" algn="ctr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DE LA ADOPCIÓN, VIGENCIA, DIVULGACIÓN Y REFORMA DE LAS POLÍTICAS DE BUEN GOBIERNO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Art. 38º.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Divulgación de las Políticas de Buen Gobierno.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Art. 39º.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Reforma de las Políticas de Buen Gobierno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Art. 40°.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Comunicar a quienes corresponda y cumplido, archivar.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1700" i="1" dirty="0"/>
          </a:p>
        </p:txBody>
      </p:sp>
      <p:pic>
        <p:nvPicPr>
          <p:cNvPr id="7170" name="Picture 2" descr="Bancos tendrán que adoptar el Gobierno Corporativo -  ElCapitalFinanciero.com - Noticias Financieras de Panamá">
            <a:extLst>
              <a:ext uri="{FF2B5EF4-FFF2-40B4-BE49-F238E27FC236}">
                <a16:creationId xmlns="" xmlns:a16="http://schemas.microsoft.com/office/drawing/2014/main" id="{D14C36BF-3EFE-B208-DEDD-77AF54D2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3185" y="4352755"/>
            <a:ext cx="2455326" cy="18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="" xmlns:a16="http://schemas.microsoft.com/office/drawing/2014/main" id="{6FA0A1AD-DEE2-4598-8D3B-C1F65F315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BCCABD-7E0B-4F62-B35C-9350C5B5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41" y="410817"/>
            <a:ext cx="9692640" cy="9094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TÍTULO IV </a:t>
            </a:r>
            <a:b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LA ADMINISTRACIÓN DE LAS POLÍTICAS DE BUEN GOBIERNO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0DD0D38-0434-407E-B6A8-DA64E70E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495E168-DA5E-4888-8D8A-92B118324C14}" type="slidenum">
              <a:rPr lang="en-US" noProof="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noProof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=""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939569" y="2405850"/>
            <a:ext cx="11271651" cy="2475478"/>
          </a:xfr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987" y="831672"/>
            <a:ext cx="9144000" cy="655621"/>
          </a:xfrm>
        </p:spPr>
        <p:txBody>
          <a:bodyPr rtlCol="0"/>
          <a:lstStyle/>
          <a:p>
            <a:r>
              <a:rPr lang="es-ES" dirty="0"/>
              <a:t>¡GRACIAS!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fld id="{D495E168-DA5E-4888-8D8A-92B118324C14}" type="slidenum">
              <a:rPr lang="es-ES" smtClean="0"/>
              <a:pPr rtl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=""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1396781" y="0"/>
            <a:ext cx="3894833" cy="5655076"/>
          </a:xfr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02162"/>
            <a:ext cx="5128196" cy="782638"/>
          </a:xfrm>
        </p:spPr>
        <p:txBody>
          <a:bodyPr rtlCol="0">
            <a:noAutofit/>
          </a:bodyPr>
          <a:lstStyle/>
          <a:p>
            <a:pPr algn="ctr"/>
            <a:r>
              <a:rPr lang="es-PY" sz="2000" dirty="0"/>
              <a:t>¿QUE ES UN CÓDIGO DE BUEN GOBIERNO?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fld id="{D495E168-DA5E-4888-8D8A-92B118324C14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108458"/>
            <a:ext cx="5045448" cy="354661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Son disposiciones voluntarias de autorregulación de quienes ejercen el gobierno de las entidades que, a manera de compromiso ético, buscan garantizar una gestión eficiente, íntegra y transparente en la administración pública.</a:t>
            </a:r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=""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681709" y="1483675"/>
            <a:ext cx="6510291" cy="3438427"/>
          </a:xfr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90870"/>
            <a:ext cx="5153025" cy="1815837"/>
          </a:xfrm>
        </p:spPr>
        <p:txBody>
          <a:bodyPr rtlCol="0" anchor="ctr">
            <a:norm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CUARTA VERSIÓN DEL CÓDIGO DE BUEN GOBIERNO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RESOLUCIÓN Nº 998</a:t>
            </a:r>
            <a:br>
              <a:rPr lang="es-ES" sz="2400" b="1" dirty="0"/>
            </a:br>
            <a:r>
              <a:rPr lang="es-ES" sz="2400" b="1" dirty="0"/>
              <a:t>                </a:t>
            </a:r>
            <a:r>
              <a:rPr lang="es-ES" sz="1800" b="1" dirty="0"/>
              <a:t>22 de diciembre de 2022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fld id="{D495E168-DA5E-4888-8D8A-92B118324C14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2261048"/>
            <a:ext cx="4851642" cy="4208014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</a:pPr>
            <a:endParaRPr lang="es-ES" sz="2100" dirty="0"/>
          </a:p>
          <a:p>
            <a:r>
              <a:rPr lang="es-ES" sz="2100" dirty="0"/>
              <a:t>I. DE LA ORIENTACIÓN ESTRATÉGICA DE LA INSTITUCIÓN</a:t>
            </a:r>
          </a:p>
          <a:p>
            <a:r>
              <a:rPr lang="es-ES" sz="2100" dirty="0"/>
              <a:t>II. DE LAS POLÍTICAS DE BUEN GOBIERNO PARA LA ADMINISTRACIÓN DE LA HONORABLE CÁMARA DE SENADORES</a:t>
            </a:r>
          </a:p>
          <a:p>
            <a:r>
              <a:rPr lang="es-ES" sz="2100" dirty="0"/>
              <a:t>III. DE LAS POLÍTICAS DE BUEN GOBIERNO PARA LA GESTIÓN DE LA INSTITUCIÓN</a:t>
            </a:r>
          </a:p>
          <a:p>
            <a:r>
              <a:rPr lang="es-ES" sz="2100" dirty="0"/>
              <a:t>IV. DE LA ADMINISTRACIÓN DE LAS POLÍTICAS DE BUEN GOBIERNO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="" xmlns:a16="http://schemas.microsoft.com/office/drawing/2014/main" id="{5B6D324E-2D03-4162-AF1E-D5E32234E2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73" y="295421"/>
            <a:ext cx="969264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TITULO I </a:t>
            </a:r>
            <a:b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 LA ORIENTACIÓN ESTRATÉGICA DE LA INSTITUCIÓN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FBB4A50-165D-4306-AF72-C014CE0D3452}"/>
              </a:ext>
            </a:extLst>
          </p:cNvPr>
          <p:cNvSpPr/>
          <p:nvPr/>
        </p:nvSpPr>
        <p:spPr>
          <a:xfrm>
            <a:off x="692030" y="2222500"/>
            <a:ext cx="6437640" cy="335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287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1º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Función Constitucional. Misión y Visión.</a:t>
            </a:r>
          </a:p>
          <a:p>
            <a:pPr marL="10287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2º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Objeto.</a:t>
            </a:r>
          </a:p>
          <a:p>
            <a:pPr marL="10287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3º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Identificación y Naturaleza.</a:t>
            </a:r>
          </a:p>
          <a:p>
            <a:pPr marL="10287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4º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Compromiso con los objetivos misionales de la Institución.</a:t>
            </a:r>
          </a:p>
          <a:p>
            <a:pPr marL="10287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5º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Principios Éticos y Valores Institucionales.</a:t>
            </a:r>
          </a:p>
          <a:p>
            <a:pPr marL="10287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6º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Grupos de Interés de la Institución.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i="1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1026" name="Picture 2" descr="La comisión de auditoría y el nuevo Código de buen gobierno - Auditoría &amp; Co">
            <a:extLst>
              <a:ext uri="{FF2B5EF4-FFF2-40B4-BE49-F238E27FC236}">
                <a16:creationId xmlns="" xmlns:a16="http://schemas.microsoft.com/office/drawing/2014/main" id="{FD0A5060-3EBD-C5BB-A1AD-171E4AA16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r="15023" b="1"/>
          <a:stretch/>
        </p:blipFill>
        <p:spPr bwMode="auto">
          <a:xfrm>
            <a:off x="7449835" y="1933575"/>
            <a:ext cx="3304622" cy="36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495E168-DA5E-4888-8D8A-92B118324C14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14" y="452760"/>
            <a:ext cx="9692640" cy="918965"/>
          </a:xfrm>
        </p:spPr>
        <p:txBody>
          <a:bodyPr rtlCol="0"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 II</a:t>
            </a:r>
            <a:b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POLÍTICAS DE BUEN GOBIERNO PARA LA ADMINISTRACIÓN DE LA HONORABLE CÁMARA DE SENADORES.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fld id="{D495E168-DA5E-4888-8D8A-92B118324C14}" type="slidenum">
              <a:rPr lang="es-ES" smtClean="0"/>
              <a:t>5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FBB4A50-165D-4306-AF72-C014CE0D3452}"/>
              </a:ext>
            </a:extLst>
          </p:cNvPr>
          <p:cNvSpPr/>
          <p:nvPr/>
        </p:nvSpPr>
        <p:spPr>
          <a:xfrm>
            <a:off x="588887" y="1880925"/>
            <a:ext cx="10153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000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PRIMERO </a:t>
            </a:r>
          </a:p>
          <a:p>
            <a:pPr algn="ctr">
              <a:spcAft>
                <a:spcPts val="0"/>
              </a:spcAft>
            </a:pP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de Buen Gobierno para la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Administración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</a:p>
          <a:p>
            <a:pPr algn="ctr">
              <a:spcAft>
                <a:spcPts val="0"/>
              </a:spcAft>
            </a:pP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Honorable</a:t>
            </a:r>
            <a:r>
              <a:rPr lang="es-E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 de Senadores</a:t>
            </a:r>
          </a:p>
          <a:p>
            <a:pPr algn="ctr"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7º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Directivos responsables de las Políticas de Buen Gobierno.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8º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Compromiso con los Fines del Estado.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9º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Compromiso con la Gestión.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10º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Responsabilidad con el Acto de Delegación.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SEGUNDO </a:t>
            </a:r>
          </a:p>
          <a:p>
            <a:pPr algn="ctr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de Relación con los Órganos de Control Externo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11º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órganos de control y vigilancia externos.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12º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Políticas frente al Control Externo de la Institución.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14" y="452760"/>
            <a:ext cx="9692640" cy="918965"/>
          </a:xfrm>
        </p:spPr>
        <p:txBody>
          <a:bodyPr rtlCol="0"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 III  </a:t>
            </a:r>
            <a:b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POLÍTICAS DE BUEN GOBIERNO PARA LA GESTIÓN DE LA INSTITUCIÓN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fld id="{D495E168-DA5E-4888-8D8A-92B118324C14}" type="slidenum">
              <a:rPr lang="es-ES" smtClean="0"/>
              <a:t>6</a:t>
            </a:fld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0FF5BA4-00A1-4DEE-8AA9-5CFBA9C65718}"/>
              </a:ext>
            </a:extLst>
          </p:cNvPr>
          <p:cNvSpPr/>
          <p:nvPr/>
        </p:nvSpPr>
        <p:spPr>
          <a:xfrm>
            <a:off x="651028" y="1697828"/>
            <a:ext cx="1001105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POLÍTICAS PARA EL DESARROLLO ADMINISTRATIVO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US" sz="2000" b="1" i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PRIMERO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POLÍTICAS PARA LA GESTIÓN ÉTICA</a:t>
            </a: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°. </a:t>
            </a:r>
            <a:r>
              <a:rPr lang="es-P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Compromiso con la Integridad. 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
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14°. </a:t>
            </a:r>
            <a:r>
              <a:rPr lang="es-P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Compromiso para la promoción de prácticas éticas.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
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15°. </a:t>
            </a:r>
            <a:r>
              <a:rPr lang="es-P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Acciones para la integridad y la transparencia.</a:t>
            </a: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16°. </a:t>
            </a:r>
            <a:r>
              <a:rPr lang="es-P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Colaboración Interinstitucional en la promoción de prácticas éticas.</a:t>
            </a: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17°. </a:t>
            </a:r>
            <a:r>
              <a:rPr lang="es-P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Compromisos en la protección de la propiedad intelectual y derechos de autor.     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
								</a:t>
            </a:r>
            <a:r>
              <a:rPr lang="es-PY" sz="20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SEGUNDO</a:t>
            </a:r>
          </a:p>
          <a:p>
            <a:pPr algn="ctr">
              <a:spcAft>
                <a:spcPts val="0"/>
              </a:spcAft>
            </a:pP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POLÍTICAS DE GESTIÓN DE PERSONAS</a:t>
            </a:r>
          </a:p>
          <a:p>
            <a:pPr algn="just"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</a:t>
            </a:r>
            <a:r>
              <a:rPr lang="es-PY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18°. </a:t>
            </a:r>
            <a:r>
              <a:rPr lang="es-P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Compromiso con la Protección y el Desarrollo de las Personas.</a:t>
            </a:r>
            <a:endParaRPr lang="es-PY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="" xmlns:a16="http://schemas.microsoft.com/office/drawing/2014/main" id="{6FA0A1AD-DEE2-4598-8D3B-C1F65F315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37" y="180229"/>
            <a:ext cx="969264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TÍTULO III  </a:t>
            </a:r>
            <a:b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 LAS POLÍTICAS DE BUEN GOBIERNO PARA LA GESTIÓN DE LA INSTITUCIÓN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0FF5BA4-00A1-4DEE-8AA9-5CFBA9C65718}"/>
              </a:ext>
            </a:extLst>
          </p:cNvPr>
          <p:cNvSpPr/>
          <p:nvPr/>
        </p:nvSpPr>
        <p:spPr>
          <a:xfrm>
            <a:off x="861391" y="1683026"/>
            <a:ext cx="9843111" cy="472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TERCERO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POLÍTICAS DE COMUNICACIÓN E INFORMACIÓN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19°.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Compromiso con la Comunicación Institucional.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20°.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Compromiso de Confidencialidad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21°.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Compromiso con la Circulación y Divulgación de la Información.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22°.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Compromiso con el Gobierno en Línea.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CUARTO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POLÍTICAS DE CALIDAD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23°.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Compromiso con la Calidad.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i="1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i="1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i="1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i="1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050" name="Picture 2" descr="Código de buen gobierno. Bien por la ética; mal por la RSE - Empresa y  sociedad">
            <a:extLst>
              <a:ext uri="{FF2B5EF4-FFF2-40B4-BE49-F238E27FC236}">
                <a16:creationId xmlns="" xmlns:a16="http://schemas.microsoft.com/office/drawing/2014/main" id="{FFA311A1-508F-2FCD-38E2-4770869C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0637" y="3937336"/>
            <a:ext cx="3304622" cy="24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495E168-DA5E-4888-8D8A-92B118324C14}" type="slidenum">
              <a:rPr 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="" xmlns:a16="http://schemas.microsoft.com/office/drawing/2014/main" id="{6FA0A1AD-DEE2-4598-8D3B-C1F65F315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16" y="166977"/>
            <a:ext cx="969264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TÍTULO III  </a:t>
            </a:r>
            <a:b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LAS POLÍTICAS DE BUEN GOBIERNO PARA LA GESTIÓN DE LA INSTITUCIÓN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odigo buen gobierno - Portal Web del Ayuntamiento de Arafo">
            <a:extLst>
              <a:ext uri="{FF2B5EF4-FFF2-40B4-BE49-F238E27FC236}">
                <a16:creationId xmlns="" xmlns:a16="http://schemas.microsoft.com/office/drawing/2014/main" id="{2A6530F6-E396-E6B9-86A4-46CCE432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41" y="3124197"/>
            <a:ext cx="2412966" cy="15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0FF5BA4-00A1-4DEE-8AA9-5CFBA9C65718}"/>
              </a:ext>
            </a:extLst>
          </p:cNvPr>
          <p:cNvSpPr/>
          <p:nvPr/>
        </p:nvSpPr>
        <p:spPr>
          <a:xfrm>
            <a:off x="867423" y="1762539"/>
            <a:ext cx="9866838" cy="455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2. POLÍTICAS DE RESPONSABILIDAD SOCIAL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QUINTO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POLÍTICAS FRENTE A LA CIUDADANÍA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24°.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Compromiso con la Ciudadanía.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25°.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Información y Comunicación con la Comunidad.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26°.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Atención de quejas y reclamos.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27°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Contraloría Social.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SEXTO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POLÍTICAS DE SOSTENIBILIDAD AMBIENTAL INSTITUCIONAL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28°.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Política de Sostenibilidad Ambiental.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5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495E168-DA5E-4888-8D8A-92B118324C14}" type="slidenum">
              <a:rPr 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0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recto desarrollo del Código de Buen Gobierno - cfisiomad">
            <a:extLst>
              <a:ext uri="{FF2B5EF4-FFF2-40B4-BE49-F238E27FC236}">
                <a16:creationId xmlns="" xmlns:a16="http://schemas.microsoft.com/office/drawing/2014/main" id="{17426EE8-1BA8-C7BE-EA30-AABA461B9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r="23021"/>
          <a:stretch/>
        </p:blipFill>
        <p:spPr bwMode="auto">
          <a:xfrm>
            <a:off x="450889" y="1933574"/>
            <a:ext cx="3848227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="" xmlns:a16="http://schemas.microsoft.com/office/drawing/2014/main" id="{5B6D324E-2D03-4162-AF1E-D5E32234E2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98" y="140473"/>
            <a:ext cx="969264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TÍTULO III  </a:t>
            </a:r>
            <a:b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LAS POLÍTICAS DE BUEN GOBIERNO PARA LA GESTIÓN DE LA INSTITUCIÓN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0FF5BA4-00A1-4DEE-8AA9-5CFBA9C65718}"/>
              </a:ext>
            </a:extLst>
          </p:cNvPr>
          <p:cNvSpPr/>
          <p:nvPr/>
        </p:nvSpPr>
        <p:spPr>
          <a:xfrm>
            <a:off x="4299116" y="1941511"/>
            <a:ext cx="6655396" cy="423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3. POLÍTICAS FRENTE A LOS OTROS GRUPOS DE INTERÉS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SÉPTIMO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POLÍTICAS SOBRE CONFLICTOS DE INTERESES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29°.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Compromiso frente a los Conflictos de Intereses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CAPÍTULO OCTAVO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POLÍTICAS CON LOS PROVEEDORES-POLÍTICAS DE CONTRATACIÓN PÚBLICA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Artículo 30°.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Compromiso con la transparencia en la Contratación Pública.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495E168-DA5E-4888-8D8A-92B118324C14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1189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ización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sualizació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ualización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6dc4bcd6-49db-4c07-9060-8acfc67cef9f"/>
    <ds:schemaRef ds:uri="http://schemas.openxmlformats.org/package/2006/metadata/core-properties"/>
    <ds:schemaRef ds:uri="fb0879af-3eba-417a-a55a-ffe6dcd6ca77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0</TotalTime>
  <Words>486</Words>
  <Application>Microsoft Office PowerPoint</Application>
  <PresentationFormat>Personalizado</PresentationFormat>
  <Paragraphs>148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Visualización</vt:lpstr>
      <vt:lpstr>CÓDIGO DE  BUEN GOBIERNO 4ta. VERSIÓN Resolución 998/2022</vt:lpstr>
      <vt:lpstr>¿QUE ES UN CÓDIGO DE BUEN GOBIERNO?</vt:lpstr>
      <vt:lpstr>CUARTA VERSIÓN DEL CÓDIGO DE BUEN GOBIERNO RESOLUCIÓN Nº 998                 22 de diciembre de 2022 </vt:lpstr>
      <vt:lpstr>TITULO I  DE LA ORIENTACIÓN ESTRATÉGICA DE LA INSTITUCIÓN</vt:lpstr>
      <vt:lpstr>TÍTULO II DE LAS POLÍTICAS DE BUEN GOBIERNO PARA LA ADMINISTRACIÓN DE LA HONORABLE CÁMARA DE SENADORES.</vt:lpstr>
      <vt:lpstr>TÍTULO III   DE LAS POLÍTICAS DE BUEN GOBIERNO PARA LA GESTIÓN DE LA INSTITUCIÓN</vt:lpstr>
      <vt:lpstr>TÍTULO III   DE LAS POLÍTICAS DE BUEN GOBIERNO PARA LA GESTIÓN DE LA INSTITUCIÓN</vt:lpstr>
      <vt:lpstr>TÍTULO III   DE LAS POLÍTICAS DE BUEN GOBIERNO PARA LA GESTIÓN DE LA INSTITUCIÓN</vt:lpstr>
      <vt:lpstr>TÍTULO III   DE LAS POLÍTICAS DE BUEN GOBIERNO PARA LA GESTIÓN DE LA INSTITUCIÓN</vt:lpstr>
      <vt:lpstr>TÍTULO III   DE LAS POLÍTICAS DE BUEN GOBIERNO  PARA LA GESTIÓN DE LA INSTITUCIÓN</vt:lpstr>
      <vt:lpstr>TÍTULO IV  DE LA ADMINISTRACIÓN DE LAS POLÍTICAS DE BUEN GOBIERNO</vt:lpstr>
      <vt:lpstr>TÍTULO IV  DE LA ADMINISTRACIÓN DE LAS POLÍTICAS DE BUEN GOBIERNO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CÓDIGO DE  BUEN GOBIERNO</dc:title>
  <dc:creator/>
  <cp:lastModifiedBy/>
  <cp:revision>2</cp:revision>
  <dcterms:created xsi:type="dcterms:W3CDTF">2022-05-24T11:25:18Z</dcterms:created>
  <dcterms:modified xsi:type="dcterms:W3CDTF">2023-06-29T14:39:20Z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