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handoutMasterIdLst>
    <p:handoutMasterId r:id="rId19"/>
  </p:handoutMasterIdLst>
  <p:sldIdLst>
    <p:sldId id="379" r:id="rId2"/>
    <p:sldId id="397" r:id="rId3"/>
    <p:sldId id="380" r:id="rId4"/>
    <p:sldId id="381" r:id="rId5"/>
    <p:sldId id="382" r:id="rId6"/>
    <p:sldId id="383" r:id="rId7"/>
    <p:sldId id="384" r:id="rId8"/>
    <p:sldId id="385" r:id="rId9"/>
    <p:sldId id="395" r:id="rId10"/>
    <p:sldId id="386" r:id="rId11"/>
    <p:sldId id="389" r:id="rId12"/>
    <p:sldId id="390" r:id="rId13"/>
    <p:sldId id="391" r:id="rId14"/>
    <p:sldId id="392" r:id="rId15"/>
    <p:sldId id="396" r:id="rId16"/>
    <p:sldId id="393" r:id="rId17"/>
    <p:sldId id="394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5B8A3-1DF5-4354-94A2-9E3028394CB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402B5-D6EF-4614-81C8-F548DFBB3C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10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22/9/2021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8762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22/9/2021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2614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22/9/2021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6410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22/9/2021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58871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22/9/2021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9454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22/9/2021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56978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22/9/2021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6082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22/9/2021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0511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22/9/2021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4972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22/9/2021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7816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22/9/2021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0014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22/9/2021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576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22/9/2021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0798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22/9/2021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2693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22/9/2021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0767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22/9/2021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4899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91AA-1C4C-4191-ABA2-EB45014FDDA3}" type="datetimeFigureOut">
              <a:rPr lang="es-PY" smtClean="0"/>
              <a:t>22/9/2021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9070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8" name="Picture 89097">
            <a:extLst>
              <a:ext uri="{FF2B5EF4-FFF2-40B4-BE49-F238E27FC236}">
                <a16:creationId xmlns:a16="http://schemas.microsoft.com/office/drawing/2014/main" xmlns="" id="{D709F934-1D9F-4392-84D6-00A0E4605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5514" r="-2" b="15512"/>
          <a:stretch/>
        </p:blipFill>
        <p:spPr>
          <a:xfrm>
            <a:off x="4883025" y="64018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xmlns="" id="{F78B6F78-1F33-4CA7-996A-6873334365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9" r="-2" b="480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89096" name="Rectángulo 8"/>
          <p:cNvSpPr>
            <a:spLocks noGrp="1" noChangeArrowheads="1"/>
          </p:cNvSpPr>
          <p:nvPr>
            <p:ph type="ctr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l">
              <a:spcAft>
                <a:spcPts val="1000"/>
              </a:spcAft>
            </a:pPr>
            <a: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9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48055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s-ES" sz="4400" b="1" i="1" dirty="0">
                <a:solidFill>
                  <a:srgbClr val="002060"/>
                </a:solidFill>
              </a:rPr>
              <a:t>REQUISITOS MÍNIMOS PARA UN SISTEMA DE CONTROL  INTERNO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639350D-30A8-4CE0-9CDB-18C85B6E830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" y="5574838"/>
            <a:ext cx="1057141" cy="132888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583EE6AF-F2E0-46C4-A9CF-0740B3C60BF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35" y="1196702"/>
            <a:ext cx="5816697" cy="13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01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A5AFB369-4673-4727-A7CD-D86AFE0AE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xmlns="" id="{50709826-4D6B-4A97-8DB3-5DA1666262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47263F58-6EE6-45B3-9BF2-C0BD5D30A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197CE03-EB81-4718-BEA1-C2D488961E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23">
              <a:extLst>
                <a:ext uri="{FF2B5EF4-FFF2-40B4-BE49-F238E27FC236}">
                  <a16:creationId xmlns:a16="http://schemas.microsoft.com/office/drawing/2014/main" xmlns="" id="{A3451629-72D6-4E33-A99A-40FAF7445D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5">
              <a:extLst>
                <a:ext uri="{FF2B5EF4-FFF2-40B4-BE49-F238E27FC236}">
                  <a16:creationId xmlns:a16="http://schemas.microsoft.com/office/drawing/2014/main" xmlns="" id="{E04F0FD4-BCD5-4435-A6B5-A2E69303B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xmlns="" id="{DE110F09-1C81-4E73-B5E9-D857CD879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7">
              <a:extLst>
                <a:ext uri="{FF2B5EF4-FFF2-40B4-BE49-F238E27FC236}">
                  <a16:creationId xmlns:a16="http://schemas.microsoft.com/office/drawing/2014/main" xmlns="" id="{273A9C01-06BD-4E8E-8BBF-2E2A9ECF49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8">
              <a:extLst>
                <a:ext uri="{FF2B5EF4-FFF2-40B4-BE49-F238E27FC236}">
                  <a16:creationId xmlns:a16="http://schemas.microsoft.com/office/drawing/2014/main" xmlns="" id="{B206C9B2-27BE-4B6F-A4D0-485FBBEB58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9">
              <a:extLst>
                <a:ext uri="{FF2B5EF4-FFF2-40B4-BE49-F238E27FC236}">
                  <a16:creationId xmlns:a16="http://schemas.microsoft.com/office/drawing/2014/main" xmlns="" id="{2E7D673E-0C5C-4F2B-B46E-3E9286B9E8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xmlns="" id="{F0F78B34-9B26-4CA9-B8F0-B9638730F9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2FC2CD-974B-4871-A37C-FE132788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931" y="3922952"/>
            <a:ext cx="8288032" cy="2060095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-228600" fontAlgn="auto">
              <a:lnSpc>
                <a:spcPct val="90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Control Interno es un conjunto de normas, principios, acciones y procesos efectuados por las autoridades, la administración y los funcionarios de la entidad, a fin de asegurar razonablemente que los objetivos de la institución sean alcanzados.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Sistema de Control Interno comprende los planes, métodos, políticas y procedimientos utilizados para cumplir con la Misión, el Plan Estratégico y los objetivos institucionales.</a:t>
            </a:r>
            <a:endPara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xmlns="" id="{BCDF8A11-FD4E-4C73-955B-1D6A5AF0B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13" b="14913"/>
          <a:stretch/>
        </p:blipFill>
        <p:spPr>
          <a:xfrm>
            <a:off x="2250097" y="-8467"/>
            <a:ext cx="5560077" cy="219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49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84B020-A8EA-413D-BB78-5E9620C1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98" y="2269289"/>
            <a:ext cx="2930982" cy="1320800"/>
          </a:xfrm>
        </p:spPr>
        <p:txBody>
          <a:bodyPr>
            <a:normAutofit fontScale="9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/>
              <a:t>POLÍTICA DE CONTROL DE CUMPLIMIENTO</a:t>
            </a:r>
            <a:endParaRPr lang="es-ES" sz="2800" b="1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FE83A4F-ADBA-4B46-B586-CB5411AF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056" y="1014616"/>
            <a:ext cx="5338136" cy="5401545"/>
          </a:xfrm>
        </p:spPr>
        <p:txBody>
          <a:bodyPr>
            <a:noAutofit/>
          </a:bodyPr>
          <a:lstStyle/>
          <a:p>
            <a:pPr algn="just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s-PY" sz="1600" dirty="0" smtClean="0">
                <a:solidFill>
                  <a:srgbClr val="002060"/>
                </a:solidFill>
              </a:rPr>
              <a:t>Establecer acciones necesarias que permitan garantizar el cumplimiento de las funciones de la entidad establecidas en la Constitución Nacional, las leyes, sus reglamentos y la regulaciones que le son propias.</a:t>
            </a:r>
          </a:p>
          <a:p>
            <a:pPr algn="just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s-PY" sz="1600" dirty="0" smtClean="0">
                <a:solidFill>
                  <a:srgbClr val="002060"/>
                </a:solidFill>
              </a:rPr>
              <a:t>Instaurar una cultura organizacional de autorregulación, autocontrol y autogestión mediante evaluaciones periódicas.</a:t>
            </a:r>
            <a:endParaRPr lang="es-PY" sz="1600" dirty="0">
              <a:solidFill>
                <a:srgbClr val="002060"/>
              </a:solidFill>
            </a:endParaRPr>
          </a:p>
          <a:p>
            <a:pPr algn="just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s-PY" sz="1600" dirty="0" smtClean="0">
                <a:solidFill>
                  <a:srgbClr val="002060"/>
                </a:solidFill>
              </a:rPr>
              <a:t>Crear y mantener un entorno favorable que promueva la concienciación en los funcionarios sobre la importancia del control y sus fundamentos básicos.</a:t>
            </a:r>
            <a:endParaRPr lang="es-PY" sz="1600" dirty="0">
              <a:solidFill>
                <a:srgbClr val="002060"/>
              </a:solidFill>
            </a:endParaRPr>
          </a:p>
          <a:p>
            <a:pPr algn="just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s-PY" sz="1600" dirty="0" smtClean="0">
                <a:solidFill>
                  <a:srgbClr val="002060"/>
                </a:solidFill>
              </a:rPr>
              <a:t>Definir y aplicar medidas de prevención de riesgos, y mecanismos necesarios para detectar y corregir las desviaciones que se presenten en la institución, y pueda afectar el logro de sus objetivos institucionales.</a:t>
            </a:r>
            <a:endParaRPr lang="es-PY" sz="1600" dirty="0">
              <a:solidFill>
                <a:srgbClr val="002060"/>
              </a:solidFill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00B6479-01A4-4F64-AE94-190500371312}"/>
              </a:ext>
            </a:extLst>
          </p:cNvPr>
          <p:cNvSpPr txBox="1"/>
          <p:nvPr/>
        </p:nvSpPr>
        <p:spPr>
          <a:xfrm>
            <a:off x="754925" y="263555"/>
            <a:ext cx="8037498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70510" algn="l"/>
                <a:tab pos="630555" algn="l"/>
              </a:tabLst>
            </a:pPr>
            <a:r>
              <a:rPr lang="es-PY" sz="24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POLITICAS DE CONTROL INTERNO</a:t>
            </a:r>
            <a:endParaRPr lang="es-PY" sz="24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Marcador de contenido 8">
            <a:extLst>
              <a:ext uri="{FF2B5EF4-FFF2-40B4-BE49-F238E27FC236}">
                <a16:creationId xmlns:a16="http://schemas.microsoft.com/office/drawing/2014/main" xmlns="" id="{994420AD-76F7-4B12-BF9B-8284DFBD89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0" r="43372"/>
          <a:stretch/>
        </p:blipFill>
        <p:spPr>
          <a:xfrm>
            <a:off x="8704750" y="0"/>
            <a:ext cx="3503911" cy="685800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C338E21D-261F-4652-BCD2-168827ED2262}"/>
              </a:ext>
            </a:extLst>
          </p:cNvPr>
          <p:cNvCxnSpPr/>
          <p:nvPr/>
        </p:nvCxnSpPr>
        <p:spPr>
          <a:xfrm>
            <a:off x="673969" y="4227443"/>
            <a:ext cx="78028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644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03AE127-802C-459A-A612-DB85B67F0D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267063-C82B-4013-A626-11F954515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51" y="2733113"/>
            <a:ext cx="3758099" cy="2283023"/>
          </a:xfrm>
        </p:spPr>
        <p:txBody>
          <a:bodyPr anchor="ctr">
            <a:normAutofit/>
          </a:bodyPr>
          <a:lstStyle/>
          <a:p>
            <a:pPr algn="ctr"/>
            <a:r>
              <a:rPr lang="es-PY" sz="2800" b="1" u="sng" dirty="0" smtClean="0"/>
              <a:t>POLÍTICAS DE CONTROL DE GESTIÓN</a:t>
            </a:r>
            <a:endParaRPr lang="es-PY" sz="2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9323D83D-50D6-4040-A58B-FCEA340F88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A1FE6BB-DFB2-4080-9B5E-076EF5DDE6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1242758-0222-4772-898C-9A67C50B9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790" y="671869"/>
            <a:ext cx="6341016" cy="5514262"/>
          </a:xfrm>
        </p:spPr>
        <p:txBody>
          <a:bodyPr anchor="ctr">
            <a:normAutofit/>
          </a:bodyPr>
          <a:lstStyle/>
          <a:p>
            <a:pPr algn="just"/>
            <a:r>
              <a:rPr lang="es-PY" sz="2000" b="1" dirty="0" smtClean="0">
                <a:solidFill>
                  <a:schemeClr val="accent1">
                    <a:lumMod val="50000"/>
                  </a:schemeClr>
                </a:solidFill>
              </a:rPr>
              <a:t>Vigilar que todos los procesos, actividades y recursos de la Institución estén orientados hacia el cumplimiento de su función constitucional y legal, y que contribuya al logro de los objetivos estratégicos para el cumplimiento de la misión y visión.</a:t>
            </a:r>
            <a:endParaRPr lang="es-PY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F10FD715-4DCE-4779-B634-EC78315EA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71F84A5-054E-4A62-9AE5-BD38E01BD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3" y="710501"/>
            <a:ext cx="4220593" cy="1464187"/>
          </a:xfrm>
          <a:prstGeom prst="wedgeEllipseCallout">
            <a:avLst/>
          </a:prstGeom>
        </p:spPr>
      </p:pic>
    </p:spTree>
    <p:extLst>
      <p:ext uri="{BB962C8B-B14F-4D97-AF65-F5344CB8AC3E}">
        <p14:creationId xmlns:p14="http://schemas.microsoft.com/office/powerpoint/2010/main" val="3814686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7">
            <a:extLst>
              <a:ext uri="{FF2B5EF4-FFF2-40B4-BE49-F238E27FC236}">
                <a16:creationId xmlns:a16="http://schemas.microsoft.com/office/drawing/2014/main" xmlns="" id="{0B5F7E3B-C5F1-40E0-A491-558BAFBC1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36CF9F-3DA8-4680-9AD4-F36E7E50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43" y="1970612"/>
            <a:ext cx="3446445" cy="1614533"/>
          </a:xfrm>
        </p:spPr>
        <p:txBody>
          <a:bodyPr anchor="ctr">
            <a:normAutofit fontScale="90000"/>
          </a:bodyPr>
          <a:lstStyle/>
          <a:p>
            <a:r>
              <a:rPr lang="es-PY" b="1" u="sng" dirty="0" smtClean="0"/>
              <a:t>POLITICAS DE CONTROL </a:t>
            </a:r>
            <a:r>
              <a:rPr lang="es-PY" b="1" u="sng" dirty="0"/>
              <a:t>DE </a:t>
            </a:r>
            <a:r>
              <a:rPr lang="es-PY" b="1" u="sng" dirty="0" smtClean="0"/>
              <a:t>INFORMACIÓN Y COMUNICACIÓN</a:t>
            </a:r>
            <a:endParaRPr lang="es-P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22BDD75-5082-4769-8ECB-BADBE8D44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329" y="2251669"/>
            <a:ext cx="4377048" cy="2855908"/>
          </a:xfrm>
        </p:spPr>
        <p:txBody>
          <a:bodyPr anchor="ctr">
            <a:normAutofit fontScale="85000" lnSpcReduction="20000"/>
          </a:bodyPr>
          <a:lstStyle/>
          <a:p>
            <a:r>
              <a:rPr lang="es-PY" dirty="0" smtClean="0"/>
              <a:t>Establecer los procedimientos que garanticen el registro de información relevante, oportuna y confiable</a:t>
            </a:r>
          </a:p>
          <a:p>
            <a:r>
              <a:rPr lang="es-PY" dirty="0" smtClean="0"/>
              <a:t>Velar por la recolección, sistematización, estructuración de información y elaboración de reportes</a:t>
            </a:r>
          </a:p>
          <a:p>
            <a:r>
              <a:rPr lang="es-PY" dirty="0" smtClean="0"/>
              <a:t>Implementar mecanismos para mantener la calidad de la información</a:t>
            </a:r>
          </a:p>
          <a:p>
            <a:pPr algn="just"/>
            <a:r>
              <a:rPr lang="es-PY" dirty="0" smtClean="0"/>
              <a:t>Diseñar los procedimientos que permitan llevar a cabo, una distribución amplia y focalizada de la información interna y externa</a:t>
            </a:r>
            <a:endParaRPr lang="es-PY" dirty="0"/>
          </a:p>
        </p:txBody>
      </p:sp>
      <p:pic>
        <p:nvPicPr>
          <p:cNvPr id="5" name="Imagen 4" descr="Un reloj de color negro&#10;&#10;Descripción generada automáticamente con confianza media">
            <a:extLst>
              <a:ext uri="{FF2B5EF4-FFF2-40B4-BE49-F238E27FC236}">
                <a16:creationId xmlns:a16="http://schemas.microsoft.com/office/drawing/2014/main" xmlns="" id="{5942609E-F1E8-4ADC-B595-04ECBF6B8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4" y="11325"/>
            <a:ext cx="5885621" cy="211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85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6582886-877C-4AEC-A77F-8055EB9A0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xmlns="" id="{171A838D-27EA-485C-9A80-DCE624AB30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9059F313-A1BB-425E-9626-2BD43CAC64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19ABF76A-A1AE-44BB-9ECB-D55D2FE29B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5B6D2EC4-82D3-43B8-82D6-028CB43456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520034CE-71F9-4E0F-94D8-99335CB852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1926C6C0-16F7-4CDC-B481-2D19B2F3BF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042CE423-CE6E-4EE9-91F2-3E40EFB40A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699BB4BD-31D7-434C-A6DB-E2CF3ACF60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23D406B8-656A-4D8B-91D0-BF4202C86F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83F4BFB6-D6B8-446C-8E17-3D54DCA9F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2783C067-F8BF-4755-B516-8A0CD74CF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2ED796EC-E7FF-46DB-B912-FB08BF12A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549A2DAB-B431-487D-95AD-BB0FECB49E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5ECDEE1-7093-418F-9CF5-24EEB115C1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45062AF-EB11-4651-BC4A-4DA21768DE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2FA383-2478-4931-BEBC-1759E79A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118" y="554667"/>
            <a:ext cx="8520522" cy="7911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s-PY" sz="3200" dirty="0" smtClean="0"/>
              <a:t>POLITICAS DE CONTROL INTERNO DE GESTIÓN SOSTENIBLE</a:t>
            </a:r>
            <a:endParaRPr lang="en-US" sz="5400" dirty="0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xmlns="" id="{0819F787-32B4-46A8-BC57-C6571BCEE2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Marcador de contenido 3">
            <a:extLst>
              <a:ext uri="{FF2B5EF4-FFF2-40B4-BE49-F238E27FC236}">
                <a16:creationId xmlns:a16="http://schemas.microsoft.com/office/drawing/2014/main" xmlns="" id="{A9A11B64-4770-4FC2-94AB-0965D3D51A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971427"/>
              </p:ext>
            </p:extLst>
          </p:nvPr>
        </p:nvGraphicFramePr>
        <p:xfrm>
          <a:off x="579810" y="1543037"/>
          <a:ext cx="10105340" cy="24680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68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68446">
                  <a:extLst>
                    <a:ext uri="{9D8B030D-6E8A-4147-A177-3AD203B41FA5}">
                      <a16:colId xmlns:a16="http://schemas.microsoft.com/office/drawing/2014/main" xmlns="" val="2697627854"/>
                    </a:ext>
                  </a:extLst>
                </a:gridCol>
                <a:gridCol w="3368447">
                  <a:extLst>
                    <a:ext uri="{9D8B030D-6E8A-4147-A177-3AD203B41FA5}">
                      <a16:colId xmlns:a16="http://schemas.microsoft.com/office/drawing/2014/main" xmlns="" val="1474843351"/>
                    </a:ext>
                  </a:extLst>
                </a:gridCol>
              </a:tblGrid>
              <a:tr h="2468059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 dirty="0">
                          <a:effectLst/>
                        </a:rPr>
                        <a:t>&gt; </a:t>
                      </a:r>
                      <a:r>
                        <a:rPr lang="es-PY" sz="1800" u="none" strike="noStrike" dirty="0" smtClean="0">
                          <a:effectLst/>
                        </a:rPr>
                        <a:t>Implementar practicas</a:t>
                      </a:r>
                      <a:r>
                        <a:rPr lang="es-PY" sz="1800" u="none" strike="noStrike" baseline="0" dirty="0" smtClean="0">
                          <a:effectLst/>
                        </a:rPr>
                        <a:t> de gestión amigable con el medio ambiente que contribuyan a la gestión ambientalmente sostenible reduciendo paulatinamente el consumo de energía y papeles 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800" u="none" strike="noStrike" dirty="0">
                          <a:effectLst/>
                        </a:rPr>
                        <a:t>&gt; </a:t>
                      </a:r>
                      <a:r>
                        <a:rPr lang="es-PY" sz="1800" u="none" strike="noStrike" dirty="0" smtClean="0">
                          <a:effectLst/>
                        </a:rPr>
                        <a:t>Adecuar</a:t>
                      </a:r>
                      <a:r>
                        <a:rPr lang="es-PY" sz="1800" u="none" strike="noStrike" baseline="0" dirty="0" smtClean="0">
                          <a:effectLst/>
                        </a:rPr>
                        <a:t> el funcionamiento y procedimiento internos a la norma de consumo sostenible y las buenas prácticas en la utilización de los recursos</a:t>
                      </a:r>
                      <a:endParaRPr lang="es-PY" sz="1800" u="none" strike="noStrike" dirty="0">
                        <a:effectLst/>
                      </a:endParaRP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Y" sz="1800" b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800" u="none" strike="noStrike" dirty="0">
                          <a:effectLst/>
                        </a:rPr>
                        <a:t>&gt; </a:t>
                      </a:r>
                      <a:r>
                        <a:rPr lang="es-PY" sz="1800" u="none" strike="noStrike" dirty="0" smtClean="0">
                          <a:effectLst/>
                        </a:rPr>
                        <a:t>Velar para que las actividades institucionales sean orientadas a contribuir</a:t>
                      </a:r>
                      <a:r>
                        <a:rPr lang="es-PY" sz="1800" u="none" strike="noStrike" baseline="0" dirty="0" smtClean="0">
                          <a:effectLst/>
                        </a:rPr>
                        <a:t> al logro de las ODS</a:t>
                      </a:r>
                      <a:endParaRPr lang="es-PY" sz="1800" b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66" marR="7566" marT="756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7" name="Imagen 6" descr="Gráfico de líneas&#10;&#10;Descripción generada automáticamente con confianza baja">
            <a:extLst>
              <a:ext uri="{FF2B5EF4-FFF2-40B4-BE49-F238E27FC236}">
                <a16:creationId xmlns:a16="http://schemas.microsoft.com/office/drawing/2014/main" xmlns="" id="{9A01EF0A-E559-49EF-BA66-495BE8482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04545"/>
            <a:ext cx="7951304" cy="2761317"/>
          </a:xfrm>
          <a:prstGeom prst="flowChartInputOutput">
            <a:avLst/>
          </a:prstGeom>
        </p:spPr>
      </p:pic>
    </p:spTree>
    <p:extLst>
      <p:ext uri="{BB962C8B-B14F-4D97-AF65-F5344CB8AC3E}">
        <p14:creationId xmlns:p14="http://schemas.microsoft.com/office/powerpoint/2010/main" val="3519947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POLITICAS DE CONTROL DE EVALUACIÓN Y MEJORA CONTINUA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Realizar la autoevaluación periódica</a:t>
            </a:r>
          </a:p>
          <a:p>
            <a:endParaRPr lang="es-ES" dirty="0" smtClean="0"/>
          </a:p>
          <a:p>
            <a:r>
              <a:rPr lang="es-ES" dirty="0" smtClean="0"/>
              <a:t>Determinar la realización de la evaluación independiente del control interno</a:t>
            </a:r>
          </a:p>
          <a:p>
            <a:endParaRPr lang="es-ES" dirty="0"/>
          </a:p>
          <a:p>
            <a:r>
              <a:rPr lang="es-ES" dirty="0" smtClean="0"/>
              <a:t>Establecer evaluaciones de conocimiento con el objetivo de apreciar el grado de instrucción, noción y habilidades que poseen los funcionarios</a:t>
            </a:r>
          </a:p>
          <a:p>
            <a:endParaRPr lang="es-ES" dirty="0"/>
          </a:p>
          <a:p>
            <a:r>
              <a:rPr lang="es-ES" dirty="0" smtClean="0"/>
              <a:t>Definir las acciones de mejoras provenientes de los procesos permanentes de autoevaluación, las observaciones y recomendaciones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46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461D02-0253-49AE-B7EB-7968553C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63" y="167812"/>
            <a:ext cx="3737268" cy="1320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/>
              </a:rPr>
              <a:t>PLAN DE MEJORA</a:t>
            </a:r>
            <a:endParaRPr lang="es-P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D10A16A-0C6E-40C5-AAE3-689CFB903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3188" y="1488612"/>
            <a:ext cx="5064369" cy="52498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un conjunto de medidas de cambio que se toman en una organización.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un plan de mejora se debe fijar los objetivos, diseñar  actuaciones, nombrar responsables de cada actuación, disponer recursos para llevar a efecto la medida, prever un procedimiento o método de trabajo, establecer un calendario.</a:t>
            </a:r>
          </a:p>
          <a:p>
            <a:pPr>
              <a:lnSpc>
                <a:spcPct val="90000"/>
              </a:lnSpc>
            </a:pPr>
            <a:endParaRPr lang="es-E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aspecto muy importante, es tener previsto un sistema para comprobar si es efectivo.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xmlns="" id="{0BEB673D-CD9A-4018-832E-B5215BA622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r="10892" b="3"/>
          <a:stretch/>
        </p:blipFill>
        <p:spPr>
          <a:xfrm>
            <a:off x="20" y="-1"/>
            <a:ext cx="4403168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3" name="Isosceles Triangle 32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1354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5AFB369-4673-4727-A7CD-D86AFE0AE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xmlns="" id="{50709826-4D6B-4A97-8DB3-5DA1666262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47263F58-6EE6-45B3-9BF2-C0BD5D30A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197CE03-EB81-4718-BEA1-C2D488961E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A3451629-72D6-4E33-A99A-40FAF7445D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E04F0FD4-BCD5-4435-A6B5-A2E69303B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DE110F09-1C81-4E73-B5E9-D857CD879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273A9C01-06BD-4E8E-8BBF-2E2A9ECF49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B206C9B2-27BE-4B6F-A4D0-485FBBEB58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2E7D673E-0C5C-4F2B-B46E-3E9286B9E8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F0F78B34-9B26-4CA9-B8F0-B9638730F9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Piezas metálicas de tres en raya">
            <a:extLst>
              <a:ext uri="{FF2B5EF4-FFF2-40B4-BE49-F238E27FC236}">
                <a16:creationId xmlns:a16="http://schemas.microsoft.com/office/drawing/2014/main" xmlns="" id="{427403E9-2368-466E-BBCD-367636F89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2" r="823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0221EB-FAA5-4124-B304-41FD8BA44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2009" y="2206028"/>
            <a:ext cx="5211428" cy="34841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kumimoji="0" lang="en-US" sz="7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¡</a:t>
            </a:r>
            <a:r>
              <a:rPr kumimoji="0" lang="es-PY" sz="7200" b="1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Muchas</a:t>
            </a:r>
            <a:r>
              <a:rPr kumimoji="0" lang="en-US" sz="7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Gracias!</a:t>
            </a:r>
            <a:br>
              <a:rPr kumimoji="0" lang="en-US" sz="7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endParaRPr lang="en-US" sz="7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4339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8" name="Picture 89097">
            <a:extLst>
              <a:ext uri="{FF2B5EF4-FFF2-40B4-BE49-F238E27FC236}">
                <a16:creationId xmlns:a16="http://schemas.microsoft.com/office/drawing/2014/main" xmlns="" id="{D709F934-1D9F-4392-84D6-00A0E4605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5514" r="-2" b="15512"/>
          <a:stretch/>
        </p:blipFill>
        <p:spPr>
          <a:xfrm>
            <a:off x="4883025" y="64018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xmlns="" id="{F78B6F78-1F33-4CA7-996A-6873334365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9" r="-2" b="480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89096" name="Rectángulo 8"/>
          <p:cNvSpPr>
            <a:spLocks noGrp="1" noChangeArrowheads="1"/>
          </p:cNvSpPr>
          <p:nvPr>
            <p:ph type="ctr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l">
              <a:spcAft>
                <a:spcPts val="1000"/>
              </a:spcAft>
            </a:pPr>
            <a: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9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17690" y="1066462"/>
            <a:ext cx="4832803" cy="4600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s-ES" sz="4400" b="1" i="1" dirty="0" smtClean="0">
                <a:solidFill>
                  <a:srgbClr val="002060"/>
                </a:solidFill>
              </a:rPr>
              <a:t>SOCIALIZACION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endParaRPr lang="es-ES" sz="4400" b="1" i="1" dirty="0" smtClean="0">
              <a:solidFill>
                <a:srgbClr val="002060"/>
              </a:solidFill>
            </a:endParaRP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3600" b="1" i="1" dirty="0">
                <a:solidFill>
                  <a:srgbClr val="002060"/>
                </a:solidFill>
                <a:latin typeface="Calibri" panose="020F0502020204030204"/>
              </a:rPr>
              <a:t>Plan de Mejora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kumimoji="0" lang="es-E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Política</a:t>
            </a:r>
            <a:r>
              <a:rPr kumimoji="0" lang="es-ES" sz="36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de Control Interno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3600" b="1" i="1" baseline="0" dirty="0" smtClean="0">
                <a:solidFill>
                  <a:srgbClr val="002060"/>
                </a:solidFill>
                <a:latin typeface="Calibri" panose="020F0502020204030204"/>
              </a:rPr>
              <a:t>Código</a:t>
            </a:r>
            <a:r>
              <a:rPr lang="es-ES" sz="3600" b="1" i="1" dirty="0" smtClean="0">
                <a:solidFill>
                  <a:srgbClr val="002060"/>
                </a:solidFill>
                <a:latin typeface="Calibri" panose="020F0502020204030204"/>
              </a:rPr>
              <a:t> de Buen Gobierno-2da. Versión Resol. N° 530 del 30/11/20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kumimoji="0" lang="es-E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Código</a:t>
            </a:r>
            <a:r>
              <a:rPr kumimoji="0" lang="es-ES" sz="36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de Ética-3ra. Versión Resol. N° 426 del 08/10/20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3600" b="1" i="1" baseline="0" dirty="0" smtClean="0">
                <a:solidFill>
                  <a:srgbClr val="002060"/>
                </a:solidFill>
                <a:latin typeface="Calibri" panose="020F0502020204030204"/>
              </a:rPr>
              <a:t>Informe</a:t>
            </a:r>
            <a:r>
              <a:rPr lang="es-ES" sz="3600" b="1" i="1" dirty="0" smtClean="0">
                <a:solidFill>
                  <a:srgbClr val="002060"/>
                </a:solidFill>
                <a:latin typeface="Calibri" panose="020F0502020204030204"/>
              </a:rPr>
              <a:t> de la CGR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kumimoji="0" lang="es-E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Política</a:t>
            </a:r>
            <a:r>
              <a:rPr kumimoji="0" lang="es-ES" sz="36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de Talento Humano-Actualizado por Resol. N° 511 del 24/11/2020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3600" b="1" i="1" baseline="0" dirty="0" smtClean="0">
                <a:solidFill>
                  <a:srgbClr val="002060"/>
                </a:solidFill>
                <a:latin typeface="Calibri" panose="020F0502020204030204"/>
              </a:rPr>
              <a:t>Plan</a:t>
            </a:r>
            <a:r>
              <a:rPr lang="es-ES" sz="3600" b="1" i="1" dirty="0" smtClean="0">
                <a:solidFill>
                  <a:srgbClr val="002060"/>
                </a:solidFill>
                <a:latin typeface="Calibri" panose="020F0502020204030204"/>
              </a:rPr>
              <a:t> de Mejoramiento por Área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kumimoji="0" lang="es-E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Acuerdos</a:t>
            </a:r>
            <a:r>
              <a:rPr kumimoji="0" lang="es-ES" sz="36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y Compromisos Éticos (Acta, Fotos y </a:t>
            </a:r>
            <a:r>
              <a:rPr kumimoji="0" lang="es-E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Cartelería</a:t>
            </a:r>
            <a:r>
              <a:rPr kumimoji="0" lang="es-ES" sz="36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639350D-30A8-4CE0-9CDB-18C85B6E830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" y="5574838"/>
            <a:ext cx="1057141" cy="132888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583EE6AF-F2E0-46C4-A9CF-0740B3C60BF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35" y="1196702"/>
            <a:ext cx="5816697" cy="13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2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 descr="Diagrama, Icono&#10;&#10;Descripción generada automáticamente">
            <a:extLst>
              <a:ext uri="{FF2B5EF4-FFF2-40B4-BE49-F238E27FC236}">
                <a16:creationId xmlns:a16="http://schemas.microsoft.com/office/drawing/2014/main" xmlns="" id="{BCDF8A11-FD4E-4C73-955B-1D6A5AF0BB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3" r="11122" b="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2FC2CD-974B-4871-A37C-FE132788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599"/>
            <a:ext cx="3851123" cy="500340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RESOLUCIÓN Nº 511/2020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“QUE APRUEBA LA ACTUALIZACIÓN DE LAS POLÍTICAS DE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DESARROLLO DEL TALENTO HUMANO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HONORABLE CÁMARA DE SENADORES Y DEL CONGRESO NACIONAL”.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s-PY" sz="1400" dirty="0">
              <a:solidFill>
                <a:srgbClr val="00206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0613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84B020-A8EA-413D-BB78-5E9620C1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764" y="622852"/>
            <a:ext cx="4033628" cy="1320800"/>
          </a:xfrm>
        </p:spPr>
        <p:txBody>
          <a:bodyPr>
            <a:normAutofit/>
          </a:bodyPr>
          <a:lstStyle/>
          <a:p>
            <a:r>
              <a:rPr lang="es-PY" dirty="0"/>
              <a:t>1) POLÍTICA DE PLANEACIÓN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FE83A4F-ADBA-4B46-B586-CB5411AF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4434252" cy="3880773"/>
          </a:xfrm>
        </p:spPr>
        <p:txBody>
          <a:bodyPr>
            <a:normAutofit/>
          </a:bodyPr>
          <a:lstStyle/>
          <a:p>
            <a:r>
              <a:rPr lang="es-PY" b="1" dirty="0">
                <a:solidFill>
                  <a:srgbClr val="002060"/>
                </a:solidFill>
              </a:rPr>
              <a:t>Planificar la cantidad de funcionarios requeridos a través de una evaluación de necesidades en las áreas misionales, estratégicas y de apoyo, basado en un análisis de las competencias y capacidades requeridas, para el corto, mediano y largo plazo, conforme a la disponibilidad presupuestaria establecida en el PGN.</a:t>
            </a:r>
          </a:p>
          <a:p>
            <a:endParaRPr lang="es-PY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1FEAF36-E6E3-4A7E-A1A4-F007C464A507}"/>
              </a:ext>
            </a:extLst>
          </p:cNvPr>
          <p:cNvSpPr txBox="1"/>
          <p:nvPr/>
        </p:nvSpPr>
        <p:spPr>
          <a:xfrm>
            <a:off x="6424248" y="2160589"/>
            <a:ext cx="443425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 sz="1800" b="1" dirty="0">
                <a:solidFill>
                  <a:srgbClr val="002060"/>
                </a:solidFill>
              </a:rPr>
              <a:t>Garantizar el ingreso de funcionarios idóneos, capaces, honestos e íntegros a la institución, a través de un proceso de selección transparente con base en concursos públicos de méritos, acorde a las necesidades de la Institución y a los perfiles de cargos requeridos, en cumplimiento de lo exigido por la Ley </a:t>
            </a:r>
            <a:r>
              <a:rPr lang="es-PY" sz="1800" b="1" dirty="0" err="1">
                <a:solidFill>
                  <a:srgbClr val="002060"/>
                </a:solidFill>
              </a:rPr>
              <a:t>N°</a:t>
            </a:r>
            <a:r>
              <a:rPr lang="es-PY" sz="1800" b="1" dirty="0">
                <a:solidFill>
                  <a:srgbClr val="002060"/>
                </a:solidFill>
              </a:rPr>
              <a:t> 1626/2000 “De la Función Pública”.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AFDF8DA6-2420-47F5-BE5B-C7691C3A6CF3}"/>
              </a:ext>
            </a:extLst>
          </p:cNvPr>
          <p:cNvSpPr txBox="1">
            <a:spLocks/>
          </p:cNvSpPr>
          <p:nvPr/>
        </p:nvSpPr>
        <p:spPr>
          <a:xfrm>
            <a:off x="6441610" y="622852"/>
            <a:ext cx="403362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Y" dirty="0"/>
              <a:t>2) POLÍTICA DE SELECCIÓN</a:t>
            </a:r>
          </a:p>
        </p:txBody>
      </p:sp>
    </p:spTree>
    <p:extLst>
      <p:ext uri="{BB962C8B-B14F-4D97-AF65-F5344CB8AC3E}">
        <p14:creationId xmlns:p14="http://schemas.microsoft.com/office/powerpoint/2010/main" val="2860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84B020-A8EA-413D-BB78-5E9620C1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22852"/>
            <a:ext cx="4033628" cy="1320800"/>
          </a:xfrm>
        </p:spPr>
        <p:txBody>
          <a:bodyPr>
            <a:normAutofit/>
          </a:bodyPr>
          <a:lstStyle/>
          <a:p>
            <a:r>
              <a:rPr lang="es-PY" dirty="0"/>
              <a:t>3) POLÍTICA DE INDUCCIÓN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FE83A4F-ADBA-4B46-B586-CB5411AF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943652"/>
            <a:ext cx="4434252" cy="3880773"/>
          </a:xfrm>
        </p:spPr>
        <p:txBody>
          <a:bodyPr>
            <a:normAutofit lnSpcReduction="10000"/>
          </a:bodyPr>
          <a:lstStyle/>
          <a:p>
            <a:pPr marL="0" indent="0">
              <a:buFont typeface="Wingdings 2"/>
              <a:buNone/>
            </a:pPr>
            <a:r>
              <a:rPr lang="es-PY" sz="1800" b="1" dirty="0">
                <a:solidFill>
                  <a:srgbClr val="002060"/>
                </a:solidFill>
              </a:rPr>
              <a:t>Brindar la información necesaria al funcionario que se incorpora a la institución, a través de la ejecución de un proceso de inducción que lo oriente sobre la Misión de la Honorable Cámara de Senadores y el Congreso Nacional, los aspectos principales del plan estratégico, las normas y reglamentos vigentes, los manuales de funciones propios de su cargo, para lograr la integración y socialización de éste a la nueva cultura organizacional, estimulando el aprendizaje, el desarrollo individual y organizacional.</a:t>
            </a:r>
          </a:p>
          <a:p>
            <a:endParaRPr lang="es-PY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1FEAF36-E6E3-4A7E-A1A4-F007C464A507}"/>
              </a:ext>
            </a:extLst>
          </p:cNvPr>
          <p:cNvSpPr txBox="1"/>
          <p:nvPr/>
        </p:nvSpPr>
        <p:spPr>
          <a:xfrm>
            <a:off x="6441610" y="1838817"/>
            <a:ext cx="52111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 2"/>
              <a:buNone/>
            </a:pPr>
            <a:r>
              <a:rPr lang="es-PY" sz="1800" b="1" dirty="0">
                <a:solidFill>
                  <a:srgbClr val="002060"/>
                </a:solidFill>
              </a:rPr>
              <a:t>Identificar a los funcionarios que se incorporaron a la Institución, antes de la aprobación del programa de inducción y conducirlos a participar de un programa que les ayude a comprender con precisión la naturaleza de la función institucional y conozcan las informaciones relevantes que son necesarias para el adecuado desempeño institucional, a través de un proceso de reinducción que asegure el mantenimiento y reforzamiento de su compromiso con la misión y objetivos estratégicos, así como reorientar a los mismos en virtud a cambios generados por reformas en la institución, con relación a procesos, procedimientos, reglamentaciones que pudieran afectar sus funciones.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AFDF8DA6-2420-47F5-BE5B-C7691C3A6CF3}"/>
              </a:ext>
            </a:extLst>
          </p:cNvPr>
          <p:cNvSpPr txBox="1">
            <a:spLocks/>
          </p:cNvSpPr>
          <p:nvPr/>
        </p:nvSpPr>
        <p:spPr>
          <a:xfrm>
            <a:off x="6441610" y="622852"/>
            <a:ext cx="403362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Y" dirty="0"/>
              <a:t>4) POLÍTICA DE REINDUCCIÓN</a:t>
            </a:r>
          </a:p>
        </p:txBody>
      </p:sp>
    </p:spTree>
    <p:extLst>
      <p:ext uri="{BB962C8B-B14F-4D97-AF65-F5344CB8AC3E}">
        <p14:creationId xmlns:p14="http://schemas.microsoft.com/office/powerpoint/2010/main" val="1295534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84B020-A8EA-413D-BB78-5E9620C1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22852"/>
            <a:ext cx="4033628" cy="1320800"/>
          </a:xfrm>
        </p:spPr>
        <p:txBody>
          <a:bodyPr>
            <a:normAutofit fontScale="90000"/>
          </a:bodyPr>
          <a:lstStyle/>
          <a:p>
            <a:r>
              <a:rPr lang="es-PY" dirty="0"/>
              <a:t>5) POLÍTICAS DE FORMACIÓN Y CAPACITACIÓN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FE83A4F-ADBA-4B46-B586-CB5411AF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39" y="2221948"/>
            <a:ext cx="4434252" cy="3880773"/>
          </a:xfrm>
        </p:spPr>
        <p:txBody>
          <a:bodyPr>
            <a:normAutofit/>
          </a:bodyPr>
          <a:lstStyle/>
          <a:p>
            <a:pPr marL="0" indent="0">
              <a:buFont typeface="Wingdings 2"/>
              <a:buNone/>
            </a:pPr>
            <a:r>
              <a:rPr lang="es-PY" sz="1800" b="1" dirty="0">
                <a:solidFill>
                  <a:srgbClr val="002060"/>
                </a:solidFill>
              </a:rPr>
              <a:t>Facilitar el desarrollo integral del funcionario, potenciando sus actitudes, habilidades y conductas, propiciando su formación a través de la realización de un diagnóstico de detección de necesidades actitudinales, de conocimientos y habilidades requeridas, a fin de elaborar el Plan Anual de Capacitación, que contribuya eficazmente al logro de la misión institucional.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1FEAF36-E6E3-4A7E-A1A4-F007C464A507}"/>
              </a:ext>
            </a:extLst>
          </p:cNvPr>
          <p:cNvSpPr txBox="1"/>
          <p:nvPr/>
        </p:nvSpPr>
        <p:spPr>
          <a:xfrm>
            <a:off x="6441610" y="1838817"/>
            <a:ext cx="52111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 2"/>
              <a:buNone/>
            </a:pPr>
            <a:r>
              <a:rPr lang="es-PY" sz="1800" b="1" dirty="0">
                <a:solidFill>
                  <a:srgbClr val="002060"/>
                </a:solidFill>
              </a:rPr>
              <a:t>Establecer la remuneración equiparada de los funcionarios, conforme a las normas legales vigentes y al Presupuesto General de la Nación aprobado para cada Ejercicio Fiscal. Incluye los planes de beneficios adicionales y sociales tales como Seguro Médico, así como la negociación de conflictos laborales.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AFDF8DA6-2420-47F5-BE5B-C7691C3A6CF3}"/>
              </a:ext>
            </a:extLst>
          </p:cNvPr>
          <p:cNvSpPr txBox="1">
            <a:spLocks/>
          </p:cNvSpPr>
          <p:nvPr/>
        </p:nvSpPr>
        <p:spPr>
          <a:xfrm>
            <a:off x="6441610" y="622852"/>
            <a:ext cx="403362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Y" dirty="0"/>
              <a:t>6) POLÍTICA DE COMPENSACIÓN</a:t>
            </a:r>
          </a:p>
        </p:txBody>
      </p:sp>
    </p:spTree>
    <p:extLst>
      <p:ext uri="{BB962C8B-B14F-4D97-AF65-F5344CB8AC3E}">
        <p14:creationId xmlns:p14="http://schemas.microsoft.com/office/powerpoint/2010/main" val="149695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84B020-A8EA-413D-BB78-5E9620C1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22852"/>
            <a:ext cx="4033628" cy="1320800"/>
          </a:xfrm>
        </p:spPr>
        <p:txBody>
          <a:bodyPr>
            <a:normAutofit/>
          </a:bodyPr>
          <a:lstStyle/>
          <a:p>
            <a:pPr algn="ctr"/>
            <a:r>
              <a:rPr lang="es-PY" dirty="0"/>
              <a:t>7) POLÍTICA DE BIENESTAR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FE83A4F-ADBA-4B46-B586-CB5411AF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39" y="2221948"/>
            <a:ext cx="4434252" cy="3880773"/>
          </a:xfrm>
        </p:spPr>
        <p:txBody>
          <a:bodyPr>
            <a:normAutofit/>
          </a:bodyPr>
          <a:lstStyle/>
          <a:p>
            <a:pPr marL="0" indent="0">
              <a:buFont typeface="Wingdings 2"/>
              <a:buNone/>
            </a:pPr>
            <a:r>
              <a:rPr lang="es-PY" sz="1800" b="1" dirty="0"/>
              <a:t>Establecer actividades enfocadas a la satisfacción e integración de los funcionarios, promocionando un ambiente de trabajo integral en busca del </a:t>
            </a:r>
            <a:r>
              <a:rPr lang="es-PY" sz="1800" b="1" dirty="0">
                <a:solidFill>
                  <a:srgbClr val="002060"/>
                </a:solidFill>
              </a:rPr>
              <a:t>bienestar</a:t>
            </a:r>
            <a:r>
              <a:rPr lang="es-PY" sz="1800" b="1" dirty="0"/>
              <a:t> y el desempeño eficiente de los funcionarios.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1FEAF36-E6E3-4A7E-A1A4-F007C464A507}"/>
              </a:ext>
            </a:extLst>
          </p:cNvPr>
          <p:cNvSpPr txBox="1"/>
          <p:nvPr/>
        </p:nvSpPr>
        <p:spPr>
          <a:xfrm>
            <a:off x="6441610" y="1838817"/>
            <a:ext cx="52111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rgbClr val="00B050"/>
              </a:buClr>
              <a:buSzPct val="100000"/>
              <a:buNone/>
            </a:pPr>
            <a:r>
              <a:rPr lang="es-PY" sz="1800" b="1" dirty="0">
                <a:solidFill>
                  <a:srgbClr val="002060"/>
                </a:solidFill>
              </a:rPr>
              <a:t>Calificar el rendimiento del funcionario, conforme al Sistema de Evaluación de Desempeño, de acuerdo a lo estipulado en la Ley 1626/2000 “De la Función Pública” y la Resolución SFP </a:t>
            </a:r>
            <a:r>
              <a:rPr lang="es-PY" sz="1800" b="1" dirty="0" err="1">
                <a:solidFill>
                  <a:srgbClr val="002060"/>
                </a:solidFill>
              </a:rPr>
              <a:t>N°</a:t>
            </a:r>
            <a:r>
              <a:rPr lang="es-PY" sz="1800" b="1" dirty="0">
                <a:solidFill>
                  <a:srgbClr val="002060"/>
                </a:solidFill>
              </a:rPr>
              <a:t> 328/2013 “Por la cual se aprueba el instructivo General de Evaluación de Desempeño e Identificación del Potencial para funcionarios públicos permanentes y personal contratado de los OEE”, buscando su mejoramiento y desarrollo.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AFDF8DA6-2420-47F5-BE5B-C7691C3A6CF3}"/>
              </a:ext>
            </a:extLst>
          </p:cNvPr>
          <p:cNvSpPr txBox="1">
            <a:spLocks/>
          </p:cNvSpPr>
          <p:nvPr/>
        </p:nvSpPr>
        <p:spPr>
          <a:xfrm>
            <a:off x="6441610" y="622852"/>
            <a:ext cx="403362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PY" dirty="0"/>
              <a:t>8) POLÍTICA DE EVALUACIÓN DEL </a:t>
            </a:r>
            <a:r>
              <a:rPr lang="es-PY" dirty="0" smtClean="0"/>
              <a:t>DESEMPEÑO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91652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84B020-A8EA-413D-BB78-5E9620C1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22852"/>
            <a:ext cx="403362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PY" dirty="0"/>
              <a:t>9) POLÍTICA DE RETIRO Y MOVILIDAD LABORAL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FE83A4F-ADBA-4B46-B586-CB5411AF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39" y="2221948"/>
            <a:ext cx="4434252" cy="3880773"/>
          </a:xfrm>
        </p:spPr>
        <p:txBody>
          <a:bodyPr>
            <a:normAutofit/>
          </a:bodyPr>
          <a:lstStyle/>
          <a:p>
            <a:pPr marL="0" indent="0">
              <a:buClr>
                <a:srgbClr val="00B050"/>
              </a:buClr>
              <a:buSzPct val="100000"/>
              <a:buNone/>
            </a:pPr>
            <a:r>
              <a:rPr lang="es-PY" sz="1800" b="1" dirty="0">
                <a:solidFill>
                  <a:srgbClr val="002060"/>
                </a:solidFill>
              </a:rPr>
              <a:t>Establecer los procedimientos adecuados ante situaciones generadas por necesidad del servicio o por retiro voluntario del funcionario público.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1FEAF36-E6E3-4A7E-A1A4-F007C464A507}"/>
              </a:ext>
            </a:extLst>
          </p:cNvPr>
          <p:cNvSpPr txBox="1"/>
          <p:nvPr/>
        </p:nvSpPr>
        <p:spPr>
          <a:xfrm>
            <a:off x="6441610" y="1838817"/>
            <a:ext cx="5211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rgbClr val="00B050"/>
              </a:buClr>
              <a:buSzPct val="100000"/>
              <a:buNone/>
            </a:pPr>
            <a:r>
              <a:rPr lang="es-PY" sz="1800" b="1" dirty="0">
                <a:solidFill>
                  <a:srgbClr val="002060"/>
                </a:solidFill>
              </a:rPr>
              <a:t>Establecer los criterios del control de los recursos humanos, el cumplimiento de las reglamentaciones vigentes, ausentismo y acompañamiento en casos de enfermedad prolongada o que revista importancia significativa.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AFDF8DA6-2420-47F5-BE5B-C7691C3A6CF3}"/>
              </a:ext>
            </a:extLst>
          </p:cNvPr>
          <p:cNvSpPr txBox="1">
            <a:spLocks/>
          </p:cNvSpPr>
          <p:nvPr/>
        </p:nvSpPr>
        <p:spPr>
          <a:xfrm>
            <a:off x="6441610" y="622852"/>
            <a:ext cx="403362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PY" dirty="0"/>
              <a:t>10) POLÍTICA DE CONTROL</a:t>
            </a:r>
          </a:p>
        </p:txBody>
      </p:sp>
    </p:spTree>
    <p:extLst>
      <p:ext uri="{BB962C8B-B14F-4D97-AF65-F5344CB8AC3E}">
        <p14:creationId xmlns:p14="http://schemas.microsoft.com/office/powerpoint/2010/main" val="8479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831B7AE6-6E16-4772-B922-363C815532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9767" y="1706879"/>
            <a:ext cx="8871615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RESOLUCIÓN Nº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822/2020 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b="1" dirty="0">
                <a:latin typeface="Calibri" panose="020F0502020204030204"/>
                <a:ea typeface="+mn-ea"/>
                <a:cs typeface="+mn-cs"/>
              </a:rPr>
              <a:t/>
            </a:r>
            <a:br>
              <a:rPr lang="en-US" b="1" dirty="0"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ESTABLECE Y APRUEBA LAS POLÍTICAS DE CONTROL INTERNO DE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HONORABLE CÁMARA DE SENADORES Y DEL CONGRESO NACIONAL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6607958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</TotalTime>
  <Words>1145</Words>
  <Application>Microsoft Office PowerPoint</Application>
  <PresentationFormat>Panorámica</PresentationFormat>
  <Paragraphs>68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</vt:lpstr>
      <vt:lpstr>Wingdings 2</vt:lpstr>
      <vt:lpstr>Wingdings 3</vt:lpstr>
      <vt:lpstr>Faceta</vt:lpstr>
      <vt:lpstr>          </vt:lpstr>
      <vt:lpstr>          </vt:lpstr>
      <vt:lpstr>RESOLUCIÓN Nº 511/2020 “QUE APRUEBA LA ACTUALIZACIÓN DE LAS POLÍTICAS DE DESARROLLO DEL TALENTO HUMANO DE LA HONORABLE CÁMARA DE SENADORES Y DEL CONGRESO NACIONAL”. </vt:lpstr>
      <vt:lpstr>1) POLÍTICA DE PLANEACIÓN</vt:lpstr>
      <vt:lpstr>3) POLÍTICA DE INDUCCIÓN</vt:lpstr>
      <vt:lpstr>5) POLÍTICAS DE FORMACIÓN Y CAPACITACIÓN</vt:lpstr>
      <vt:lpstr>7) POLÍTICA DE BIENESTAR</vt:lpstr>
      <vt:lpstr>9) POLÍTICA DE RETIRO Y MOVILIDAD LABORAL</vt:lpstr>
      <vt:lpstr>RESOLUCIÓN Nº 822/2020   “QUE ESTABLECE Y APRUEBA LAS POLÍTICAS DE CONTROL INTERNO DE LA HONORABLE CÁMARA DE SENADORES Y DEL CONGRESO NACIONAL”.</vt:lpstr>
      <vt:lpstr>El Control Interno es un conjunto de normas, principios, acciones y procesos efectuados por las autoridades, la administración y los funcionarios de la entidad, a fin de asegurar razonablemente que los objetivos de la institución sean alcanzados.    Un Sistema de Control Interno comprende los planes, métodos, políticas y procedimientos utilizados para cumplir con la Misión, el Plan Estratégico y los objetivos institucionales.</vt:lpstr>
      <vt:lpstr>POLÍTICA DE CONTROL DE CUMPLIMIENTO</vt:lpstr>
      <vt:lpstr>POLÍTICAS DE CONTROL DE GESTIÓN</vt:lpstr>
      <vt:lpstr>POLITICAS DE CONTROL DE INFORMACIÓN Y COMUNICACIÓN</vt:lpstr>
      <vt:lpstr>POLITICAS DE CONTROL INTERNO DE GESTIÓN SOSTENIBLE</vt:lpstr>
      <vt:lpstr>POLITICAS DE CONTROL DE EVALUACIÓN Y MEJORA CONTINUA</vt:lpstr>
      <vt:lpstr>PLAN DE MEJORA</vt:lpstr>
      <vt:lpstr>¡Muchas Gracias!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  </dc:title>
  <dc:creator>FERNANDO OVIEDO</dc:creator>
  <cp:lastModifiedBy>hp</cp:lastModifiedBy>
  <cp:revision>11</cp:revision>
  <cp:lastPrinted>2021-09-15T12:47:21Z</cp:lastPrinted>
  <dcterms:created xsi:type="dcterms:W3CDTF">2021-09-14T13:26:53Z</dcterms:created>
  <dcterms:modified xsi:type="dcterms:W3CDTF">2021-09-22T11:28:16Z</dcterms:modified>
</cp:coreProperties>
</file>